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8" r:id="rId3"/>
    <p:sldId id="260" r:id="rId4"/>
    <p:sldId id="257" r:id="rId5"/>
    <p:sldId id="259" r:id="rId6"/>
    <p:sldId id="263" r:id="rId7"/>
    <p:sldId id="261" r:id="rId8"/>
    <p:sldId id="262" r:id="rId9"/>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257" autoAdjust="0"/>
  </p:normalViewPr>
  <p:slideViewPr>
    <p:cSldViewPr>
      <p:cViewPr varScale="1">
        <p:scale>
          <a:sx n="72" d="100"/>
          <a:sy n="72" d="100"/>
        </p:scale>
        <p:origin x="-456" y="-90"/>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120"/>
      </p:cViewPr>
      <p:guideLst>
        <p:guide orient="horz" pos="3132"/>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B0424C45-8E17-4842-99C8-942720E241D1}" type="datetimeFigureOut">
              <a:rPr lang="en-US" smtClean="0"/>
              <a:t>12/10/2013</a:t>
            </a:fld>
            <a:endParaRPr lang="en-US"/>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1D1B6A05-56C1-4E01-924E-FEC464C5056F}" type="slidenum">
              <a:rPr lang="en-US" smtClean="0"/>
              <a:t>‹#›</a:t>
            </a:fld>
            <a:endParaRPr lang="en-US"/>
          </a:p>
        </p:txBody>
      </p:sp>
    </p:spTree>
    <p:extLst>
      <p:ext uri="{BB962C8B-B14F-4D97-AF65-F5344CB8AC3E}">
        <p14:creationId xmlns:p14="http://schemas.microsoft.com/office/powerpoint/2010/main" val="4074085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www.yatedo.com/s/degreesubject:(BioChemistry)" TargetMode="External"/><Relationship Id="rId3" Type="http://schemas.openxmlformats.org/officeDocument/2006/relationships/hyperlink" Target="http://www.yatedo.com/s/jobtitle:(PhD+-+Senior+Director+of+Facilitations+&amp;+Organisation+Autidts)" TargetMode="External"/><Relationship Id="rId7" Type="http://schemas.openxmlformats.org/officeDocument/2006/relationships/hyperlink" Target="http://www.yatedo.com/s/degreetype:(PhD+in+BioChemistry)"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www.yatedo.com/s/companyname:(%22Novo+A+S%22)" TargetMode="External"/><Relationship Id="rId5" Type="http://schemas.openxmlformats.org/officeDocument/2006/relationships/hyperlink" Target="http://www.yatedo.com/s/jobtitle:(Facilitator)" TargetMode="External"/><Relationship Id="rId4" Type="http://schemas.openxmlformats.org/officeDocument/2006/relationships/hyperlink" Target="http://www.yatedo.com/s/companyname:(%22Novozymes%22)" TargetMode="External"/><Relationship Id="rId9" Type="http://schemas.openxmlformats.org/officeDocument/2006/relationships/hyperlink" Target="http://www.yatedo.com/s/schoolname:(K%C3%B8benhavns+Universitet)"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24075" y="6350"/>
            <a:ext cx="3128963" cy="2347913"/>
          </a:xfrm>
        </p:spPr>
      </p:sp>
      <p:sp>
        <p:nvSpPr>
          <p:cNvPr id="3" name="Notes Placeholder 2"/>
          <p:cNvSpPr>
            <a:spLocks noGrp="1"/>
          </p:cNvSpPr>
          <p:nvPr>
            <p:ph type="body" idx="1"/>
          </p:nvPr>
        </p:nvSpPr>
        <p:spPr>
          <a:xfrm>
            <a:off x="615947" y="2231246"/>
            <a:ext cx="5444490" cy="4474845"/>
          </a:xfrm>
        </p:spPr>
        <p:txBody>
          <a:bodyPr/>
          <a:lstStyle/>
          <a:p>
            <a:r>
              <a:rPr lang="da-DK" dirty="0" err="1" smtClean="0"/>
              <a:t>Welcome</a:t>
            </a:r>
            <a:endParaRPr lang="da-DK" dirty="0" smtClean="0"/>
          </a:p>
          <a:p>
            <a:endParaRPr lang="da-DK" dirty="0" smtClean="0"/>
          </a:p>
          <a:p>
            <a:pPr lvl="1"/>
            <a:r>
              <a:rPr lang="da-DK" dirty="0" smtClean="0"/>
              <a:t>MWH, </a:t>
            </a:r>
            <a:r>
              <a:rPr lang="da-DK" dirty="0" err="1" smtClean="0"/>
              <a:t>director</a:t>
            </a:r>
            <a:r>
              <a:rPr lang="da-DK" dirty="0" smtClean="0"/>
              <a:t> of Center of Business and Development Studies</a:t>
            </a:r>
          </a:p>
          <a:p>
            <a:pPr lvl="1"/>
            <a:endParaRPr lang="da-DK" dirty="0" smtClean="0"/>
          </a:p>
          <a:p>
            <a:pPr lvl="1"/>
            <a:r>
              <a:rPr lang="da-DK" dirty="0" err="1" smtClean="0"/>
              <a:t>Thank</a:t>
            </a:r>
            <a:r>
              <a:rPr lang="da-DK" dirty="0" smtClean="0"/>
              <a:t> </a:t>
            </a:r>
            <a:r>
              <a:rPr lang="da-DK" dirty="0" err="1" smtClean="0"/>
              <a:t>you</a:t>
            </a:r>
            <a:r>
              <a:rPr lang="da-DK" dirty="0" smtClean="0"/>
              <a:t> </a:t>
            </a:r>
            <a:r>
              <a:rPr lang="da-DK" dirty="0" err="1" smtClean="0"/>
              <a:t>that</a:t>
            </a:r>
            <a:r>
              <a:rPr lang="da-DK" dirty="0" smtClean="0"/>
              <a:t> so</a:t>
            </a:r>
            <a:r>
              <a:rPr lang="da-DK" baseline="0" dirty="0" smtClean="0"/>
              <a:t> </a:t>
            </a:r>
            <a:r>
              <a:rPr lang="da-DK" baseline="0" dirty="0" err="1" smtClean="0"/>
              <a:t>many</a:t>
            </a:r>
            <a:r>
              <a:rPr lang="da-DK" baseline="0" dirty="0" smtClean="0"/>
              <a:t> have </a:t>
            </a:r>
            <a:r>
              <a:rPr lang="da-DK" baseline="0" dirty="0" err="1" smtClean="0"/>
              <a:t>taken</a:t>
            </a:r>
            <a:r>
              <a:rPr lang="da-DK" baseline="0" dirty="0" smtClean="0"/>
              <a:t> time out of </a:t>
            </a:r>
            <a:r>
              <a:rPr lang="da-DK" baseline="0" dirty="0" err="1" smtClean="0"/>
              <a:t>busy</a:t>
            </a:r>
            <a:r>
              <a:rPr lang="da-DK" baseline="0" dirty="0" smtClean="0"/>
              <a:t> </a:t>
            </a:r>
            <a:r>
              <a:rPr lang="da-DK" baseline="0" dirty="0" err="1" smtClean="0"/>
              <a:t>callender</a:t>
            </a:r>
            <a:endParaRPr lang="da-DK" baseline="0" dirty="0" smtClean="0"/>
          </a:p>
          <a:p>
            <a:pPr lvl="1"/>
            <a:endParaRPr lang="da-DK" baseline="0" dirty="0" smtClean="0"/>
          </a:p>
          <a:p>
            <a:pPr lvl="2"/>
            <a:r>
              <a:rPr lang="da-DK" baseline="0" dirty="0" smtClean="0"/>
              <a:t>Not </a:t>
            </a:r>
            <a:r>
              <a:rPr lang="da-DK" baseline="0" dirty="0" err="1" smtClean="0"/>
              <a:t>least</a:t>
            </a:r>
            <a:r>
              <a:rPr lang="da-DK" baseline="0" dirty="0" smtClean="0"/>
              <a:t> </a:t>
            </a:r>
            <a:r>
              <a:rPr lang="da-DK" baseline="0" dirty="0" err="1" smtClean="0"/>
              <a:t>our</a:t>
            </a:r>
            <a:r>
              <a:rPr lang="da-DK" baseline="0" dirty="0" smtClean="0"/>
              <a:t> </a:t>
            </a:r>
            <a:r>
              <a:rPr lang="da-DK" baseline="0" dirty="0" err="1" smtClean="0"/>
              <a:t>distinguished</a:t>
            </a:r>
            <a:r>
              <a:rPr lang="da-DK" baseline="0" dirty="0" smtClean="0"/>
              <a:t> speakers</a:t>
            </a:r>
          </a:p>
          <a:p>
            <a:pPr lvl="2"/>
            <a:endParaRPr lang="da-DK" baseline="0" dirty="0" smtClean="0"/>
          </a:p>
          <a:p>
            <a:pPr lvl="2"/>
            <a:r>
              <a:rPr lang="da-DK" baseline="0" dirty="0" smtClean="0"/>
              <a:t>And to </a:t>
            </a:r>
            <a:r>
              <a:rPr lang="da-DK" baseline="0" dirty="0" err="1" smtClean="0"/>
              <a:t>those</a:t>
            </a:r>
            <a:r>
              <a:rPr lang="da-DK" baseline="0" dirty="0" smtClean="0"/>
              <a:t> </a:t>
            </a:r>
            <a:r>
              <a:rPr lang="da-DK" baseline="0" dirty="0" err="1" smtClean="0"/>
              <a:t>coming</a:t>
            </a:r>
            <a:r>
              <a:rPr lang="da-DK" baseline="0" dirty="0" smtClean="0"/>
              <a:t> from </a:t>
            </a:r>
            <a:r>
              <a:rPr lang="da-DK" baseline="0" dirty="0" err="1" smtClean="0"/>
              <a:t>other</a:t>
            </a:r>
            <a:r>
              <a:rPr lang="da-DK" baseline="0" dirty="0" smtClean="0"/>
              <a:t> institutions. </a:t>
            </a:r>
            <a:r>
              <a:rPr lang="da-DK" baseline="0" dirty="0" err="1" smtClean="0"/>
              <a:t>We</a:t>
            </a:r>
            <a:r>
              <a:rPr lang="da-DK" baseline="0" dirty="0" smtClean="0"/>
              <a:t> have students, business </a:t>
            </a:r>
            <a:r>
              <a:rPr lang="da-DK" baseline="0" dirty="0" err="1" smtClean="0"/>
              <a:t>people</a:t>
            </a:r>
            <a:r>
              <a:rPr lang="da-DK" baseline="0" dirty="0" smtClean="0"/>
              <a:t> and </a:t>
            </a:r>
            <a:r>
              <a:rPr lang="da-DK" baseline="0" dirty="0" err="1" smtClean="0"/>
              <a:t>faculty</a:t>
            </a:r>
            <a:r>
              <a:rPr lang="da-DK" baseline="0" dirty="0" smtClean="0"/>
              <a:t> in the </a:t>
            </a:r>
            <a:r>
              <a:rPr lang="da-DK" baseline="0" dirty="0" err="1" smtClean="0"/>
              <a:t>audience</a:t>
            </a:r>
            <a:endParaRPr lang="da-DK" baseline="0" dirty="0" smtClean="0"/>
          </a:p>
          <a:p>
            <a:pPr lvl="1"/>
            <a:endParaRPr lang="da-DK" baseline="0" dirty="0" smtClean="0"/>
          </a:p>
          <a:p>
            <a:pPr lvl="1"/>
            <a:r>
              <a:rPr lang="da-DK" baseline="0" dirty="0" smtClean="0"/>
              <a:t>CBS is </a:t>
            </a:r>
            <a:r>
              <a:rPr lang="da-DK" baseline="0" dirty="0" err="1" smtClean="0"/>
              <a:t>largest</a:t>
            </a:r>
            <a:r>
              <a:rPr lang="da-DK" baseline="0" dirty="0" smtClean="0"/>
              <a:t> in North Europe, 20000, 700 </a:t>
            </a:r>
            <a:r>
              <a:rPr lang="da-DK" baseline="0" dirty="0" err="1" smtClean="0"/>
              <a:t>faculty</a:t>
            </a:r>
            <a:r>
              <a:rPr lang="da-DK" baseline="0" dirty="0" smtClean="0"/>
              <a:t>. </a:t>
            </a:r>
            <a:r>
              <a:rPr lang="da-DK" baseline="0" dirty="0" err="1" smtClean="0"/>
              <a:t>Many</a:t>
            </a:r>
            <a:r>
              <a:rPr lang="da-DK" baseline="0" dirty="0" smtClean="0"/>
              <a:t> centers and </a:t>
            </a:r>
            <a:r>
              <a:rPr lang="da-DK" baseline="0" dirty="0" err="1" smtClean="0"/>
              <a:t>institutes</a:t>
            </a:r>
            <a:r>
              <a:rPr lang="da-DK" baseline="0" dirty="0" smtClean="0"/>
              <a:t>, matrix </a:t>
            </a:r>
            <a:r>
              <a:rPr lang="da-DK" baseline="0" dirty="0" err="1" smtClean="0"/>
              <a:t>structure</a:t>
            </a:r>
            <a:endParaRPr lang="da-DK" baseline="0" dirty="0" smtClean="0"/>
          </a:p>
          <a:p>
            <a:endParaRPr lang="da-DK" baseline="0" dirty="0" smtClean="0"/>
          </a:p>
          <a:p>
            <a:r>
              <a:rPr lang="da-DK" baseline="0" dirty="0" smtClean="0"/>
              <a:t>The </a:t>
            </a:r>
            <a:r>
              <a:rPr lang="da-DK" baseline="0" dirty="0" err="1" smtClean="0"/>
              <a:t>initiative</a:t>
            </a:r>
            <a:endParaRPr lang="da-DK" baseline="0" dirty="0" smtClean="0"/>
          </a:p>
          <a:p>
            <a:endParaRPr lang="da-DK" baseline="0" dirty="0" smtClean="0"/>
          </a:p>
          <a:p>
            <a:pPr lvl="1"/>
            <a:r>
              <a:rPr lang="da-DK" baseline="0" dirty="0" err="1" smtClean="0"/>
              <a:t>Among</a:t>
            </a:r>
            <a:r>
              <a:rPr lang="da-DK" baseline="0" dirty="0" smtClean="0"/>
              <a:t> </a:t>
            </a:r>
            <a:r>
              <a:rPr lang="da-DK" baseline="0" dirty="0" err="1" smtClean="0"/>
              <a:t>those</a:t>
            </a:r>
            <a:r>
              <a:rPr lang="da-DK" baseline="0" dirty="0" smtClean="0"/>
              <a:t> the center for business and </a:t>
            </a:r>
            <a:r>
              <a:rPr lang="da-DK" baseline="0" dirty="0" err="1" smtClean="0"/>
              <a:t>development</a:t>
            </a:r>
            <a:r>
              <a:rPr lang="da-DK" baseline="0" dirty="0" smtClean="0"/>
              <a:t> studies and the </a:t>
            </a:r>
            <a:r>
              <a:rPr lang="da-DK" baseline="0" dirty="0" err="1" smtClean="0"/>
              <a:t>competitiveness</a:t>
            </a:r>
            <a:r>
              <a:rPr lang="da-DK" baseline="0" dirty="0" smtClean="0"/>
              <a:t> platform</a:t>
            </a:r>
          </a:p>
          <a:p>
            <a:pPr lvl="1"/>
            <a:endParaRPr lang="da-DK" baseline="0" dirty="0" smtClean="0"/>
          </a:p>
          <a:p>
            <a:pPr lvl="1"/>
            <a:r>
              <a:rPr lang="da-DK" baseline="0" dirty="0" smtClean="0"/>
              <a:t>Joint venture to </a:t>
            </a:r>
            <a:r>
              <a:rPr lang="da-DK" baseline="0" dirty="0" err="1" smtClean="0"/>
              <a:t>pinpoint</a:t>
            </a:r>
            <a:r>
              <a:rPr lang="da-DK" baseline="0" dirty="0" smtClean="0"/>
              <a:t> a </a:t>
            </a:r>
            <a:r>
              <a:rPr lang="da-DK" baseline="0" dirty="0" err="1" smtClean="0"/>
              <a:t>topic</a:t>
            </a:r>
            <a:r>
              <a:rPr lang="da-DK" baseline="0" dirty="0" smtClean="0"/>
              <a:t> of </a:t>
            </a:r>
            <a:r>
              <a:rPr lang="da-DK" baseline="0" dirty="0" err="1" smtClean="0"/>
              <a:t>high</a:t>
            </a:r>
            <a:r>
              <a:rPr lang="da-DK" baseline="0" dirty="0" smtClean="0"/>
              <a:t> </a:t>
            </a:r>
            <a:r>
              <a:rPr lang="da-DK" baseline="0" dirty="0" err="1" smtClean="0"/>
              <a:t>salience</a:t>
            </a:r>
            <a:r>
              <a:rPr lang="da-DK" baseline="0" dirty="0" smtClean="0"/>
              <a:t>: Innovation in </a:t>
            </a:r>
            <a:r>
              <a:rPr lang="da-DK" baseline="0" dirty="0" err="1" smtClean="0"/>
              <a:t>MNCs</a:t>
            </a:r>
            <a:r>
              <a:rPr lang="da-DK" baseline="0" dirty="0" smtClean="0"/>
              <a:t> and </a:t>
            </a:r>
            <a:r>
              <a:rPr lang="da-DK" baseline="0" dirty="0" err="1" smtClean="0"/>
              <a:t>emerging</a:t>
            </a:r>
            <a:r>
              <a:rPr lang="da-DK" baseline="0" dirty="0" smtClean="0"/>
              <a:t> </a:t>
            </a:r>
            <a:r>
              <a:rPr lang="da-DK" baseline="0" dirty="0" err="1" smtClean="0"/>
              <a:t>markets</a:t>
            </a:r>
            <a:r>
              <a:rPr lang="da-DK" baseline="0" dirty="0" smtClean="0"/>
              <a:t>.</a:t>
            </a:r>
          </a:p>
          <a:p>
            <a:endParaRPr lang="da-DK" baseline="0" dirty="0" smtClean="0"/>
          </a:p>
          <a:p>
            <a:r>
              <a:rPr lang="da-DK" baseline="0" dirty="0" smtClean="0"/>
              <a:t>Purpose of </a:t>
            </a:r>
            <a:r>
              <a:rPr lang="da-DK" baseline="0" dirty="0" err="1" smtClean="0"/>
              <a:t>today</a:t>
            </a:r>
            <a:r>
              <a:rPr lang="da-DK" baseline="0" dirty="0" smtClean="0"/>
              <a:t>:</a:t>
            </a:r>
          </a:p>
          <a:p>
            <a:endParaRPr lang="da-DK" baseline="0" dirty="0" smtClean="0"/>
          </a:p>
          <a:p>
            <a:pPr lvl="1"/>
            <a:r>
              <a:rPr lang="da-DK" baseline="0" dirty="0" err="1" smtClean="0"/>
              <a:t>Pinpoint</a:t>
            </a:r>
            <a:r>
              <a:rPr lang="da-DK" baseline="0" dirty="0" smtClean="0"/>
              <a:t> an </a:t>
            </a:r>
            <a:r>
              <a:rPr lang="da-DK" baseline="0" dirty="0" err="1" smtClean="0"/>
              <a:t>increasingly</a:t>
            </a:r>
            <a:r>
              <a:rPr lang="da-DK" baseline="0" dirty="0" smtClean="0"/>
              <a:t> </a:t>
            </a:r>
            <a:r>
              <a:rPr lang="da-DK" baseline="0" dirty="0" err="1" smtClean="0"/>
              <a:t>important</a:t>
            </a:r>
            <a:r>
              <a:rPr lang="da-DK" baseline="0" dirty="0" smtClean="0"/>
              <a:t> </a:t>
            </a:r>
            <a:r>
              <a:rPr lang="da-DK" baseline="0" dirty="0" err="1" smtClean="0"/>
              <a:t>topic</a:t>
            </a:r>
            <a:r>
              <a:rPr lang="da-DK" baseline="0" dirty="0" smtClean="0"/>
              <a:t> (</a:t>
            </a:r>
            <a:r>
              <a:rPr lang="da-DK" baseline="0" dirty="0" err="1" smtClean="0"/>
              <a:t>see</a:t>
            </a:r>
            <a:r>
              <a:rPr lang="da-DK" baseline="0" dirty="0" smtClean="0"/>
              <a:t> </a:t>
            </a:r>
            <a:r>
              <a:rPr lang="da-DK" baseline="0" dirty="0" err="1" smtClean="0"/>
              <a:t>many</a:t>
            </a:r>
            <a:r>
              <a:rPr lang="da-DK" baseline="0" dirty="0" smtClean="0"/>
              <a:t> students, </a:t>
            </a:r>
            <a:r>
              <a:rPr lang="da-DK" baseline="0" dirty="0" err="1" smtClean="0"/>
              <a:t>this</a:t>
            </a:r>
            <a:r>
              <a:rPr lang="da-DK" baseline="0" dirty="0" smtClean="0"/>
              <a:t> is </a:t>
            </a:r>
            <a:r>
              <a:rPr lang="da-DK" baseline="0" dirty="0" err="1" smtClean="0"/>
              <a:t>close</a:t>
            </a:r>
            <a:r>
              <a:rPr lang="da-DK" baseline="0" dirty="0" smtClean="0"/>
              <a:t> to </a:t>
            </a:r>
            <a:r>
              <a:rPr lang="da-DK" baseline="0" dirty="0" err="1" smtClean="0"/>
              <a:t>what</a:t>
            </a:r>
            <a:r>
              <a:rPr lang="da-DK" baseline="0" dirty="0" smtClean="0"/>
              <a:t> </a:t>
            </a:r>
            <a:r>
              <a:rPr lang="da-DK" baseline="0" dirty="0" err="1" smtClean="0"/>
              <a:t>we</a:t>
            </a:r>
            <a:r>
              <a:rPr lang="da-DK" baseline="0" dirty="0" smtClean="0"/>
              <a:t> </a:t>
            </a:r>
            <a:r>
              <a:rPr lang="da-DK" baseline="0" dirty="0" err="1" smtClean="0"/>
              <a:t>teach</a:t>
            </a:r>
            <a:r>
              <a:rPr lang="da-DK" baseline="0" dirty="0" smtClean="0"/>
              <a:t>)</a:t>
            </a:r>
          </a:p>
          <a:p>
            <a:pPr lvl="1"/>
            <a:endParaRPr lang="da-DK" baseline="0" dirty="0" smtClean="0"/>
          </a:p>
          <a:p>
            <a:pPr lvl="1"/>
            <a:r>
              <a:rPr lang="da-DK" baseline="0" dirty="0" smtClean="0"/>
              <a:t>Generate </a:t>
            </a:r>
            <a:r>
              <a:rPr lang="da-DK" baseline="0" dirty="0" err="1" smtClean="0"/>
              <a:t>debate</a:t>
            </a:r>
            <a:r>
              <a:rPr lang="da-DK" baseline="0" dirty="0" smtClean="0"/>
              <a:t> </a:t>
            </a:r>
          </a:p>
          <a:p>
            <a:pPr lvl="1"/>
            <a:endParaRPr lang="da-DK" baseline="0" dirty="0" smtClean="0"/>
          </a:p>
          <a:p>
            <a:pPr lvl="1"/>
            <a:r>
              <a:rPr lang="da-DK" baseline="0" dirty="0" err="1" smtClean="0"/>
              <a:t>Formulate</a:t>
            </a:r>
            <a:r>
              <a:rPr lang="da-DK" baseline="0" dirty="0" smtClean="0"/>
              <a:t> a research agenda</a:t>
            </a:r>
          </a:p>
          <a:p>
            <a:pPr lvl="1"/>
            <a:endParaRPr lang="da-DK" baseline="0" dirty="0" smtClean="0"/>
          </a:p>
          <a:p>
            <a:pPr lvl="1"/>
            <a:r>
              <a:rPr lang="da-DK" baseline="0" dirty="0" smtClean="0"/>
              <a:t>Tomorrow </a:t>
            </a:r>
            <a:r>
              <a:rPr lang="da-DK" baseline="0" dirty="0" err="1" smtClean="0"/>
              <a:t>we</a:t>
            </a:r>
            <a:r>
              <a:rPr lang="da-DK" baseline="0" dirty="0" smtClean="0"/>
              <a:t> </a:t>
            </a:r>
            <a:r>
              <a:rPr lang="da-DK" baseline="0" dirty="0" err="1" smtClean="0"/>
              <a:t>will</a:t>
            </a:r>
            <a:r>
              <a:rPr lang="da-DK" baseline="0" dirty="0" smtClean="0"/>
              <a:t> </a:t>
            </a:r>
            <a:r>
              <a:rPr lang="da-DK" baseline="0" dirty="0" err="1" smtClean="0"/>
              <a:t>continue</a:t>
            </a:r>
            <a:r>
              <a:rPr lang="da-DK" baseline="0" dirty="0" smtClean="0"/>
              <a:t> with an </a:t>
            </a:r>
            <a:r>
              <a:rPr lang="da-DK" baseline="0" dirty="0" err="1" smtClean="0"/>
              <a:t>academic</a:t>
            </a:r>
            <a:r>
              <a:rPr lang="da-DK" baseline="0" dirty="0" smtClean="0"/>
              <a:t> seminar </a:t>
            </a:r>
            <a:r>
              <a:rPr lang="da-DK" baseline="0" dirty="0" err="1" smtClean="0"/>
              <a:t>where</a:t>
            </a:r>
            <a:r>
              <a:rPr lang="da-DK" baseline="0" dirty="0" smtClean="0"/>
              <a:t> </a:t>
            </a:r>
            <a:r>
              <a:rPr lang="da-DK" baseline="0" dirty="0" err="1" smtClean="0"/>
              <a:t>distinguished</a:t>
            </a:r>
            <a:r>
              <a:rPr lang="da-DK" baseline="0" dirty="0" smtClean="0"/>
              <a:t> professors </a:t>
            </a:r>
            <a:r>
              <a:rPr lang="da-DK" baseline="0" dirty="0" err="1" smtClean="0"/>
              <a:t>are</a:t>
            </a:r>
            <a:r>
              <a:rPr lang="da-DK" baseline="0" dirty="0" smtClean="0"/>
              <a:t> </a:t>
            </a:r>
            <a:r>
              <a:rPr lang="da-DK" baseline="0" dirty="0" err="1" smtClean="0"/>
              <a:t>participating</a:t>
            </a:r>
            <a:endParaRPr lang="da-DK" baseline="0" dirty="0" smtClean="0"/>
          </a:p>
          <a:p>
            <a:pPr lvl="2"/>
            <a:endParaRPr lang="da-DK" baseline="0" dirty="0" smtClean="0"/>
          </a:p>
          <a:p>
            <a:pPr lvl="0"/>
            <a:r>
              <a:rPr lang="da-DK" baseline="0" dirty="0" err="1" smtClean="0"/>
              <a:t>Introduction</a:t>
            </a:r>
            <a:r>
              <a:rPr lang="da-DK" baseline="0" dirty="0" smtClean="0"/>
              <a:t> to </a:t>
            </a:r>
            <a:r>
              <a:rPr lang="da-DK" baseline="0" dirty="0" err="1" smtClean="0"/>
              <a:t>theme</a:t>
            </a:r>
            <a:endParaRPr lang="da-DK" baseline="0" dirty="0" smtClean="0"/>
          </a:p>
          <a:p>
            <a:pPr lvl="0"/>
            <a:r>
              <a:rPr lang="da-DK" baseline="0" dirty="0" smtClean="0"/>
              <a:t> </a:t>
            </a:r>
          </a:p>
          <a:p>
            <a:pPr lvl="1"/>
            <a:r>
              <a:rPr lang="da-DK" baseline="0" dirty="0" smtClean="0"/>
              <a:t>4 </a:t>
            </a:r>
            <a:r>
              <a:rPr lang="da-DK" baseline="0" dirty="0" err="1" smtClean="0"/>
              <a:t>concepts</a:t>
            </a:r>
            <a:r>
              <a:rPr lang="da-DK" baseline="0" dirty="0" smtClean="0"/>
              <a:t> </a:t>
            </a:r>
            <a:r>
              <a:rPr lang="da-DK" baseline="0" dirty="0" err="1" smtClean="0"/>
              <a:t>key</a:t>
            </a:r>
            <a:r>
              <a:rPr lang="da-DK" baseline="0" dirty="0" smtClean="0"/>
              <a:t>: Innovation, </a:t>
            </a:r>
            <a:r>
              <a:rPr lang="da-DK" baseline="0" dirty="0" err="1" smtClean="0"/>
              <a:t>competitiveneess</a:t>
            </a:r>
            <a:r>
              <a:rPr lang="da-DK" baseline="0" dirty="0" smtClean="0"/>
              <a:t>, </a:t>
            </a:r>
            <a:r>
              <a:rPr lang="da-DK" baseline="0" dirty="0" err="1" smtClean="0"/>
              <a:t>MNCs</a:t>
            </a:r>
            <a:r>
              <a:rPr lang="da-DK" baseline="0" dirty="0" smtClean="0"/>
              <a:t> and </a:t>
            </a:r>
            <a:r>
              <a:rPr lang="da-DK" baseline="0" dirty="0" err="1" smtClean="0"/>
              <a:t>emerging</a:t>
            </a:r>
            <a:r>
              <a:rPr lang="da-DK" baseline="0" dirty="0" smtClean="0"/>
              <a:t> </a:t>
            </a:r>
            <a:r>
              <a:rPr lang="da-DK" baseline="0" dirty="0" err="1" smtClean="0"/>
              <a:t>markets</a:t>
            </a:r>
            <a:r>
              <a:rPr lang="da-DK" baseline="0" dirty="0" smtClean="0"/>
              <a:t>. </a:t>
            </a:r>
          </a:p>
          <a:p>
            <a:pPr lvl="1"/>
            <a:r>
              <a:rPr lang="da-DK" baseline="0" dirty="0" smtClean="0"/>
              <a:t>I </a:t>
            </a:r>
            <a:r>
              <a:rPr lang="da-DK" baseline="0" dirty="0" err="1" smtClean="0"/>
              <a:t>will</a:t>
            </a:r>
            <a:r>
              <a:rPr lang="da-DK" baseline="0" dirty="0" smtClean="0"/>
              <a:t> </a:t>
            </a:r>
            <a:r>
              <a:rPr lang="da-DK" baseline="0" dirty="0" err="1" smtClean="0"/>
              <a:t>try</a:t>
            </a:r>
            <a:r>
              <a:rPr lang="da-DK" baseline="0" dirty="0" smtClean="0"/>
              <a:t> to </a:t>
            </a:r>
            <a:r>
              <a:rPr lang="da-DK" baseline="0" dirty="0" err="1" smtClean="0"/>
              <a:t>explain</a:t>
            </a:r>
            <a:r>
              <a:rPr lang="da-DK" baseline="0" dirty="0" smtClean="0"/>
              <a:t> </a:t>
            </a:r>
            <a:r>
              <a:rPr lang="da-DK" baseline="0" dirty="0" err="1" smtClean="0"/>
              <a:t>how</a:t>
            </a:r>
            <a:r>
              <a:rPr lang="da-DK" baseline="0" dirty="0" smtClean="0"/>
              <a:t> </a:t>
            </a:r>
            <a:r>
              <a:rPr lang="da-DK" baseline="0" dirty="0" err="1" smtClean="0"/>
              <a:t>we</a:t>
            </a:r>
            <a:r>
              <a:rPr lang="da-DK" baseline="0" dirty="0" smtClean="0"/>
              <a:t> </a:t>
            </a:r>
            <a:r>
              <a:rPr lang="da-DK" baseline="0" dirty="0" err="1" smtClean="0"/>
              <a:t>see</a:t>
            </a:r>
            <a:r>
              <a:rPr lang="da-DK" baseline="0" dirty="0" smtClean="0"/>
              <a:t> </a:t>
            </a:r>
            <a:r>
              <a:rPr lang="da-DK" baseline="0" dirty="0" err="1" smtClean="0"/>
              <a:t>they</a:t>
            </a:r>
            <a:r>
              <a:rPr lang="da-DK" baseline="0" dirty="0" smtClean="0"/>
              <a:t> </a:t>
            </a:r>
            <a:r>
              <a:rPr lang="da-DK" baseline="0" dirty="0" err="1" smtClean="0"/>
              <a:t>are</a:t>
            </a:r>
            <a:r>
              <a:rPr lang="da-DK" baseline="0" dirty="0" smtClean="0"/>
              <a:t> </a:t>
            </a:r>
            <a:r>
              <a:rPr lang="da-DK" baseline="0" dirty="0" err="1" smtClean="0"/>
              <a:t>linked</a:t>
            </a:r>
            <a:endParaRPr lang="en-US" dirty="0"/>
          </a:p>
        </p:txBody>
      </p:sp>
      <p:sp>
        <p:nvSpPr>
          <p:cNvPr id="4" name="Slide Number Placeholder 3"/>
          <p:cNvSpPr>
            <a:spLocks noGrp="1"/>
          </p:cNvSpPr>
          <p:nvPr>
            <p:ph type="sldNum" sz="quarter" idx="10"/>
          </p:nvPr>
        </p:nvSpPr>
        <p:spPr/>
        <p:txBody>
          <a:bodyPr/>
          <a:lstStyle/>
          <a:p>
            <a:fld id="{1D1B6A05-56C1-4E01-924E-FEC464C5056F}" type="slidenum">
              <a:rPr lang="en-US" smtClean="0"/>
              <a:t>1</a:t>
            </a:fld>
            <a:endParaRPr lang="en-US"/>
          </a:p>
        </p:txBody>
      </p:sp>
    </p:spTree>
    <p:extLst>
      <p:ext uri="{BB962C8B-B14F-4D97-AF65-F5344CB8AC3E}">
        <p14:creationId xmlns:p14="http://schemas.microsoft.com/office/powerpoint/2010/main" val="2453921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5600" y="34925"/>
            <a:ext cx="5984875" cy="4489450"/>
          </a:xfrm>
        </p:spPr>
      </p:sp>
      <p:sp>
        <p:nvSpPr>
          <p:cNvPr id="3" name="Notes Placeholder 2"/>
          <p:cNvSpPr>
            <a:spLocks noGrp="1"/>
          </p:cNvSpPr>
          <p:nvPr>
            <p:ph type="body" idx="1"/>
          </p:nvPr>
        </p:nvSpPr>
        <p:spPr/>
        <p:txBody>
          <a:bodyPr/>
          <a:lstStyle/>
          <a:p>
            <a:r>
              <a:rPr lang="da-DK" sz="1200" kern="1200" dirty="0" smtClean="0">
                <a:solidFill>
                  <a:schemeClr val="tx1"/>
                </a:solidFill>
                <a:effectLst/>
                <a:latin typeface="+mn-lt"/>
                <a:ea typeface="+mn-ea"/>
                <a:cs typeface="+mn-cs"/>
              </a:rPr>
              <a:t>The </a:t>
            </a:r>
            <a:r>
              <a:rPr lang="da-DK" sz="1200" kern="1200" dirty="0" err="1" smtClean="0">
                <a:solidFill>
                  <a:schemeClr val="tx1"/>
                </a:solidFill>
                <a:effectLst/>
                <a:latin typeface="+mn-lt"/>
                <a:ea typeface="+mn-ea"/>
                <a:cs typeface="+mn-cs"/>
              </a:rPr>
              <a:t>importance</a:t>
            </a:r>
            <a:r>
              <a:rPr lang="da-DK" sz="1200" kern="1200" dirty="0" smtClean="0">
                <a:solidFill>
                  <a:schemeClr val="tx1"/>
                </a:solidFill>
                <a:effectLst/>
                <a:latin typeface="+mn-lt"/>
                <a:ea typeface="+mn-ea"/>
                <a:cs typeface="+mn-cs"/>
              </a:rPr>
              <a:t> of innovation for Danish </a:t>
            </a:r>
            <a:r>
              <a:rPr lang="da-DK" sz="1200" kern="1200" dirty="0" err="1" smtClean="0">
                <a:solidFill>
                  <a:schemeClr val="tx1"/>
                </a:solidFill>
                <a:effectLst/>
                <a:latin typeface="+mn-lt"/>
                <a:ea typeface="+mn-ea"/>
                <a:cs typeface="+mn-cs"/>
              </a:rPr>
              <a:t>competitiveness</a:t>
            </a:r>
            <a:endParaRPr lang="en-US"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What is innovation</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Innovation has become a buzz word in public debates. What is innovation from a business perspective: Innovation understood</a:t>
            </a:r>
            <a:r>
              <a:rPr lang="en-US" sz="1200" kern="1200" baseline="0" dirty="0" smtClean="0">
                <a:solidFill>
                  <a:schemeClr val="tx1"/>
                </a:solidFill>
                <a:effectLst/>
                <a:latin typeface="+mn-lt"/>
                <a:ea typeface="+mn-ea"/>
                <a:cs typeface="+mn-cs"/>
              </a:rPr>
              <a:t> as developing new products and processes or altering existing products and processes. Also business model innovation can be included. </a:t>
            </a:r>
            <a:r>
              <a:rPr lang="en-US" sz="1200" kern="1200" dirty="0" smtClean="0">
                <a:solidFill>
                  <a:schemeClr val="tx1"/>
                </a:solidFill>
                <a:effectLst/>
                <a:latin typeface="+mn-lt"/>
                <a:ea typeface="+mn-ea"/>
                <a:cs typeface="+mn-cs"/>
              </a:rPr>
              <a:t>Innovation in firms is to a</a:t>
            </a:r>
            <a:r>
              <a:rPr lang="en-US" sz="1200" kern="1200" baseline="0" dirty="0" smtClean="0">
                <a:solidFill>
                  <a:schemeClr val="tx1"/>
                </a:solidFill>
                <a:effectLst/>
                <a:latin typeface="+mn-lt"/>
                <a:ea typeface="+mn-ea"/>
                <a:cs typeface="+mn-cs"/>
              </a:rPr>
              <a:t> large extent embedded in firms, but increasingly dependent on and interacting with institutions and other firms in their innovation activities.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Innovation is key to competiveness of nations. </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Competitiveness can be achieved in many ways - by lowering costs, by improving factor conditions (infrastructure,</a:t>
            </a:r>
            <a:r>
              <a:rPr lang="en-US" sz="1200" kern="1200" baseline="0" dirty="0" smtClean="0">
                <a:solidFill>
                  <a:schemeClr val="tx1"/>
                </a:solidFill>
                <a:effectLst/>
                <a:latin typeface="+mn-lt"/>
                <a:ea typeface="+mn-ea"/>
                <a:cs typeface="+mn-cs"/>
              </a:rPr>
              <a:t> education, regulation) – but most agree that innovation is key to competitiveness. </a:t>
            </a:r>
          </a:p>
          <a:p>
            <a:pPr marL="91440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Those countries that can build strong innovation capabilities and keep them will win the global race. </a:t>
            </a:r>
          </a:p>
          <a:p>
            <a:pPr lvl="1"/>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lvl="3"/>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1D1B6A05-56C1-4E01-924E-FEC464C5056F}" type="slidenum">
              <a:rPr lang="en-US" smtClean="0"/>
              <a:t>2</a:t>
            </a:fld>
            <a:endParaRPr lang="en-US"/>
          </a:p>
        </p:txBody>
      </p:sp>
    </p:spTree>
    <p:extLst>
      <p:ext uri="{BB962C8B-B14F-4D97-AF65-F5344CB8AC3E}">
        <p14:creationId xmlns:p14="http://schemas.microsoft.com/office/powerpoint/2010/main" val="2906986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2738" y="117475"/>
            <a:ext cx="4032250" cy="3024188"/>
          </a:xfrm>
        </p:spPr>
      </p:sp>
      <p:sp>
        <p:nvSpPr>
          <p:cNvPr id="3" name="Notes Placeholder 2"/>
          <p:cNvSpPr>
            <a:spLocks noGrp="1"/>
          </p:cNvSpPr>
          <p:nvPr>
            <p:ph type="body" idx="1"/>
          </p:nvPr>
        </p:nvSpPr>
        <p:spPr>
          <a:xfrm>
            <a:off x="258657" y="3092641"/>
            <a:ext cx="6145383" cy="4474845"/>
          </a:xfrm>
        </p:spPr>
        <p:txBody>
          <a:bodyPr/>
          <a:lstStyle/>
          <a:p>
            <a:r>
              <a:rPr lang="da-DK" dirty="0" err="1"/>
              <a:t>However</a:t>
            </a:r>
            <a:r>
              <a:rPr lang="da-DK" dirty="0"/>
              <a:t>, the Danish innovation system </a:t>
            </a:r>
            <a:r>
              <a:rPr lang="da-DK" dirty="0" err="1"/>
              <a:t>which</a:t>
            </a:r>
            <a:r>
              <a:rPr lang="da-DK" dirty="0"/>
              <a:t> has a large </a:t>
            </a:r>
            <a:r>
              <a:rPr lang="da-DK" dirty="0" err="1"/>
              <a:t>share</a:t>
            </a:r>
            <a:r>
              <a:rPr lang="da-DK" dirty="0"/>
              <a:t> in the </a:t>
            </a:r>
            <a:r>
              <a:rPr lang="da-DK" dirty="0" err="1"/>
              <a:t>current</a:t>
            </a:r>
            <a:r>
              <a:rPr lang="da-DK" dirty="0"/>
              <a:t> </a:t>
            </a:r>
            <a:r>
              <a:rPr lang="da-DK" dirty="0" err="1"/>
              <a:t>welfare</a:t>
            </a:r>
            <a:r>
              <a:rPr lang="da-DK" dirty="0"/>
              <a:t> of Denmark, is </a:t>
            </a:r>
            <a:r>
              <a:rPr lang="da-DK" dirty="0" err="1"/>
              <a:t>challenged</a:t>
            </a:r>
            <a:r>
              <a:rPr lang="da-DK" dirty="0"/>
              <a:t>:</a:t>
            </a:r>
          </a:p>
          <a:p>
            <a:pPr lvl="1"/>
            <a:endParaRPr lang="da-DK" dirty="0"/>
          </a:p>
          <a:p>
            <a:pPr lvl="1"/>
            <a:r>
              <a:rPr lang="da-DK" dirty="0"/>
              <a:t>The </a:t>
            </a:r>
            <a:r>
              <a:rPr lang="da-DK" dirty="0" err="1"/>
              <a:t>internationalization</a:t>
            </a:r>
            <a:r>
              <a:rPr lang="da-DK" dirty="0"/>
              <a:t> of </a:t>
            </a:r>
            <a:r>
              <a:rPr lang="da-DK" dirty="0" err="1"/>
              <a:t>production</a:t>
            </a:r>
            <a:r>
              <a:rPr lang="da-DK" dirty="0"/>
              <a:t> and </a:t>
            </a:r>
            <a:r>
              <a:rPr lang="da-DK" dirty="0" err="1"/>
              <a:t>markets</a:t>
            </a:r>
            <a:endParaRPr lang="da-DK" dirty="0"/>
          </a:p>
          <a:p>
            <a:pPr lvl="2"/>
            <a:r>
              <a:rPr lang="da-DK" dirty="0" err="1"/>
              <a:t>Especially</a:t>
            </a:r>
            <a:r>
              <a:rPr lang="da-DK" dirty="0"/>
              <a:t> relevant to the </a:t>
            </a:r>
            <a:r>
              <a:rPr lang="da-DK" dirty="0" err="1"/>
              <a:t>highly</a:t>
            </a:r>
            <a:r>
              <a:rPr lang="da-DK" dirty="0"/>
              <a:t> open Danish </a:t>
            </a:r>
            <a:r>
              <a:rPr lang="da-DK" dirty="0" err="1"/>
              <a:t>economy</a:t>
            </a:r>
            <a:r>
              <a:rPr lang="da-DK" dirty="0"/>
              <a:t>. Large Danish </a:t>
            </a:r>
            <a:r>
              <a:rPr lang="da-DK" dirty="0" err="1"/>
              <a:t>MNCs</a:t>
            </a:r>
            <a:r>
              <a:rPr lang="da-DK" dirty="0"/>
              <a:t> have 80% of </a:t>
            </a:r>
            <a:r>
              <a:rPr lang="da-DK" dirty="0" err="1"/>
              <a:t>their</a:t>
            </a:r>
            <a:r>
              <a:rPr lang="da-DK" dirty="0"/>
              <a:t> </a:t>
            </a:r>
            <a:r>
              <a:rPr lang="da-DK" dirty="0" err="1"/>
              <a:t>employees</a:t>
            </a:r>
            <a:r>
              <a:rPr lang="da-DK" dirty="0"/>
              <a:t> </a:t>
            </a:r>
            <a:r>
              <a:rPr lang="da-DK" dirty="0" err="1"/>
              <a:t>abroad</a:t>
            </a:r>
            <a:r>
              <a:rPr lang="da-DK" dirty="0"/>
              <a:t> and the </a:t>
            </a:r>
            <a:r>
              <a:rPr lang="da-DK" dirty="0" err="1"/>
              <a:t>growth</a:t>
            </a:r>
            <a:r>
              <a:rPr lang="da-DK" dirty="0"/>
              <a:t> </a:t>
            </a:r>
            <a:r>
              <a:rPr lang="da-DK" dirty="0" err="1"/>
              <a:t>takes</a:t>
            </a:r>
            <a:r>
              <a:rPr lang="da-DK" dirty="0"/>
              <a:t> </a:t>
            </a:r>
            <a:r>
              <a:rPr lang="da-DK" dirty="0" err="1"/>
              <a:t>place</a:t>
            </a:r>
            <a:r>
              <a:rPr lang="da-DK" dirty="0"/>
              <a:t> </a:t>
            </a:r>
            <a:r>
              <a:rPr lang="da-DK" dirty="0" err="1"/>
              <a:t>abroad</a:t>
            </a:r>
            <a:endParaRPr lang="da-DK" dirty="0"/>
          </a:p>
          <a:p>
            <a:pPr lvl="2"/>
            <a:r>
              <a:rPr lang="da-DK" dirty="0"/>
              <a:t>Innovation is </a:t>
            </a:r>
            <a:r>
              <a:rPr lang="da-DK" dirty="0" err="1"/>
              <a:t>often</a:t>
            </a:r>
            <a:r>
              <a:rPr lang="da-DK" dirty="0"/>
              <a:t> </a:t>
            </a:r>
            <a:r>
              <a:rPr lang="da-DK" dirty="0" err="1"/>
              <a:t>closely</a:t>
            </a:r>
            <a:r>
              <a:rPr lang="da-DK" dirty="0"/>
              <a:t> </a:t>
            </a:r>
            <a:r>
              <a:rPr lang="da-DK" dirty="0" err="1"/>
              <a:t>related</a:t>
            </a:r>
            <a:r>
              <a:rPr lang="da-DK" dirty="0"/>
              <a:t> to </a:t>
            </a:r>
            <a:r>
              <a:rPr lang="da-DK" dirty="0" err="1"/>
              <a:t>both</a:t>
            </a:r>
            <a:r>
              <a:rPr lang="da-DK" dirty="0"/>
              <a:t> </a:t>
            </a:r>
            <a:r>
              <a:rPr lang="da-DK" dirty="0" err="1"/>
              <a:t>production</a:t>
            </a:r>
            <a:r>
              <a:rPr lang="da-DK" dirty="0"/>
              <a:t> and marketing and </a:t>
            </a:r>
            <a:r>
              <a:rPr lang="da-DK" dirty="0" err="1"/>
              <a:t>therefore</a:t>
            </a:r>
            <a:r>
              <a:rPr lang="da-DK" dirty="0"/>
              <a:t> </a:t>
            </a:r>
            <a:r>
              <a:rPr lang="da-DK" dirty="0" err="1"/>
              <a:t>maintaining</a:t>
            </a:r>
            <a:r>
              <a:rPr lang="da-DK" dirty="0"/>
              <a:t> innovation in Denmark is put </a:t>
            </a:r>
            <a:r>
              <a:rPr lang="da-DK" dirty="0" err="1"/>
              <a:t>into</a:t>
            </a:r>
            <a:r>
              <a:rPr lang="da-DK" dirty="0"/>
              <a:t> </a:t>
            </a:r>
            <a:r>
              <a:rPr lang="da-DK" dirty="0" err="1"/>
              <a:t>question</a:t>
            </a:r>
            <a:r>
              <a:rPr lang="da-DK" dirty="0"/>
              <a:t>. </a:t>
            </a:r>
          </a:p>
          <a:p>
            <a:pPr lvl="1"/>
            <a:endParaRPr lang="da-DK" dirty="0"/>
          </a:p>
          <a:p>
            <a:pPr lvl="1"/>
            <a:r>
              <a:rPr lang="da-DK" dirty="0"/>
              <a:t>The </a:t>
            </a:r>
            <a:r>
              <a:rPr lang="da-DK" dirty="0" err="1"/>
              <a:t>internationalization</a:t>
            </a:r>
            <a:r>
              <a:rPr lang="da-DK" dirty="0"/>
              <a:t> of innovation</a:t>
            </a:r>
          </a:p>
          <a:p>
            <a:pPr lvl="2"/>
            <a:r>
              <a:rPr lang="da-DK" dirty="0" err="1"/>
              <a:t>MNCs</a:t>
            </a:r>
            <a:r>
              <a:rPr lang="da-DK" dirty="0"/>
              <a:t> </a:t>
            </a:r>
            <a:r>
              <a:rPr lang="da-DK" dirty="0" err="1"/>
              <a:t>main</a:t>
            </a:r>
            <a:r>
              <a:rPr lang="da-DK" dirty="0"/>
              <a:t> </a:t>
            </a:r>
            <a:r>
              <a:rPr lang="da-DK" dirty="0" err="1"/>
              <a:t>repositories</a:t>
            </a:r>
            <a:r>
              <a:rPr lang="da-DK" dirty="0"/>
              <a:t> of R&amp;D and innovation: </a:t>
            </a:r>
          </a:p>
          <a:p>
            <a:pPr lvl="2"/>
            <a:r>
              <a:rPr lang="da-DK" dirty="0" err="1"/>
              <a:t>Tendency</a:t>
            </a:r>
            <a:r>
              <a:rPr lang="da-DK" dirty="0"/>
              <a:t> </a:t>
            </a:r>
            <a:r>
              <a:rPr lang="da-DK" dirty="0" err="1"/>
              <a:t>toward</a:t>
            </a:r>
            <a:r>
              <a:rPr lang="da-DK" dirty="0"/>
              <a:t> </a:t>
            </a:r>
            <a:r>
              <a:rPr lang="da-DK" dirty="0" err="1"/>
              <a:t>greater</a:t>
            </a:r>
            <a:r>
              <a:rPr lang="da-DK" dirty="0"/>
              <a:t> </a:t>
            </a:r>
            <a:r>
              <a:rPr lang="da-DK" dirty="0" err="1"/>
              <a:t>shares</a:t>
            </a:r>
            <a:r>
              <a:rPr lang="da-DK" dirty="0"/>
              <a:t> of R&amp;D </a:t>
            </a:r>
            <a:r>
              <a:rPr lang="da-DK" dirty="0" err="1"/>
              <a:t>takes</a:t>
            </a:r>
            <a:r>
              <a:rPr lang="da-DK" dirty="0"/>
              <a:t> </a:t>
            </a:r>
            <a:r>
              <a:rPr lang="da-DK" dirty="0" err="1"/>
              <a:t>place</a:t>
            </a:r>
            <a:r>
              <a:rPr lang="da-DK" dirty="0"/>
              <a:t> in </a:t>
            </a:r>
            <a:r>
              <a:rPr lang="da-DK" dirty="0" err="1"/>
              <a:t>foreign</a:t>
            </a:r>
            <a:r>
              <a:rPr lang="da-DK" dirty="0"/>
              <a:t> </a:t>
            </a:r>
            <a:r>
              <a:rPr lang="da-DK" dirty="0" err="1"/>
              <a:t>subsidairies</a:t>
            </a:r>
            <a:r>
              <a:rPr lang="da-DK" dirty="0"/>
              <a:t> as </a:t>
            </a:r>
            <a:r>
              <a:rPr lang="da-DK" dirty="0" err="1"/>
              <a:t>well</a:t>
            </a:r>
            <a:r>
              <a:rPr lang="da-DK" dirty="0"/>
              <a:t> as innovation </a:t>
            </a:r>
            <a:r>
              <a:rPr lang="da-DK" dirty="0" err="1"/>
              <a:t>moving</a:t>
            </a:r>
            <a:r>
              <a:rPr lang="da-DK" dirty="0"/>
              <a:t> </a:t>
            </a:r>
            <a:r>
              <a:rPr lang="da-DK" dirty="0" err="1"/>
              <a:t>into</a:t>
            </a:r>
            <a:r>
              <a:rPr lang="da-DK" dirty="0"/>
              <a:t> global </a:t>
            </a:r>
            <a:r>
              <a:rPr lang="da-DK" dirty="0" err="1"/>
              <a:t>networks</a:t>
            </a:r>
            <a:r>
              <a:rPr lang="da-DK" dirty="0"/>
              <a:t>: Innovation is a </a:t>
            </a:r>
            <a:r>
              <a:rPr lang="da-DK" dirty="0" err="1"/>
              <a:t>highly</a:t>
            </a:r>
            <a:r>
              <a:rPr lang="da-DK" dirty="0"/>
              <a:t> </a:t>
            </a:r>
            <a:r>
              <a:rPr lang="da-DK" dirty="0" err="1"/>
              <a:t>embedded</a:t>
            </a:r>
            <a:r>
              <a:rPr lang="da-DK" dirty="0"/>
              <a:t> </a:t>
            </a:r>
            <a:r>
              <a:rPr lang="da-DK" dirty="0" err="1"/>
              <a:t>process</a:t>
            </a:r>
            <a:r>
              <a:rPr lang="da-DK" dirty="0"/>
              <a:t> </a:t>
            </a:r>
            <a:r>
              <a:rPr lang="da-DK" dirty="0" err="1"/>
              <a:t>that</a:t>
            </a:r>
            <a:r>
              <a:rPr lang="da-DK" dirty="0"/>
              <a:t> </a:t>
            </a:r>
            <a:r>
              <a:rPr lang="da-DK" dirty="0" err="1"/>
              <a:t>depends</a:t>
            </a:r>
            <a:r>
              <a:rPr lang="da-DK" dirty="0"/>
              <a:t> on institutions, </a:t>
            </a:r>
            <a:r>
              <a:rPr lang="da-DK" dirty="0" err="1"/>
              <a:t>eduction</a:t>
            </a:r>
            <a:r>
              <a:rPr lang="da-DK" dirty="0"/>
              <a:t> and </a:t>
            </a:r>
            <a:r>
              <a:rPr lang="da-DK" dirty="0" err="1"/>
              <a:t>regulation</a:t>
            </a:r>
            <a:r>
              <a:rPr lang="da-DK" dirty="0"/>
              <a:t>. </a:t>
            </a:r>
            <a:r>
              <a:rPr lang="da-DK" dirty="0" err="1"/>
              <a:t>Also</a:t>
            </a:r>
            <a:r>
              <a:rPr lang="da-DK" dirty="0"/>
              <a:t> research </a:t>
            </a:r>
            <a:r>
              <a:rPr lang="da-DK" dirty="0" err="1"/>
              <a:t>institutues</a:t>
            </a:r>
            <a:r>
              <a:rPr lang="da-DK" dirty="0"/>
              <a:t> </a:t>
            </a:r>
            <a:r>
              <a:rPr lang="da-DK" dirty="0" err="1"/>
              <a:t>internationalzie</a:t>
            </a:r>
            <a:r>
              <a:rPr lang="da-DK" dirty="0"/>
              <a:t>. </a:t>
            </a:r>
          </a:p>
          <a:p>
            <a:endParaRPr lang="en-US" dirty="0"/>
          </a:p>
          <a:p>
            <a:pPr lvl="1"/>
            <a:r>
              <a:rPr lang="da-DK" dirty="0" err="1"/>
              <a:t>Emerging</a:t>
            </a:r>
            <a:r>
              <a:rPr lang="da-DK" dirty="0"/>
              <a:t> </a:t>
            </a:r>
            <a:r>
              <a:rPr lang="da-DK" dirty="0" err="1"/>
              <a:t>markets</a:t>
            </a:r>
            <a:r>
              <a:rPr lang="da-DK" dirty="0"/>
              <a:t> </a:t>
            </a:r>
            <a:r>
              <a:rPr lang="da-DK" dirty="0" err="1"/>
              <a:t>introduce</a:t>
            </a:r>
            <a:r>
              <a:rPr lang="da-DK" dirty="0"/>
              <a:t> a new dimension to </a:t>
            </a:r>
            <a:r>
              <a:rPr lang="da-DK" dirty="0" err="1"/>
              <a:t>discussion</a:t>
            </a:r>
            <a:r>
              <a:rPr lang="da-DK" dirty="0"/>
              <a:t> of innovation and </a:t>
            </a:r>
            <a:r>
              <a:rPr lang="da-DK" dirty="0" err="1"/>
              <a:t>competitiveness</a:t>
            </a:r>
            <a:r>
              <a:rPr lang="da-DK" dirty="0"/>
              <a:t>, a potential </a:t>
            </a:r>
            <a:r>
              <a:rPr lang="da-DK" dirty="0" err="1"/>
              <a:t>gamechanger</a:t>
            </a:r>
            <a:endParaRPr lang="da-DK" dirty="0"/>
          </a:p>
          <a:p>
            <a:pPr lvl="2"/>
            <a:r>
              <a:rPr lang="da-DK" dirty="0" err="1"/>
              <a:t>Abundant</a:t>
            </a:r>
            <a:r>
              <a:rPr lang="da-DK" dirty="0"/>
              <a:t> </a:t>
            </a:r>
            <a:r>
              <a:rPr lang="da-DK" dirty="0" err="1"/>
              <a:t>skilled</a:t>
            </a:r>
            <a:r>
              <a:rPr lang="da-DK" dirty="0"/>
              <a:t> and </a:t>
            </a:r>
            <a:r>
              <a:rPr lang="da-DK" dirty="0" err="1"/>
              <a:t>cheaper</a:t>
            </a:r>
            <a:r>
              <a:rPr lang="da-DK" dirty="0"/>
              <a:t> </a:t>
            </a:r>
            <a:r>
              <a:rPr lang="da-DK" dirty="0" err="1"/>
              <a:t>resources</a:t>
            </a:r>
            <a:r>
              <a:rPr lang="da-DK" dirty="0"/>
              <a:t>: </a:t>
            </a:r>
            <a:r>
              <a:rPr lang="da-DK" dirty="0" err="1"/>
              <a:t>Literally</a:t>
            </a:r>
            <a:r>
              <a:rPr lang="da-DK" dirty="0"/>
              <a:t> millions of </a:t>
            </a:r>
            <a:r>
              <a:rPr lang="da-DK" dirty="0" err="1"/>
              <a:t>scientists</a:t>
            </a:r>
            <a:r>
              <a:rPr lang="da-DK" dirty="0"/>
              <a:t> and </a:t>
            </a:r>
            <a:r>
              <a:rPr lang="da-DK" dirty="0" err="1"/>
              <a:t>engineers</a:t>
            </a:r>
            <a:r>
              <a:rPr lang="da-DK" dirty="0"/>
              <a:t> </a:t>
            </a:r>
            <a:r>
              <a:rPr lang="da-DK" dirty="0" err="1"/>
              <a:t>poored</a:t>
            </a:r>
            <a:r>
              <a:rPr lang="da-DK" dirty="0"/>
              <a:t> </a:t>
            </a:r>
            <a:r>
              <a:rPr lang="da-DK" dirty="0" err="1"/>
              <a:t>into</a:t>
            </a:r>
            <a:r>
              <a:rPr lang="da-DK" dirty="0"/>
              <a:t> the global </a:t>
            </a:r>
            <a:r>
              <a:rPr lang="da-DK" dirty="0" err="1"/>
              <a:t>economy</a:t>
            </a:r>
            <a:endParaRPr lang="da-DK" dirty="0"/>
          </a:p>
          <a:p>
            <a:pPr lvl="2"/>
            <a:r>
              <a:rPr lang="da-DK" dirty="0"/>
              <a:t>Advanced </a:t>
            </a:r>
            <a:r>
              <a:rPr lang="da-DK" dirty="0" err="1"/>
              <a:t>capabilities</a:t>
            </a:r>
            <a:r>
              <a:rPr lang="da-DK" dirty="0"/>
              <a:t>: </a:t>
            </a:r>
            <a:r>
              <a:rPr lang="da-DK" dirty="0" err="1"/>
              <a:t>Climbing</a:t>
            </a:r>
            <a:r>
              <a:rPr lang="da-DK" dirty="0"/>
              <a:t> up the </a:t>
            </a:r>
            <a:r>
              <a:rPr lang="da-DK" dirty="0" err="1"/>
              <a:t>ladder</a:t>
            </a:r>
            <a:endParaRPr lang="da-DK" dirty="0"/>
          </a:p>
          <a:p>
            <a:pPr lvl="2"/>
            <a:r>
              <a:rPr lang="da-DK" dirty="0" err="1"/>
              <a:t>Both</a:t>
            </a:r>
            <a:r>
              <a:rPr lang="da-DK" dirty="0"/>
              <a:t> a </a:t>
            </a:r>
            <a:r>
              <a:rPr lang="da-DK" dirty="0" err="1"/>
              <a:t>competititor</a:t>
            </a:r>
            <a:r>
              <a:rPr lang="da-DK" dirty="0"/>
              <a:t> and source of </a:t>
            </a:r>
            <a:r>
              <a:rPr lang="da-DK" dirty="0" err="1"/>
              <a:t>resources</a:t>
            </a:r>
            <a:endParaRPr lang="da-DK" dirty="0"/>
          </a:p>
          <a:p>
            <a:pPr lvl="1"/>
            <a:endParaRPr lang="da-DK" dirty="0"/>
          </a:p>
          <a:p>
            <a:pPr lvl="1"/>
            <a:r>
              <a:rPr lang="da-DK" dirty="0"/>
              <a:t>Smiley</a:t>
            </a:r>
          </a:p>
          <a:p>
            <a:pPr lvl="2"/>
            <a:r>
              <a:rPr lang="en-US" dirty="0"/>
              <a:t>Some would argue that we have a global division of labor, with rich countries controlling the </a:t>
            </a:r>
            <a:r>
              <a:rPr lang="en-US" dirty="0" err="1"/>
              <a:t>ghigh</a:t>
            </a:r>
            <a:r>
              <a:rPr lang="en-US" dirty="0"/>
              <a:t> value added functions. Others would argue this is a </a:t>
            </a:r>
            <a:r>
              <a:rPr lang="en-US" dirty="0" err="1"/>
              <a:t>mirrage</a:t>
            </a:r>
            <a:r>
              <a:rPr lang="en-US" dirty="0"/>
              <a:t>. The problem that much of these innovation and R&amp;D processes takes place in global corporations and global science and technology communities. (DEF: </a:t>
            </a:r>
            <a:r>
              <a:rPr lang="en-US" b="1" dirty="0"/>
              <a:t>What is innovation? </a:t>
            </a:r>
            <a:r>
              <a:rPr lang="en-US" dirty="0"/>
              <a:t>Innovation is in this project defined as the generation of new ideas, processes and outcomes with a commercial purpose, thus differentiating the concept of innovation from the concept of invention defined as the first ever articulation and practicing of a new idea (basic R&amp;D), and from the concept of imitation where an already commercialized idea and technology is adopted in a new context, be it on a firm, sector or national level (</a:t>
            </a:r>
            <a:r>
              <a:rPr lang="en-US" dirty="0" err="1"/>
              <a:t>Fagerberg</a:t>
            </a:r>
            <a:r>
              <a:rPr lang="en-US" dirty="0"/>
              <a:t> 2005).</a:t>
            </a:r>
          </a:p>
          <a:p>
            <a:endParaRPr lang="en-US" dirty="0"/>
          </a:p>
        </p:txBody>
      </p:sp>
      <p:sp>
        <p:nvSpPr>
          <p:cNvPr id="4" name="Slide Number Placeholder 3"/>
          <p:cNvSpPr>
            <a:spLocks noGrp="1"/>
          </p:cNvSpPr>
          <p:nvPr>
            <p:ph type="sldNum" sz="quarter" idx="10"/>
          </p:nvPr>
        </p:nvSpPr>
        <p:spPr/>
        <p:txBody>
          <a:bodyPr/>
          <a:lstStyle/>
          <a:p>
            <a:fld id="{1D1B6A05-56C1-4E01-924E-FEC464C5056F}" type="slidenum">
              <a:rPr lang="en-US" smtClean="0"/>
              <a:t>3</a:t>
            </a:fld>
            <a:endParaRPr lang="en-US"/>
          </a:p>
        </p:txBody>
      </p:sp>
    </p:spTree>
    <p:extLst>
      <p:ext uri="{BB962C8B-B14F-4D97-AF65-F5344CB8AC3E}">
        <p14:creationId xmlns:p14="http://schemas.microsoft.com/office/powerpoint/2010/main" val="1401832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questions </a:t>
            </a:r>
          </a:p>
          <a:p>
            <a:pPr lvl="1">
              <a:lnSpc>
                <a:spcPct val="120000"/>
              </a:lnSpc>
              <a:spcBef>
                <a:spcPts val="600"/>
              </a:spcBef>
            </a:pPr>
            <a:r>
              <a:rPr lang="da-DK" dirty="0"/>
              <a:t>How </a:t>
            </a:r>
            <a:r>
              <a:rPr lang="da-DK" dirty="0" err="1"/>
              <a:t>can</a:t>
            </a:r>
            <a:r>
              <a:rPr lang="da-DK" dirty="0"/>
              <a:t> Danish </a:t>
            </a:r>
            <a:r>
              <a:rPr lang="da-DK" dirty="0" err="1"/>
              <a:t>MNCs</a:t>
            </a:r>
            <a:r>
              <a:rPr lang="da-DK" dirty="0"/>
              <a:t> tap </a:t>
            </a:r>
            <a:r>
              <a:rPr lang="da-DK" dirty="0" err="1"/>
              <a:t>into</a:t>
            </a:r>
            <a:r>
              <a:rPr lang="da-DK" dirty="0"/>
              <a:t> global innovation potentials of </a:t>
            </a:r>
            <a:r>
              <a:rPr lang="da-DK" dirty="0" err="1"/>
              <a:t>emerging</a:t>
            </a:r>
            <a:r>
              <a:rPr lang="da-DK" dirty="0"/>
              <a:t> </a:t>
            </a:r>
            <a:r>
              <a:rPr lang="da-DK" dirty="0" err="1"/>
              <a:t>markets</a:t>
            </a:r>
            <a:r>
              <a:rPr lang="da-DK" dirty="0"/>
              <a:t>? </a:t>
            </a:r>
          </a:p>
          <a:p>
            <a:pPr lvl="1">
              <a:lnSpc>
                <a:spcPct val="120000"/>
              </a:lnSpc>
              <a:spcBef>
                <a:spcPts val="600"/>
              </a:spcBef>
            </a:pPr>
            <a:r>
              <a:rPr lang="da-DK" dirty="0"/>
              <a:t>Are </a:t>
            </a:r>
            <a:r>
              <a:rPr lang="da-DK" dirty="0" err="1"/>
              <a:t>emerging</a:t>
            </a:r>
            <a:r>
              <a:rPr lang="da-DK" dirty="0"/>
              <a:t> </a:t>
            </a:r>
            <a:r>
              <a:rPr lang="da-DK" dirty="0" err="1"/>
              <a:t>market</a:t>
            </a:r>
            <a:r>
              <a:rPr lang="da-DK" dirty="0"/>
              <a:t> innovation </a:t>
            </a:r>
            <a:r>
              <a:rPr lang="da-DK" dirty="0" err="1"/>
              <a:t>activities</a:t>
            </a:r>
            <a:r>
              <a:rPr lang="da-DK" dirty="0"/>
              <a:t> </a:t>
            </a:r>
            <a:r>
              <a:rPr lang="da-DK" dirty="0" err="1"/>
              <a:t>complements</a:t>
            </a:r>
            <a:r>
              <a:rPr lang="da-DK" dirty="0"/>
              <a:t> or </a:t>
            </a:r>
            <a:r>
              <a:rPr lang="da-DK" dirty="0" err="1"/>
              <a:t>substitutes</a:t>
            </a:r>
            <a:r>
              <a:rPr lang="da-DK" dirty="0"/>
              <a:t>?  </a:t>
            </a:r>
          </a:p>
          <a:p>
            <a:pPr lvl="1">
              <a:lnSpc>
                <a:spcPct val="120000"/>
              </a:lnSpc>
              <a:spcBef>
                <a:spcPts val="600"/>
              </a:spcBef>
              <a:defRPr/>
            </a:pPr>
            <a:r>
              <a:rPr lang="da-DK" dirty="0" err="1"/>
              <a:t>When</a:t>
            </a:r>
            <a:r>
              <a:rPr lang="da-DK" dirty="0"/>
              <a:t> </a:t>
            </a:r>
            <a:r>
              <a:rPr lang="da-DK" dirty="0" err="1"/>
              <a:t>production</a:t>
            </a:r>
            <a:r>
              <a:rPr lang="da-DK" dirty="0"/>
              <a:t> and </a:t>
            </a:r>
            <a:r>
              <a:rPr lang="da-DK" dirty="0" err="1"/>
              <a:t>markets</a:t>
            </a:r>
            <a:r>
              <a:rPr lang="da-DK" dirty="0"/>
              <a:t> </a:t>
            </a:r>
            <a:r>
              <a:rPr lang="da-DK" dirty="0" err="1"/>
              <a:t>move</a:t>
            </a:r>
            <a:r>
              <a:rPr lang="da-DK" dirty="0"/>
              <a:t>, </a:t>
            </a:r>
            <a:r>
              <a:rPr lang="da-DK" dirty="0" err="1"/>
              <a:t>will</a:t>
            </a:r>
            <a:r>
              <a:rPr lang="da-DK" dirty="0"/>
              <a:t> innovation </a:t>
            </a:r>
            <a:r>
              <a:rPr lang="da-DK" dirty="0" err="1"/>
              <a:t>also</a:t>
            </a:r>
            <a:r>
              <a:rPr lang="da-DK" dirty="0"/>
              <a:t> </a:t>
            </a:r>
            <a:r>
              <a:rPr lang="da-DK" dirty="0" err="1"/>
              <a:t>move</a:t>
            </a:r>
            <a:r>
              <a:rPr lang="da-DK" dirty="0"/>
              <a:t>? </a:t>
            </a:r>
          </a:p>
          <a:p>
            <a:pPr lvl="1">
              <a:lnSpc>
                <a:spcPct val="120000"/>
              </a:lnSpc>
              <a:spcBef>
                <a:spcPts val="600"/>
              </a:spcBef>
            </a:pPr>
            <a:r>
              <a:rPr lang="da-DK" dirty="0"/>
              <a:t>How </a:t>
            </a:r>
            <a:r>
              <a:rPr lang="da-DK" dirty="0" err="1"/>
              <a:t>can</a:t>
            </a:r>
            <a:r>
              <a:rPr lang="da-DK" dirty="0"/>
              <a:t> </a:t>
            </a:r>
            <a:r>
              <a:rPr lang="da-DK" dirty="0" err="1"/>
              <a:t>we</a:t>
            </a:r>
            <a:r>
              <a:rPr lang="da-DK" dirty="0"/>
              <a:t> provide the </a:t>
            </a:r>
            <a:r>
              <a:rPr lang="da-DK" dirty="0" err="1"/>
              <a:t>conditions</a:t>
            </a:r>
            <a:r>
              <a:rPr lang="da-DK" dirty="0"/>
              <a:t> for </a:t>
            </a:r>
            <a:r>
              <a:rPr lang="da-DK" dirty="0" err="1"/>
              <a:t>maintaining</a:t>
            </a:r>
            <a:r>
              <a:rPr lang="da-DK" dirty="0"/>
              <a:t>  and </a:t>
            </a:r>
            <a:r>
              <a:rPr lang="da-DK" dirty="0" err="1"/>
              <a:t>developing</a:t>
            </a:r>
            <a:r>
              <a:rPr lang="da-DK" dirty="0"/>
              <a:t>  Danish </a:t>
            </a:r>
            <a:r>
              <a:rPr lang="da-DK" dirty="0" err="1"/>
              <a:t>competitivenss</a:t>
            </a:r>
            <a:r>
              <a:rPr lang="da-DK" dirty="0"/>
              <a:t> </a:t>
            </a:r>
            <a:r>
              <a:rPr lang="da-DK" dirty="0" err="1"/>
              <a:t>through</a:t>
            </a:r>
            <a:r>
              <a:rPr lang="da-DK" dirty="0"/>
              <a:t> innovation in a global </a:t>
            </a:r>
            <a:r>
              <a:rPr lang="da-DK" dirty="0" err="1"/>
              <a:t>economy</a:t>
            </a:r>
            <a:r>
              <a:rPr lang="da-DK" dirty="0"/>
              <a:t>?</a:t>
            </a:r>
          </a:p>
          <a:p>
            <a:endParaRPr lang="da-DK" dirty="0"/>
          </a:p>
          <a:p>
            <a:r>
              <a:rPr lang="da-DK" dirty="0"/>
              <a:t>Purpose of seminar</a:t>
            </a:r>
          </a:p>
          <a:p>
            <a:endParaRPr lang="en-US" dirty="0"/>
          </a:p>
          <a:p>
            <a:pPr lvl="1"/>
            <a:r>
              <a:rPr lang="en-US" dirty="0"/>
              <a:t>We are searching for new agendas. We would like to hear from our presenters and from the audience, where are the new agendas on innovation and R&amp;D and how can we contribute. </a:t>
            </a:r>
          </a:p>
          <a:p>
            <a:r>
              <a:rPr lang="en-US" dirty="0"/>
              <a:t> </a:t>
            </a:r>
          </a:p>
          <a:p>
            <a:endParaRPr lang="en-US" dirty="0"/>
          </a:p>
          <a:p>
            <a:r>
              <a:rPr lang="da-DK" dirty="0" smtClean="0"/>
              <a:t>Programme</a:t>
            </a:r>
          </a:p>
          <a:p>
            <a:pPr lvl="1"/>
            <a:r>
              <a:rPr lang="da-DK" dirty="0" err="1" smtClean="0"/>
              <a:t>Exiting</a:t>
            </a:r>
            <a:r>
              <a:rPr lang="da-DK" dirty="0" smtClean="0"/>
              <a:t> </a:t>
            </a:r>
            <a:r>
              <a:rPr lang="da-DK" dirty="0" err="1" smtClean="0"/>
              <a:t>prorgammes</a:t>
            </a:r>
            <a:r>
              <a:rPr lang="da-DK" dirty="0" smtClean="0"/>
              <a:t> to </a:t>
            </a:r>
            <a:r>
              <a:rPr lang="da-DK" dirty="0" err="1" smtClean="0"/>
              <a:t>address</a:t>
            </a:r>
            <a:r>
              <a:rPr lang="da-DK" dirty="0" smtClean="0"/>
              <a:t> </a:t>
            </a:r>
            <a:r>
              <a:rPr lang="da-DK" dirty="0" err="1" smtClean="0"/>
              <a:t>these</a:t>
            </a:r>
            <a:r>
              <a:rPr lang="da-DK" dirty="0" smtClean="0"/>
              <a:t> </a:t>
            </a:r>
            <a:r>
              <a:rPr lang="da-DK" dirty="0" err="1" smtClean="0"/>
              <a:t>issues</a:t>
            </a:r>
            <a:endParaRPr lang="da-DK" dirty="0" smtClean="0"/>
          </a:p>
          <a:p>
            <a:pPr lvl="1"/>
            <a:endParaRPr lang="da-DK" dirty="0"/>
          </a:p>
          <a:p>
            <a:pPr lvl="1"/>
            <a:r>
              <a:rPr lang="da-DK" dirty="0" err="1" smtClean="0"/>
              <a:t>Slight</a:t>
            </a:r>
            <a:r>
              <a:rPr lang="da-DK" dirty="0" smtClean="0"/>
              <a:t> </a:t>
            </a:r>
            <a:r>
              <a:rPr lang="da-DK" dirty="0" err="1" smtClean="0"/>
              <a:t>change</a:t>
            </a:r>
            <a:endParaRPr lang="en-US" dirty="0"/>
          </a:p>
        </p:txBody>
      </p:sp>
      <p:sp>
        <p:nvSpPr>
          <p:cNvPr id="4" name="Slide Number Placeholder 3"/>
          <p:cNvSpPr>
            <a:spLocks noGrp="1"/>
          </p:cNvSpPr>
          <p:nvPr>
            <p:ph type="sldNum" sz="quarter" idx="10"/>
          </p:nvPr>
        </p:nvSpPr>
        <p:spPr/>
        <p:txBody>
          <a:bodyPr/>
          <a:lstStyle/>
          <a:p>
            <a:fld id="{1D1B6A05-56C1-4E01-924E-FEC464C5056F}" type="slidenum">
              <a:rPr lang="en-US" smtClean="0"/>
              <a:t>4</a:t>
            </a:fld>
            <a:endParaRPr lang="en-US"/>
          </a:p>
        </p:txBody>
      </p:sp>
    </p:spTree>
    <p:extLst>
      <p:ext uri="{BB962C8B-B14F-4D97-AF65-F5344CB8AC3E}">
        <p14:creationId xmlns:p14="http://schemas.microsoft.com/office/powerpoint/2010/main" val="1731478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7088" y="-20638"/>
            <a:ext cx="4972050" cy="3729038"/>
          </a:xfrm>
        </p:spPr>
      </p:sp>
      <p:sp>
        <p:nvSpPr>
          <p:cNvPr id="3" name="Notes Placeholder 2"/>
          <p:cNvSpPr>
            <a:spLocks noGrp="1"/>
          </p:cNvSpPr>
          <p:nvPr>
            <p:ph type="body" idx="1"/>
          </p:nvPr>
        </p:nvSpPr>
        <p:spPr>
          <a:xfrm>
            <a:off x="330115" y="3875728"/>
            <a:ext cx="6002467" cy="4474845"/>
          </a:xfrm>
        </p:spPr>
        <p:txBody>
          <a:bodyPr/>
          <a:lstStyle/>
          <a:p>
            <a:r>
              <a:rPr lang="da-DK" dirty="0" smtClean="0"/>
              <a:t>General</a:t>
            </a:r>
            <a:r>
              <a:rPr lang="da-DK" baseline="0" dirty="0" smtClean="0"/>
              <a:t> intro</a:t>
            </a:r>
          </a:p>
          <a:p>
            <a:pPr lvl="1"/>
            <a:r>
              <a:rPr lang="da-DK" baseline="0" dirty="0" err="1" smtClean="0"/>
              <a:t>We</a:t>
            </a:r>
            <a:r>
              <a:rPr lang="da-DK" baseline="0" dirty="0" smtClean="0"/>
              <a:t> </a:t>
            </a:r>
            <a:r>
              <a:rPr lang="da-DK" baseline="0" dirty="0" err="1" smtClean="0"/>
              <a:t>are</a:t>
            </a:r>
            <a:r>
              <a:rPr lang="da-DK" baseline="0" dirty="0" smtClean="0"/>
              <a:t> </a:t>
            </a:r>
            <a:r>
              <a:rPr lang="da-DK" baseline="0" dirty="0" err="1" smtClean="0"/>
              <a:t>extremely</a:t>
            </a:r>
            <a:r>
              <a:rPr lang="da-DK" baseline="0" dirty="0" smtClean="0"/>
              <a:t> </a:t>
            </a:r>
            <a:r>
              <a:rPr lang="da-DK" baseline="0" dirty="0" err="1" smtClean="0"/>
              <a:t>honored</a:t>
            </a:r>
            <a:r>
              <a:rPr lang="da-DK" baseline="0" dirty="0" smtClean="0"/>
              <a:t> to </a:t>
            </a:r>
            <a:r>
              <a:rPr lang="da-DK" baseline="0" dirty="0" err="1" smtClean="0"/>
              <a:t>welcome</a:t>
            </a:r>
            <a:r>
              <a:rPr lang="da-DK" baseline="0" dirty="0" smtClean="0"/>
              <a:t> </a:t>
            </a:r>
            <a:r>
              <a:rPr lang="da-DK" baseline="0" dirty="0" err="1" smtClean="0"/>
              <a:t>our</a:t>
            </a:r>
            <a:r>
              <a:rPr lang="da-DK" baseline="0" dirty="0" smtClean="0"/>
              <a:t> </a:t>
            </a:r>
            <a:r>
              <a:rPr lang="da-DK" baseline="0" dirty="0" err="1" smtClean="0"/>
              <a:t>three</a:t>
            </a:r>
            <a:r>
              <a:rPr lang="da-DK" baseline="0" dirty="0" smtClean="0"/>
              <a:t> speakers </a:t>
            </a:r>
            <a:r>
              <a:rPr lang="da-DK" baseline="0" dirty="0" err="1" smtClean="0"/>
              <a:t>who</a:t>
            </a:r>
            <a:r>
              <a:rPr lang="da-DK" baseline="0" dirty="0" smtClean="0"/>
              <a:t> have </a:t>
            </a:r>
            <a:r>
              <a:rPr lang="da-DK" baseline="0" dirty="0" err="1" smtClean="0"/>
              <a:t>taken</a:t>
            </a:r>
            <a:r>
              <a:rPr lang="da-DK" baseline="0" dirty="0" smtClean="0"/>
              <a:t> time out of </a:t>
            </a:r>
            <a:r>
              <a:rPr lang="da-DK" baseline="0" dirty="0" err="1" smtClean="0"/>
              <a:t>their</a:t>
            </a:r>
            <a:r>
              <a:rPr lang="da-DK" baseline="0" dirty="0" smtClean="0"/>
              <a:t> </a:t>
            </a:r>
            <a:r>
              <a:rPr lang="da-DK" baseline="0" dirty="0" err="1" smtClean="0"/>
              <a:t>busy</a:t>
            </a:r>
            <a:r>
              <a:rPr lang="da-DK" baseline="0" dirty="0" smtClean="0"/>
              <a:t> </a:t>
            </a:r>
            <a:r>
              <a:rPr lang="da-DK" baseline="0" dirty="0" err="1" smtClean="0"/>
              <a:t>schedule</a:t>
            </a:r>
            <a:r>
              <a:rPr lang="da-DK" baseline="0" dirty="0" smtClean="0"/>
              <a:t> to </a:t>
            </a:r>
            <a:r>
              <a:rPr lang="da-DK" baseline="0" dirty="0" err="1" smtClean="0"/>
              <a:t>come</a:t>
            </a:r>
            <a:r>
              <a:rPr lang="da-DK" baseline="0" dirty="0" smtClean="0"/>
              <a:t> </a:t>
            </a:r>
            <a:r>
              <a:rPr lang="da-DK" baseline="0" dirty="0" err="1" smtClean="0"/>
              <a:t>here</a:t>
            </a:r>
            <a:r>
              <a:rPr lang="da-DK" baseline="0" dirty="0" smtClean="0"/>
              <a:t> and </a:t>
            </a:r>
            <a:r>
              <a:rPr lang="da-DK" baseline="0" dirty="0" err="1" smtClean="0"/>
              <a:t>initiate</a:t>
            </a:r>
            <a:r>
              <a:rPr lang="da-DK" baseline="0" dirty="0" smtClean="0"/>
              <a:t> the </a:t>
            </a:r>
            <a:r>
              <a:rPr lang="da-DK" baseline="0" dirty="0" err="1" smtClean="0"/>
              <a:t>discussion</a:t>
            </a:r>
            <a:r>
              <a:rPr lang="da-DK" baseline="0" dirty="0" smtClean="0"/>
              <a:t>.</a:t>
            </a:r>
          </a:p>
          <a:p>
            <a:pPr lvl="1"/>
            <a:endParaRPr lang="da-DK" baseline="0" dirty="0" smtClean="0"/>
          </a:p>
          <a:p>
            <a:pPr lvl="1"/>
            <a:r>
              <a:rPr lang="da-DK" baseline="0" dirty="0" err="1" smtClean="0"/>
              <a:t>Two</a:t>
            </a:r>
            <a:r>
              <a:rPr lang="da-DK" baseline="0" dirty="0" smtClean="0"/>
              <a:t> </a:t>
            </a:r>
            <a:r>
              <a:rPr lang="da-DK" baseline="0" dirty="0" err="1" smtClean="0"/>
              <a:t>are</a:t>
            </a:r>
            <a:r>
              <a:rPr lang="da-DK" baseline="0" dirty="0" smtClean="0"/>
              <a:t> </a:t>
            </a:r>
            <a:r>
              <a:rPr lang="da-DK" baseline="0" dirty="0" err="1" smtClean="0"/>
              <a:t>corporate</a:t>
            </a:r>
            <a:r>
              <a:rPr lang="da-DK" baseline="0" dirty="0" smtClean="0"/>
              <a:t> </a:t>
            </a:r>
            <a:r>
              <a:rPr lang="da-DK" baseline="0" dirty="0" err="1" smtClean="0"/>
              <a:t>executives</a:t>
            </a:r>
            <a:r>
              <a:rPr lang="da-DK" baseline="0" dirty="0" smtClean="0"/>
              <a:t> </a:t>
            </a:r>
            <a:r>
              <a:rPr lang="da-DK" baseline="0" dirty="0" err="1" smtClean="0"/>
              <a:t>working</a:t>
            </a:r>
            <a:r>
              <a:rPr lang="da-DK" baseline="0" dirty="0" smtClean="0"/>
              <a:t> </a:t>
            </a:r>
            <a:r>
              <a:rPr lang="da-DK" baseline="0" dirty="0" err="1" smtClean="0"/>
              <a:t>hands</a:t>
            </a:r>
            <a:r>
              <a:rPr lang="da-DK" baseline="0" dirty="0" smtClean="0"/>
              <a:t> on with R&amp;D and innovation in global </a:t>
            </a:r>
            <a:r>
              <a:rPr lang="da-DK" baseline="0" dirty="0" err="1" smtClean="0"/>
              <a:t>MNCs</a:t>
            </a:r>
            <a:r>
              <a:rPr lang="da-DK" baseline="0" dirty="0" smtClean="0"/>
              <a:t>, </a:t>
            </a:r>
            <a:r>
              <a:rPr lang="da-DK" baseline="0" dirty="0" err="1" smtClean="0"/>
              <a:t>one</a:t>
            </a:r>
            <a:r>
              <a:rPr lang="da-DK" baseline="0" dirty="0" smtClean="0"/>
              <a:t> </a:t>
            </a:r>
            <a:r>
              <a:rPr lang="da-DK" baseline="0" dirty="0" err="1" smtClean="0"/>
              <a:t>company</a:t>
            </a:r>
            <a:r>
              <a:rPr lang="da-DK" baseline="0" dirty="0" smtClean="0"/>
              <a:t> </a:t>
            </a:r>
            <a:r>
              <a:rPr lang="da-DK" baseline="0" dirty="0" err="1" smtClean="0"/>
              <a:t>seemingly</a:t>
            </a:r>
            <a:r>
              <a:rPr lang="da-DK" baseline="0" dirty="0" smtClean="0"/>
              <a:t> in the </a:t>
            </a:r>
            <a:r>
              <a:rPr lang="da-DK" baseline="0" dirty="0" err="1" smtClean="0"/>
              <a:t>process</a:t>
            </a:r>
            <a:r>
              <a:rPr lang="da-DK" baseline="0" dirty="0" smtClean="0"/>
              <a:t> of </a:t>
            </a:r>
            <a:r>
              <a:rPr lang="da-DK" baseline="0" dirty="0" err="1" smtClean="0"/>
              <a:t>expanding</a:t>
            </a:r>
            <a:r>
              <a:rPr lang="da-DK" baseline="0" dirty="0" smtClean="0"/>
              <a:t> and </a:t>
            </a:r>
            <a:r>
              <a:rPr lang="da-DK" baseline="0" dirty="0" err="1" smtClean="0"/>
              <a:t>deepening</a:t>
            </a:r>
            <a:r>
              <a:rPr lang="da-DK" baseline="0" dirty="0" smtClean="0"/>
              <a:t> </a:t>
            </a:r>
            <a:r>
              <a:rPr lang="da-DK" baseline="0" dirty="0" err="1" smtClean="0"/>
              <a:t>its</a:t>
            </a:r>
            <a:r>
              <a:rPr lang="da-DK" baseline="0" dirty="0" smtClean="0"/>
              <a:t> global R&amp;D </a:t>
            </a:r>
            <a:r>
              <a:rPr lang="da-DK" baseline="0" dirty="0" err="1" smtClean="0"/>
              <a:t>including</a:t>
            </a:r>
            <a:r>
              <a:rPr lang="da-DK" baseline="0" dirty="0" smtClean="0"/>
              <a:t> </a:t>
            </a:r>
            <a:r>
              <a:rPr lang="da-DK" baseline="0" dirty="0" err="1" smtClean="0"/>
              <a:t>emerging</a:t>
            </a:r>
            <a:r>
              <a:rPr lang="da-DK" baseline="0" dirty="0" smtClean="0"/>
              <a:t> </a:t>
            </a:r>
            <a:r>
              <a:rPr lang="da-DK" baseline="0" dirty="0" err="1" smtClean="0"/>
              <a:t>markets</a:t>
            </a:r>
            <a:r>
              <a:rPr lang="da-DK" baseline="0" dirty="0" smtClean="0"/>
              <a:t>, the </a:t>
            </a:r>
            <a:r>
              <a:rPr lang="da-DK" baseline="0" dirty="0" err="1" smtClean="0"/>
              <a:t>other</a:t>
            </a:r>
            <a:r>
              <a:rPr lang="da-DK" baseline="0" dirty="0" smtClean="0"/>
              <a:t> </a:t>
            </a:r>
            <a:r>
              <a:rPr lang="da-DK" baseline="0" dirty="0" err="1" smtClean="0"/>
              <a:t>seemingly</a:t>
            </a:r>
            <a:r>
              <a:rPr lang="da-DK" baseline="0" dirty="0" smtClean="0"/>
              <a:t> </a:t>
            </a:r>
            <a:r>
              <a:rPr lang="da-DK" baseline="0" dirty="0" err="1" smtClean="0"/>
              <a:t>reorganizing</a:t>
            </a:r>
            <a:r>
              <a:rPr lang="da-DK" baseline="0" dirty="0" smtClean="0"/>
              <a:t> </a:t>
            </a:r>
            <a:r>
              <a:rPr lang="da-DK" baseline="0" dirty="0" err="1" smtClean="0"/>
              <a:t>its</a:t>
            </a:r>
            <a:r>
              <a:rPr lang="da-DK" baseline="0" dirty="0" smtClean="0"/>
              <a:t> global R&amp;D. </a:t>
            </a:r>
            <a:r>
              <a:rPr lang="da-DK" baseline="0" dirty="0" err="1" smtClean="0"/>
              <a:t>We</a:t>
            </a:r>
            <a:r>
              <a:rPr lang="da-DK" baseline="0" dirty="0" smtClean="0"/>
              <a:t> </a:t>
            </a:r>
            <a:r>
              <a:rPr lang="da-DK" baseline="0" dirty="0" err="1" smtClean="0"/>
              <a:t>may</a:t>
            </a:r>
            <a:r>
              <a:rPr lang="da-DK" baseline="0" dirty="0" smtClean="0"/>
              <a:t> know more </a:t>
            </a:r>
            <a:r>
              <a:rPr lang="da-DK" baseline="0" dirty="0" err="1" smtClean="0"/>
              <a:t>about</a:t>
            </a:r>
            <a:r>
              <a:rPr lang="da-DK" baseline="0" dirty="0" smtClean="0"/>
              <a:t> </a:t>
            </a:r>
            <a:r>
              <a:rPr lang="da-DK" baseline="0" dirty="0" err="1" smtClean="0"/>
              <a:t>how</a:t>
            </a:r>
            <a:r>
              <a:rPr lang="da-DK" baseline="0" dirty="0" smtClean="0"/>
              <a:t> and </a:t>
            </a:r>
            <a:r>
              <a:rPr lang="da-DK" baseline="0" dirty="0" err="1" smtClean="0"/>
              <a:t>why</a:t>
            </a:r>
            <a:r>
              <a:rPr lang="da-DK" baseline="0" dirty="0" smtClean="0"/>
              <a:t> </a:t>
            </a:r>
            <a:r>
              <a:rPr lang="da-DK" baseline="0" dirty="0" err="1" smtClean="0"/>
              <a:t>theyr</a:t>
            </a:r>
            <a:r>
              <a:rPr lang="da-DK" baseline="0" dirty="0" smtClean="0"/>
              <a:t> </a:t>
            </a:r>
            <a:r>
              <a:rPr lang="da-DK" baseline="0" dirty="0" err="1" smtClean="0"/>
              <a:t>adopt</a:t>
            </a:r>
            <a:r>
              <a:rPr lang="da-DK" baseline="0" dirty="0" smtClean="0"/>
              <a:t> </a:t>
            </a:r>
            <a:r>
              <a:rPr lang="da-DK" baseline="0" dirty="0" err="1" smtClean="0"/>
              <a:t>these</a:t>
            </a:r>
            <a:r>
              <a:rPr lang="da-DK" baseline="0" dirty="0" smtClean="0"/>
              <a:t> </a:t>
            </a:r>
            <a:r>
              <a:rPr lang="da-DK" baseline="0" dirty="0" err="1" smtClean="0"/>
              <a:t>different</a:t>
            </a:r>
            <a:r>
              <a:rPr lang="da-DK" baseline="0" dirty="0" smtClean="0"/>
              <a:t> </a:t>
            </a:r>
            <a:r>
              <a:rPr lang="da-DK" baseline="0" dirty="0" err="1" smtClean="0"/>
              <a:t>paths</a:t>
            </a:r>
            <a:r>
              <a:rPr lang="da-DK" baseline="0" dirty="0" smtClean="0"/>
              <a:t> </a:t>
            </a:r>
            <a:r>
              <a:rPr lang="da-DK" baseline="0" dirty="0" err="1" smtClean="0"/>
              <a:t>today</a:t>
            </a:r>
            <a:r>
              <a:rPr lang="da-DK" baseline="0" dirty="0" smtClean="0"/>
              <a:t>.</a:t>
            </a:r>
          </a:p>
          <a:p>
            <a:pPr lvl="1"/>
            <a:endParaRPr lang="da-DK" baseline="0" dirty="0" smtClean="0"/>
          </a:p>
          <a:p>
            <a:pPr lvl="1"/>
            <a:r>
              <a:rPr lang="da-DK" baseline="0" dirty="0" smtClean="0"/>
              <a:t>The last speaker </a:t>
            </a:r>
            <a:r>
              <a:rPr lang="da-DK" baseline="0" dirty="0" err="1" smtClean="0"/>
              <a:t>comes</a:t>
            </a:r>
            <a:r>
              <a:rPr lang="da-DK" baseline="0" dirty="0" smtClean="0"/>
              <a:t> from a policy </a:t>
            </a:r>
            <a:r>
              <a:rPr lang="da-DK" baseline="0" dirty="0" err="1" smtClean="0"/>
              <a:t>perspective</a:t>
            </a:r>
            <a:r>
              <a:rPr lang="da-DK" baseline="0" dirty="0" smtClean="0"/>
              <a:t>, </a:t>
            </a:r>
            <a:r>
              <a:rPr lang="da-DK" baseline="0" dirty="0" err="1" smtClean="0"/>
              <a:t>focusing</a:t>
            </a:r>
            <a:r>
              <a:rPr lang="da-DK" baseline="0" dirty="0" smtClean="0"/>
              <a:t> on the </a:t>
            </a:r>
            <a:r>
              <a:rPr lang="da-DK" baseline="0" dirty="0" err="1" smtClean="0"/>
              <a:t>conditions</a:t>
            </a:r>
            <a:r>
              <a:rPr lang="da-DK" baseline="0" dirty="0" smtClean="0"/>
              <a:t> and frames of innovation in Denmark</a:t>
            </a:r>
            <a:endParaRPr lang="da-DK" dirty="0" smtClean="0"/>
          </a:p>
          <a:p>
            <a:r>
              <a:rPr lang="da-DK" dirty="0" smtClean="0"/>
              <a:t>LG</a:t>
            </a:r>
          </a:p>
          <a:p>
            <a:pPr lvl="1"/>
            <a:r>
              <a:rPr lang="da-DK" dirty="0" err="1" smtClean="0"/>
              <a:t>Director</a:t>
            </a:r>
            <a:r>
              <a:rPr lang="da-DK" dirty="0" smtClean="0"/>
              <a:t> DI</a:t>
            </a:r>
          </a:p>
          <a:p>
            <a:pPr lvl="1"/>
            <a:r>
              <a:rPr lang="da-DK" dirty="0" err="1" smtClean="0"/>
              <a:t>PhDs</a:t>
            </a:r>
            <a:r>
              <a:rPr lang="da-DK" dirty="0" smtClean="0"/>
              <a:t> from DTU and CBS</a:t>
            </a:r>
          </a:p>
          <a:p>
            <a:pPr lvl="1"/>
            <a:r>
              <a:rPr lang="da-DK" dirty="0" err="1" smtClean="0"/>
              <a:t>Previously</a:t>
            </a:r>
            <a:r>
              <a:rPr lang="da-DK" baseline="0" dirty="0" smtClean="0"/>
              <a:t> </a:t>
            </a:r>
            <a:r>
              <a:rPr lang="da-DK" baseline="0" dirty="0" err="1" smtClean="0"/>
              <a:t>Director</a:t>
            </a:r>
            <a:r>
              <a:rPr lang="da-DK" baseline="0" dirty="0" smtClean="0"/>
              <a:t> of The association of Rådgivende </a:t>
            </a:r>
            <a:r>
              <a:rPr lang="da-DK" baseline="0" dirty="0" err="1" smtClean="0"/>
              <a:t>Ingeinører</a:t>
            </a:r>
            <a:r>
              <a:rPr lang="da-DK" baseline="0" dirty="0" smtClean="0"/>
              <a:t>, </a:t>
            </a:r>
            <a:r>
              <a:rPr lang="da-DK" baseline="0" dirty="0" err="1" smtClean="0"/>
              <a:t>Previously</a:t>
            </a:r>
            <a:r>
              <a:rPr lang="da-DK" baseline="0" dirty="0" smtClean="0"/>
              <a:t> </a:t>
            </a:r>
            <a:r>
              <a:rPr lang="da-DK" baseline="0" dirty="0" err="1" smtClean="0"/>
              <a:t>carreer</a:t>
            </a:r>
            <a:r>
              <a:rPr lang="da-DK" baseline="0" dirty="0" smtClean="0"/>
              <a:t> in Maersk Oil and gas</a:t>
            </a:r>
          </a:p>
          <a:p>
            <a:pPr lvl="1"/>
            <a:r>
              <a:rPr lang="da-DK" baseline="0" dirty="0" err="1" smtClean="0"/>
              <a:t>Adjunct</a:t>
            </a:r>
            <a:r>
              <a:rPr lang="da-DK" baseline="0" dirty="0" smtClean="0"/>
              <a:t> professor DTU </a:t>
            </a:r>
            <a:r>
              <a:rPr lang="da-DK" baseline="0" dirty="0" err="1" smtClean="0"/>
              <a:t>adn</a:t>
            </a:r>
            <a:r>
              <a:rPr lang="da-DK" baseline="0" dirty="0" smtClean="0"/>
              <a:t> CBS</a:t>
            </a:r>
          </a:p>
          <a:p>
            <a:pPr lvl="1"/>
            <a:r>
              <a:rPr lang="da-DK" baseline="0" dirty="0" err="1" smtClean="0"/>
              <a:t>Prolific</a:t>
            </a:r>
            <a:r>
              <a:rPr lang="da-DK" baseline="0" dirty="0" smtClean="0"/>
              <a:t> </a:t>
            </a:r>
            <a:r>
              <a:rPr lang="da-DK" baseline="0" dirty="0" err="1" smtClean="0"/>
              <a:t>debater</a:t>
            </a:r>
            <a:r>
              <a:rPr lang="da-DK" baseline="0" dirty="0" smtClean="0"/>
              <a:t>: </a:t>
            </a:r>
            <a:r>
              <a:rPr lang="da-DK" baseline="0" dirty="0" err="1" smtClean="0"/>
              <a:t>Broadly</a:t>
            </a:r>
            <a:r>
              <a:rPr lang="da-DK" baseline="0" dirty="0" smtClean="0"/>
              <a:t> </a:t>
            </a:r>
            <a:r>
              <a:rPr lang="da-DK" baseline="0" dirty="0" err="1" smtClean="0"/>
              <a:t>involved</a:t>
            </a:r>
            <a:r>
              <a:rPr lang="da-DK" baseline="0" dirty="0" smtClean="0"/>
              <a:t> in </a:t>
            </a:r>
            <a:r>
              <a:rPr lang="da-DK" baseline="0" dirty="0" err="1" smtClean="0"/>
              <a:t>issues</a:t>
            </a:r>
            <a:r>
              <a:rPr lang="da-DK" baseline="0" dirty="0" smtClean="0"/>
              <a:t> </a:t>
            </a:r>
            <a:r>
              <a:rPr lang="da-DK" baseline="0" dirty="0" err="1" smtClean="0"/>
              <a:t>spanning</a:t>
            </a:r>
            <a:r>
              <a:rPr lang="da-DK" baseline="0" dirty="0" smtClean="0"/>
              <a:t> from </a:t>
            </a:r>
            <a:r>
              <a:rPr lang="da-DK" baseline="0" dirty="0" err="1" smtClean="0"/>
              <a:t>eduction</a:t>
            </a:r>
            <a:r>
              <a:rPr lang="da-DK" baseline="0" dirty="0" smtClean="0"/>
              <a:t> policy, over </a:t>
            </a:r>
            <a:r>
              <a:rPr lang="da-DK" baseline="0" dirty="0" err="1" smtClean="0"/>
              <a:t>development</a:t>
            </a:r>
            <a:r>
              <a:rPr lang="da-DK" baseline="0" dirty="0" smtClean="0"/>
              <a:t> policy to </a:t>
            </a:r>
            <a:r>
              <a:rPr lang="da-DK" baseline="0" dirty="0" err="1" smtClean="0"/>
              <a:t>competitiveness</a:t>
            </a:r>
            <a:r>
              <a:rPr lang="da-DK" baseline="0" dirty="0" smtClean="0"/>
              <a:t>. </a:t>
            </a:r>
            <a:r>
              <a:rPr lang="da-DK" baseline="0" dirty="0" err="1" smtClean="0"/>
              <a:t>Including</a:t>
            </a:r>
            <a:r>
              <a:rPr lang="da-DK" baseline="0" dirty="0" smtClean="0"/>
              <a:t> </a:t>
            </a:r>
            <a:r>
              <a:rPr lang="da-DK" baseline="0" dirty="0" err="1" smtClean="0"/>
              <a:t>deeply</a:t>
            </a:r>
            <a:r>
              <a:rPr lang="da-DK" baseline="0" dirty="0" smtClean="0"/>
              <a:t> </a:t>
            </a:r>
            <a:r>
              <a:rPr lang="da-DK" baseline="0" dirty="0" err="1" smtClean="0"/>
              <a:t>concerned</a:t>
            </a:r>
            <a:r>
              <a:rPr lang="da-DK" baseline="0" dirty="0" smtClean="0"/>
              <a:t> </a:t>
            </a:r>
            <a:r>
              <a:rPr lang="da-DK" baseline="0" dirty="0" err="1" smtClean="0"/>
              <a:t>about</a:t>
            </a:r>
            <a:r>
              <a:rPr lang="da-DK" baseline="0" dirty="0" smtClean="0"/>
              <a:t> the </a:t>
            </a:r>
            <a:r>
              <a:rPr lang="da-DK" baseline="0" dirty="0" err="1" smtClean="0"/>
              <a:t>ability</a:t>
            </a:r>
            <a:r>
              <a:rPr lang="da-DK" baseline="0" dirty="0" smtClean="0"/>
              <a:t> of the Danish society to </a:t>
            </a:r>
            <a:r>
              <a:rPr lang="da-DK" baseline="0" dirty="0" err="1" smtClean="0"/>
              <a:t>maintain</a:t>
            </a:r>
            <a:r>
              <a:rPr lang="da-DK" baseline="0" dirty="0" smtClean="0"/>
              <a:t> </a:t>
            </a:r>
            <a:r>
              <a:rPr lang="da-DK" baseline="0" dirty="0" err="1" smtClean="0"/>
              <a:t>its</a:t>
            </a:r>
            <a:r>
              <a:rPr lang="da-DK" baseline="0" dirty="0" smtClean="0"/>
              <a:t> </a:t>
            </a:r>
            <a:r>
              <a:rPr lang="da-DK" baseline="0" dirty="0" err="1" smtClean="0"/>
              <a:t>priviledged</a:t>
            </a:r>
            <a:r>
              <a:rPr lang="da-DK" baseline="0" dirty="0" smtClean="0"/>
              <a:t> position in the face of global </a:t>
            </a:r>
            <a:r>
              <a:rPr lang="da-DK" baseline="0" dirty="0" err="1" smtClean="0"/>
              <a:t>competition</a:t>
            </a:r>
            <a:r>
              <a:rPr lang="da-DK" baseline="0" dirty="0" smtClean="0"/>
              <a:t>. </a:t>
            </a:r>
            <a:r>
              <a:rPr lang="da-DK" baseline="0" dirty="0" err="1" smtClean="0"/>
              <a:t>What</a:t>
            </a:r>
            <a:r>
              <a:rPr lang="da-DK" baseline="0" dirty="0" smtClean="0"/>
              <a:t> </a:t>
            </a:r>
            <a:r>
              <a:rPr lang="da-DK" baseline="0" dirty="0" err="1" smtClean="0"/>
              <a:t>happens</a:t>
            </a:r>
            <a:r>
              <a:rPr lang="da-DK" baseline="0" dirty="0" smtClean="0"/>
              <a:t> </a:t>
            </a:r>
            <a:r>
              <a:rPr lang="da-DK" baseline="0" dirty="0" err="1" smtClean="0"/>
              <a:t>when</a:t>
            </a:r>
            <a:r>
              <a:rPr lang="da-DK" baseline="0" dirty="0" smtClean="0"/>
              <a:t> </a:t>
            </a:r>
            <a:r>
              <a:rPr lang="da-DK" baseline="0" dirty="0" err="1" smtClean="0"/>
              <a:t>production</a:t>
            </a:r>
            <a:r>
              <a:rPr lang="da-DK" baseline="0" dirty="0" smtClean="0"/>
              <a:t> jobs </a:t>
            </a:r>
            <a:r>
              <a:rPr lang="da-DK" baseline="0" dirty="0" err="1" smtClean="0"/>
              <a:t>moves</a:t>
            </a:r>
            <a:r>
              <a:rPr lang="da-DK" baseline="0" dirty="0" smtClean="0"/>
              <a:t>, </a:t>
            </a:r>
            <a:r>
              <a:rPr lang="da-DK" baseline="0" dirty="0" err="1" smtClean="0"/>
              <a:t>can</a:t>
            </a:r>
            <a:r>
              <a:rPr lang="da-DK" baseline="0" dirty="0" smtClean="0"/>
              <a:t> </a:t>
            </a:r>
            <a:r>
              <a:rPr lang="da-DK" baseline="0" dirty="0" err="1" smtClean="0"/>
              <a:t>we</a:t>
            </a:r>
            <a:r>
              <a:rPr lang="da-DK" baseline="0" dirty="0" smtClean="0"/>
              <a:t> </a:t>
            </a:r>
            <a:r>
              <a:rPr lang="da-DK" baseline="0" dirty="0" err="1" smtClean="0"/>
              <a:t>maintain</a:t>
            </a:r>
            <a:r>
              <a:rPr lang="da-DK" baseline="0" dirty="0" smtClean="0"/>
              <a:t> R&amp;D or </a:t>
            </a:r>
            <a:r>
              <a:rPr lang="da-DK" baseline="0" dirty="0" err="1" smtClean="0"/>
              <a:t>are</a:t>
            </a:r>
            <a:r>
              <a:rPr lang="da-DK" baseline="0" dirty="0" smtClean="0"/>
              <a:t> </a:t>
            </a:r>
            <a:r>
              <a:rPr lang="da-DK" baseline="0" dirty="0" err="1" smtClean="0"/>
              <a:t>these</a:t>
            </a:r>
            <a:r>
              <a:rPr lang="da-DK" baseline="0" dirty="0" smtClean="0"/>
              <a:t> </a:t>
            </a:r>
            <a:r>
              <a:rPr lang="da-DK" baseline="0" dirty="0" err="1" smtClean="0"/>
              <a:t>functions</a:t>
            </a:r>
            <a:r>
              <a:rPr lang="da-DK" baseline="0" dirty="0" smtClean="0"/>
              <a:t> </a:t>
            </a:r>
            <a:r>
              <a:rPr lang="da-DK" baseline="0" dirty="0" err="1" smtClean="0"/>
              <a:t>tied</a:t>
            </a:r>
            <a:r>
              <a:rPr lang="da-DK" baseline="0" dirty="0" smtClean="0"/>
              <a:t> to </a:t>
            </a:r>
            <a:r>
              <a:rPr lang="da-DK" baseline="0" dirty="0" err="1" smtClean="0"/>
              <a:t>other</a:t>
            </a:r>
            <a:r>
              <a:rPr lang="da-DK" baseline="0" dirty="0" smtClean="0"/>
              <a:t> </a:t>
            </a:r>
            <a:r>
              <a:rPr lang="da-DK" baseline="0" dirty="0" err="1" smtClean="0"/>
              <a:t>functions</a:t>
            </a:r>
            <a:r>
              <a:rPr lang="da-DK" baseline="0" dirty="0" smtClean="0"/>
              <a:t>. </a:t>
            </a:r>
          </a:p>
          <a:p>
            <a:pPr lvl="0"/>
            <a:endParaRPr lang="da-DK" dirty="0" smtClean="0"/>
          </a:p>
        </p:txBody>
      </p:sp>
      <p:sp>
        <p:nvSpPr>
          <p:cNvPr id="4" name="Slide Number Placeholder 3"/>
          <p:cNvSpPr>
            <a:spLocks noGrp="1"/>
          </p:cNvSpPr>
          <p:nvPr>
            <p:ph type="sldNum" sz="quarter" idx="10"/>
          </p:nvPr>
        </p:nvSpPr>
        <p:spPr/>
        <p:txBody>
          <a:bodyPr/>
          <a:lstStyle/>
          <a:p>
            <a:fld id="{1D1B6A05-56C1-4E01-924E-FEC464C5056F}" type="slidenum">
              <a:rPr lang="en-US" smtClean="0"/>
              <a:t>5</a:t>
            </a:fld>
            <a:endParaRPr lang="en-US"/>
          </a:p>
        </p:txBody>
      </p:sp>
    </p:spTree>
    <p:extLst>
      <p:ext uri="{BB962C8B-B14F-4D97-AF65-F5344CB8AC3E}">
        <p14:creationId xmlns:p14="http://schemas.microsoft.com/office/powerpoint/2010/main" val="3624228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da-DK" dirty="0"/>
              <a:t>Lisbeth Bech</a:t>
            </a:r>
          </a:p>
          <a:p>
            <a:pPr lvl="1"/>
            <a:r>
              <a:rPr lang="en-US" dirty="0"/>
              <a:t>Organizational Development Director, </a:t>
            </a:r>
            <a:r>
              <a:rPr lang="en-US" dirty="0" err="1"/>
              <a:t>Novozymes</a:t>
            </a:r>
            <a:r>
              <a:rPr lang="en-US" dirty="0"/>
              <a:t> A/S. She is currently preparing </a:t>
            </a:r>
            <a:r>
              <a:rPr lang="en-US" dirty="0" err="1"/>
              <a:t>Novozymes</a:t>
            </a:r>
            <a:r>
              <a:rPr lang="en-US" dirty="0"/>
              <a:t>’ global research and development site strategy and will in her speech talk about the challenges and opportunities of creating a global R&amp;D organization and how to turn global diversity into a competitive advantage</a:t>
            </a:r>
          </a:p>
          <a:p>
            <a:pPr lvl="1"/>
            <a:r>
              <a:rPr lang="en-US" u="sng" dirty="0">
                <a:hlinkClick r:id="rId3"/>
              </a:rPr>
              <a:t>Senior Director of Facilitations &amp; </a:t>
            </a:r>
            <a:r>
              <a:rPr lang="en-US" u="sng" dirty="0" err="1">
                <a:hlinkClick r:id="rId3"/>
              </a:rPr>
              <a:t>Organisation</a:t>
            </a:r>
            <a:r>
              <a:rPr lang="en-US" u="sng" dirty="0">
                <a:hlinkClick r:id="rId3"/>
              </a:rPr>
              <a:t> </a:t>
            </a:r>
            <a:r>
              <a:rPr lang="en-US" u="sng" dirty="0" err="1">
                <a:hlinkClick r:id="rId3"/>
              </a:rPr>
              <a:t>Autidts</a:t>
            </a:r>
            <a:r>
              <a:rPr lang="en-US" dirty="0"/>
              <a:t> -</a:t>
            </a:r>
            <a:r>
              <a:rPr lang="en-US" dirty="0" err="1">
                <a:hlinkClick r:id="rId4"/>
              </a:rPr>
              <a:t>Novozymes</a:t>
            </a:r>
            <a:endParaRPr lang="en-US" dirty="0"/>
          </a:p>
          <a:p>
            <a:pPr lvl="1"/>
            <a:r>
              <a:rPr lang="en-US" dirty="0">
                <a:hlinkClick r:id="rId5"/>
              </a:rPr>
              <a:t>Facilitator</a:t>
            </a:r>
            <a:r>
              <a:rPr lang="en-US" dirty="0"/>
              <a:t> - </a:t>
            </a:r>
            <a:r>
              <a:rPr lang="en-US" dirty="0">
                <a:hlinkClick r:id="rId6"/>
              </a:rPr>
              <a:t>Novo A/S</a:t>
            </a:r>
            <a:r>
              <a:rPr lang="en-US" dirty="0"/>
              <a:t> On behalf of the Holding company Novo A/S the facilitator group made assessment of the underlying companies to ensure that they live up to the values and the management principles of the companies.</a:t>
            </a:r>
          </a:p>
          <a:p>
            <a:pPr lvl="1"/>
            <a:r>
              <a:rPr lang="en-US" u="sng" dirty="0">
                <a:hlinkClick r:id="rId7"/>
              </a:rPr>
              <a:t>PhD in </a:t>
            </a:r>
            <a:r>
              <a:rPr lang="en-US" u="sng" dirty="0" err="1">
                <a:hlinkClick r:id="rId7"/>
              </a:rPr>
              <a:t>BioChemistry</a:t>
            </a:r>
            <a:r>
              <a:rPr lang="en-US" dirty="0"/>
              <a:t> in </a:t>
            </a:r>
            <a:r>
              <a:rPr lang="en-US" dirty="0" err="1">
                <a:hlinkClick r:id="rId8"/>
              </a:rPr>
              <a:t>BioChemistry</a:t>
            </a:r>
            <a:r>
              <a:rPr lang="en-US" dirty="0"/>
              <a:t> - </a:t>
            </a:r>
            <a:r>
              <a:rPr lang="en-US" dirty="0" err="1">
                <a:hlinkClick r:id="rId9"/>
              </a:rPr>
              <a:t>Københavns</a:t>
            </a:r>
            <a:r>
              <a:rPr lang="en-US" dirty="0">
                <a:hlinkClick r:id="rId9"/>
              </a:rPr>
              <a:t> </a:t>
            </a:r>
            <a:r>
              <a:rPr lang="en-US" dirty="0" err="1">
                <a:hlinkClick r:id="rId9"/>
              </a:rPr>
              <a:t>Universitet</a:t>
            </a:r>
            <a:endParaRPr lang="en-US" dirty="0"/>
          </a:p>
          <a:p>
            <a:pPr lvl="1"/>
            <a:r>
              <a:rPr lang="da-DK" dirty="0"/>
              <a:t>A </a:t>
            </a:r>
            <a:r>
              <a:rPr lang="da-DK" dirty="0" err="1"/>
              <a:t>cherished</a:t>
            </a:r>
            <a:r>
              <a:rPr lang="da-DK" dirty="0"/>
              <a:t> </a:t>
            </a:r>
            <a:r>
              <a:rPr lang="da-DK" dirty="0" err="1"/>
              <a:t>teacher</a:t>
            </a:r>
            <a:r>
              <a:rPr lang="da-DK" dirty="0"/>
              <a:t> at </a:t>
            </a:r>
            <a:r>
              <a:rPr lang="da-DK" dirty="0" err="1"/>
              <a:t>BaDS</a:t>
            </a:r>
            <a:endParaRPr lang="da-DK" dirty="0"/>
          </a:p>
          <a:p>
            <a:pPr lvl="1"/>
            <a:endParaRPr lang="da-DK" dirty="0"/>
          </a:p>
          <a:p>
            <a:pPr lvl="0"/>
            <a:r>
              <a:rPr lang="da-DK" dirty="0"/>
              <a:t>Anders Nyborg</a:t>
            </a:r>
          </a:p>
          <a:p>
            <a:pPr lvl="1"/>
            <a:r>
              <a:rPr lang="en-US" dirty="0"/>
              <a:t>Anders </a:t>
            </a:r>
            <a:r>
              <a:rPr lang="en-US" dirty="0" err="1"/>
              <a:t>Nyborg</a:t>
            </a:r>
            <a:r>
              <a:rPr lang="en-US" dirty="0"/>
              <a:t>, Director of Innovation Management, </a:t>
            </a:r>
            <a:r>
              <a:rPr lang="en-US" dirty="0" err="1"/>
              <a:t>Vestas</a:t>
            </a:r>
            <a:r>
              <a:rPr lang="en-US" dirty="0"/>
              <a:t> Technology and Service Solutions, </a:t>
            </a:r>
            <a:r>
              <a:rPr lang="en-US" dirty="0" err="1"/>
              <a:t>Vestas</a:t>
            </a:r>
            <a:r>
              <a:rPr lang="en-US" dirty="0"/>
              <a:t> A/S. He is heading </a:t>
            </a:r>
            <a:r>
              <a:rPr lang="en-US" dirty="0" err="1"/>
              <a:t>Vestas’</a:t>
            </a:r>
            <a:r>
              <a:rPr lang="en-US" dirty="0"/>
              <a:t> process of re-establishing an innovation management process rebuilding an innovation culture after </a:t>
            </a:r>
            <a:r>
              <a:rPr lang="en-US" dirty="0" err="1"/>
              <a:t>Vestas</a:t>
            </a:r>
            <a:r>
              <a:rPr lang="en-US" dirty="0"/>
              <a:t> had to reduce their R&amp;D efforts and Global R&amp;D Footprint as a consequence of the financial crisis</a:t>
            </a:r>
          </a:p>
          <a:p>
            <a:endParaRPr lang="en-US" dirty="0"/>
          </a:p>
        </p:txBody>
      </p:sp>
      <p:sp>
        <p:nvSpPr>
          <p:cNvPr id="4" name="Slide Number Placeholder 3"/>
          <p:cNvSpPr>
            <a:spLocks noGrp="1"/>
          </p:cNvSpPr>
          <p:nvPr>
            <p:ph type="sldNum" sz="quarter" idx="10"/>
          </p:nvPr>
        </p:nvSpPr>
        <p:spPr/>
        <p:txBody>
          <a:bodyPr/>
          <a:lstStyle/>
          <a:p>
            <a:fld id="{1D1B6A05-56C1-4E01-924E-FEC464C5056F}" type="slidenum">
              <a:rPr lang="en-US" smtClean="0"/>
              <a:t>7</a:t>
            </a:fld>
            <a:endParaRPr lang="en-US"/>
          </a:p>
        </p:txBody>
      </p:sp>
    </p:spTree>
    <p:extLst>
      <p:ext uri="{BB962C8B-B14F-4D97-AF65-F5344CB8AC3E}">
        <p14:creationId xmlns:p14="http://schemas.microsoft.com/office/powerpoint/2010/main" val="143743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D1B6A05-56C1-4E01-924E-FEC464C5056F}" type="slidenum">
              <a:rPr lang="en-US" smtClean="0"/>
              <a:t>8</a:t>
            </a:fld>
            <a:endParaRPr lang="en-US"/>
          </a:p>
        </p:txBody>
      </p:sp>
    </p:spTree>
    <p:extLst>
      <p:ext uri="{BB962C8B-B14F-4D97-AF65-F5344CB8AC3E}">
        <p14:creationId xmlns:p14="http://schemas.microsoft.com/office/powerpoint/2010/main" val="766527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0" name="Rectangle 9"/>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1" y="2667000"/>
            <a:ext cx="9144000" cy="2739571"/>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5479143"/>
            <a:ext cx="9144000" cy="235857"/>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28599" y="2819400"/>
            <a:ext cx="8686800" cy="1470025"/>
          </a:xfrm>
        </p:spPr>
        <p:txBody>
          <a:bodyPr anchor="b">
            <a:noAutofit/>
          </a:bodyPr>
          <a:lstStyle>
            <a:lvl1pPr>
              <a:defRPr sz="7200" b="0" cap="none" spc="0">
                <a:ln w="13970"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571499" y="4800600"/>
            <a:ext cx="8001000" cy="5334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B0120F6-B25D-4E61-850D-7232C931A0E7}" type="datetimeFigureOut">
              <a:rPr lang="en-US" smtClean="0"/>
              <a:t>12/10/2013</a:t>
            </a:fld>
            <a:endParaRPr lang="en-US"/>
          </a:p>
        </p:txBody>
      </p:sp>
      <p:sp>
        <p:nvSpPr>
          <p:cNvPr id="5" name="Footer Placeholder 4"/>
          <p:cNvSpPr>
            <a:spLocks noGrp="1"/>
          </p:cNvSpPr>
          <p:nvPr>
            <p:ph type="ftr" sz="quarter" idx="11"/>
          </p:nvPr>
        </p:nvSpPr>
        <p:spPr>
          <a:xfrm>
            <a:off x="5791200" y="6356350"/>
            <a:ext cx="2895600" cy="365125"/>
          </a:xfrm>
        </p:spPr>
        <p:txBody>
          <a:bodyPr/>
          <a:lstStyle>
            <a:lvl1pPr algn="r">
              <a:defRPr/>
            </a:lvl1pPr>
          </a:lstStyle>
          <a:p>
            <a:endParaRPr lang="en-US"/>
          </a:p>
        </p:txBody>
      </p:sp>
      <p:sp>
        <p:nvSpPr>
          <p:cNvPr id="11" name="TextBox 10"/>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chemeClr val="accent1"/>
                </a:solidFill>
                <a:sym typeface="Wingdings"/>
              </a:rPr>
              <a:t></a:t>
            </a:r>
            <a:endParaRPr lang="en-US" sz="3200" spc="150" dirty="0">
              <a:solidFill>
                <a:schemeClr val="accent1"/>
              </a:solidFill>
            </a:endParaRPr>
          </a:p>
        </p:txBody>
      </p:sp>
      <p:sp>
        <p:nvSpPr>
          <p:cNvPr id="6" name="Slide Number Placeholder 5"/>
          <p:cNvSpPr>
            <a:spLocks noGrp="1"/>
          </p:cNvSpPr>
          <p:nvPr>
            <p:ph type="sldNum" sz="quarter" idx="12"/>
          </p:nvPr>
        </p:nvSpPr>
        <p:spPr>
          <a:xfrm>
            <a:off x="3962399" y="4392168"/>
            <a:ext cx="1219200" cy="365125"/>
          </a:xfrm>
        </p:spPr>
        <p:txBody>
          <a:bodyPr/>
          <a:lstStyle>
            <a:lvl1pPr algn="ctr">
              <a:defRPr sz="2400">
                <a:latin typeface="+mj-lt"/>
              </a:defRPr>
            </a:lvl1pPr>
          </a:lstStyle>
          <a:p>
            <a:fld id="{03BC45E6-F097-4DCF-9174-CE66F91ECB6B}" type="slidenum">
              <a:rPr lang="en-US" smtClean="0"/>
              <a:t>‹#›</a:t>
            </a:fld>
            <a:endParaRPr lang="en-US"/>
          </a:p>
        </p:txBody>
      </p:sp>
      <p:sp>
        <p:nvSpPr>
          <p:cNvPr id="15" name="TextBox 14"/>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chemeClr val="accent1"/>
                </a:solidFill>
                <a:sym typeface="Wingdings"/>
              </a:rPr>
              <a:t></a:t>
            </a:r>
            <a:endParaRPr lang="en-US" sz="3200" spc="150" dirty="0">
              <a:solidFill>
                <a:schemeClr val="accent1"/>
              </a:solidFil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120F6-B25D-4E61-850D-7232C931A0E7}" type="datetimeFigureOut">
              <a:rPr lang="en-US" smtClean="0"/>
              <a:t>12/10/2013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C45E6-F097-4DCF-9174-CE66F91ECB6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7" name="Rectangle 6"/>
          <p:cNvSpPr/>
          <p:nvPr/>
        </p:nvSpPr>
        <p:spPr>
          <a:xfrm rot="5400000">
            <a:off x="4591050" y="2409824"/>
            <a:ext cx="6858000" cy="2038351"/>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rot="5400000">
            <a:off x="4668203" y="2570797"/>
            <a:ext cx="6858000" cy="1716405"/>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315200" y="274638"/>
            <a:ext cx="1447800" cy="5851525"/>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199" y="274638"/>
            <a:ext cx="635317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0120F6-B25D-4E61-850D-7232C931A0E7}" type="datetimeFigureOut">
              <a:rPr lang="en-US" smtClean="0"/>
              <a:t>12/10/2013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096000" y="6356350"/>
            <a:ext cx="762000" cy="365125"/>
          </a:xfrm>
        </p:spPr>
        <p:txBody>
          <a:bodyPr/>
          <a:lstStyle/>
          <a:p>
            <a:fld id="{03BC45E6-F097-4DCF-9174-CE66F91ECB6B}" type="slidenum">
              <a:rPr lang="en-US" smtClean="0"/>
              <a:t>‹#›</a:t>
            </a:fld>
            <a:endParaRPr lang="en-US"/>
          </a:p>
        </p:txBody>
      </p:sp>
      <p:sp>
        <p:nvSpPr>
          <p:cNvPr id="9" name="Rectangle 8"/>
          <p:cNvSpPr/>
          <p:nvPr/>
        </p:nvSpPr>
        <p:spPr>
          <a:xfrm rot="5400000">
            <a:off x="3681476" y="3354324"/>
            <a:ext cx="6858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0120F6-B25D-4E61-850D-7232C931A0E7}" type="datetimeFigureOut">
              <a:rPr lang="en-US" smtClean="0"/>
              <a:t>12/10/2013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C45E6-F097-4DCF-9174-CE66F91ECB6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Rectangle 6"/>
          <p:cNvSpPr/>
          <p:nvPr/>
        </p:nvSpPr>
        <p:spPr>
          <a:xfrm>
            <a:off x="-1" y="2545080"/>
            <a:ext cx="9144000" cy="3255264"/>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 y="2667000"/>
            <a:ext cx="9144000" cy="2739571"/>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 y="5479143"/>
            <a:ext cx="9144000" cy="235857"/>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28599" y="2819400"/>
            <a:ext cx="8686800" cy="1463040"/>
          </a:xfrm>
        </p:spPr>
        <p:txBody>
          <a:bodyPr anchor="b" anchorCtr="0">
            <a:noAutofit/>
          </a:bodyPr>
          <a:lstStyle>
            <a:lvl1pPr algn="ctr">
              <a:defRPr sz="72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571499" y="4800600"/>
            <a:ext cx="8001000" cy="548640"/>
          </a:xfrm>
        </p:spPr>
        <p:txBody>
          <a:bodyPr anchor="b"/>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0120F6-B25D-4E61-850D-7232C931A0E7}" type="datetimeFigureOut">
              <a:rPr lang="en-US" smtClean="0"/>
              <a:t>12/10/2013</a:t>
            </a:fld>
            <a:endParaRPr lang="en-US"/>
          </a:p>
        </p:txBody>
      </p:sp>
      <p:sp>
        <p:nvSpPr>
          <p:cNvPr id="5" name="Footer Placeholder 4"/>
          <p:cNvSpPr>
            <a:spLocks noGrp="1"/>
          </p:cNvSpPr>
          <p:nvPr>
            <p:ph type="ftr" sz="quarter" idx="11"/>
          </p:nvPr>
        </p:nvSpPr>
        <p:spPr>
          <a:xfrm>
            <a:off x="5791200" y="6356350"/>
            <a:ext cx="2895600" cy="365125"/>
          </a:xfrm>
        </p:spPr>
        <p:txBody>
          <a:bodyPr/>
          <a:lstStyle/>
          <a:p>
            <a:endParaRPr lang="en-US"/>
          </a:p>
        </p:txBody>
      </p:sp>
      <p:sp>
        <p:nvSpPr>
          <p:cNvPr id="6" name="Slide Number Placeholder 5"/>
          <p:cNvSpPr>
            <a:spLocks noGrp="1"/>
          </p:cNvSpPr>
          <p:nvPr>
            <p:ph type="sldNum" sz="quarter" idx="12"/>
          </p:nvPr>
        </p:nvSpPr>
        <p:spPr>
          <a:xfrm>
            <a:off x="3959352" y="4389120"/>
            <a:ext cx="1216152" cy="365125"/>
          </a:xfrm>
        </p:spPr>
        <p:txBody>
          <a:bodyPr/>
          <a:lstStyle>
            <a:lvl1pPr algn="ctr">
              <a:defRPr sz="2400">
                <a:solidFill>
                  <a:srgbClr val="FFFFFF"/>
                </a:solidFill>
              </a:defRPr>
            </a:lvl1pPr>
          </a:lstStyle>
          <a:p>
            <a:fld id="{03BC45E6-F097-4DCF-9174-CE66F91ECB6B}" type="slidenum">
              <a:rPr lang="en-US" smtClean="0"/>
              <a:t>‹#›</a:t>
            </a:fld>
            <a:endParaRPr lang="en-US"/>
          </a:p>
        </p:txBody>
      </p:sp>
      <p:sp>
        <p:nvSpPr>
          <p:cNvPr id="11" name="TextBox 10"/>
          <p:cNvSpPr txBox="1"/>
          <p:nvPr/>
        </p:nvSpPr>
        <p:spPr>
          <a:xfrm>
            <a:off x="4818888" y="4261104"/>
            <a:ext cx="1219200" cy="584775"/>
          </a:xfrm>
          <a:prstGeom prst="rect">
            <a:avLst/>
          </a:prstGeom>
          <a:noFill/>
        </p:spPr>
        <p:txBody>
          <a:bodyPr wrap="square" rtlCol="0">
            <a:spAutoFit/>
          </a:bodyPr>
          <a:lstStyle/>
          <a:p>
            <a:pPr algn="l"/>
            <a:r>
              <a:rPr lang="en-US" sz="3200" spc="150" dirty="0" smtClean="0">
                <a:solidFill>
                  <a:srgbClr val="FFFFFF"/>
                </a:solidFill>
                <a:sym typeface="Wingdings"/>
              </a:rPr>
              <a:t></a:t>
            </a:r>
            <a:endParaRPr lang="en-US" sz="3200" spc="150" dirty="0">
              <a:solidFill>
                <a:srgbClr val="FFFFFF"/>
              </a:solidFill>
            </a:endParaRPr>
          </a:p>
        </p:txBody>
      </p:sp>
      <p:sp>
        <p:nvSpPr>
          <p:cNvPr id="12" name="TextBox 11"/>
          <p:cNvSpPr txBox="1"/>
          <p:nvPr/>
        </p:nvSpPr>
        <p:spPr>
          <a:xfrm>
            <a:off x="3148584" y="4261104"/>
            <a:ext cx="1219200" cy="584775"/>
          </a:xfrm>
          <a:prstGeom prst="rect">
            <a:avLst/>
          </a:prstGeom>
          <a:noFill/>
        </p:spPr>
        <p:txBody>
          <a:bodyPr wrap="square" rtlCol="0">
            <a:spAutoFit/>
          </a:bodyPr>
          <a:lstStyle/>
          <a:p>
            <a:pPr algn="r"/>
            <a:r>
              <a:rPr lang="en-US" sz="3200" spc="150" dirty="0" smtClean="0">
                <a:solidFill>
                  <a:srgbClr val="FFFFFF"/>
                </a:solidFill>
                <a:sym typeface="Wingdings"/>
              </a:rPr>
              <a:t></a:t>
            </a:r>
            <a:endParaRPr lang="en-US" sz="3200" spc="150" dirty="0">
              <a:solidFill>
                <a:srgbClr val="FFFFFF"/>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0120F6-B25D-4E61-850D-7232C931A0E7}" type="datetimeFigureOut">
              <a:rPr lang="en-US" smtClean="0"/>
              <a:t>12/10/2013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C45E6-F097-4DCF-9174-CE66F91ECB6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0120F6-B25D-4E61-850D-7232C931A0E7}" type="datetimeFigureOut">
              <a:rPr lang="en-US" smtClean="0"/>
              <a:t>12/10/2013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BC45E6-F097-4DCF-9174-CE66F91ECB6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0120F6-B25D-4E61-850D-7232C931A0E7}" type="datetimeFigureOut">
              <a:rPr lang="en-US" smtClean="0"/>
              <a:t>12/10/2013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BC45E6-F097-4DCF-9174-CE66F91ECB6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0120F6-B25D-4E61-850D-7232C931A0E7}" type="datetimeFigureOut">
              <a:rPr lang="en-US" smtClean="0"/>
              <a:t>12/10/2013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BC45E6-F097-4DCF-9174-CE66F91ECB6B}"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5638800" cy="946150"/>
          </a:xfrm>
        </p:spPr>
        <p:txBody>
          <a:bodyPr anchor="ctr">
            <a:noAutofit/>
          </a:bodyPr>
          <a:lstStyle>
            <a:lvl1pPr algn="l">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438912" y="1719072"/>
            <a:ext cx="8247888" cy="45354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0120F6-B25D-4E61-850D-7232C931A0E7}" type="datetimeFigureOut">
              <a:rPr lang="en-US" smtClean="0"/>
              <a:t>12/10/2013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C45E6-F097-4DCF-9174-CE66F91ECB6B}" type="slidenum">
              <a:rPr lang="en-US" smtClean="0"/>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6248400" y="274320"/>
            <a:ext cx="2743200" cy="94488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36880" y="1717040"/>
            <a:ext cx="8249920" cy="4531360"/>
          </a:xfrm>
          <a:solidFill>
            <a:schemeClr val="bg2">
              <a:lumMod val="60000"/>
              <a:lumOff val="40000"/>
            </a:schemeClr>
          </a:solidFill>
          <a:effectLst>
            <a:outerShdw blurRad="76200" dist="38100" dir="3600000" algn="ctr"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0B0120F6-B25D-4E61-850D-7232C931A0E7}" type="datetimeFigureOut">
              <a:rPr lang="en-US" smtClean="0"/>
              <a:t>12/10/2013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C45E6-F097-4DCF-9174-CE66F91ECB6B}" type="slidenum">
              <a:rPr lang="en-US" smtClean="0"/>
              <a:t>‹#›</a:t>
            </a:fld>
            <a:endParaRPr lang="en-US"/>
          </a:p>
        </p:txBody>
      </p:sp>
      <p:sp>
        <p:nvSpPr>
          <p:cNvPr id="8" name="Rectangle 7"/>
          <p:cNvSpPr/>
          <p:nvPr/>
        </p:nvSpPr>
        <p:spPr>
          <a:xfrm>
            <a:off x="6172200" y="161544"/>
            <a:ext cx="2971800" cy="115214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9" name="Rectangle 8"/>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28600"/>
            <a:ext cx="5638800" cy="1005840"/>
          </a:xfrm>
        </p:spPr>
        <p:txBody>
          <a:bodyPr anchor="ctr">
            <a:noAutofit/>
          </a:bodyPr>
          <a:lstStyle>
            <a:lvl1pPr algn="l">
              <a:defRPr sz="40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6248400" y="228600"/>
            <a:ext cx="2819400" cy="1005840"/>
          </a:xfrm>
        </p:spPr>
        <p:txBody>
          <a:bodyPr anchor="ctr">
            <a:normAutofit/>
          </a:bodyPr>
          <a:lstStyle>
            <a:lvl1pPr marL="0" indent="0">
              <a:buNone/>
              <a:defRPr sz="16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Rectangle 10"/>
          <p:cNvSpPr/>
          <p:nvPr/>
        </p:nvSpPr>
        <p:spPr>
          <a:xfrm>
            <a:off x="6144768" y="134112"/>
            <a:ext cx="76200" cy="12192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00584"/>
            <a:ext cx="9144000" cy="1453896"/>
          </a:xfrm>
          <a:prstGeom prst="rect">
            <a:avLst/>
          </a:prstGeom>
          <a:solidFill>
            <a:srgbClr val="FFFFFF"/>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67641"/>
            <a:ext cx="9144000" cy="1154314"/>
          </a:xfrm>
          <a:prstGeom prst="rect">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182880"/>
            <a:ext cx="8229600" cy="111166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0B0120F6-B25D-4E61-850D-7232C931A0E7}" type="datetimeFigureOut">
              <a:rPr lang="en-US" smtClean="0"/>
              <a:t>12/10/2013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3BC45E6-F097-4DCF-9174-CE66F91ECB6B}" type="slidenum">
              <a:rPr lang="en-US" smtClean="0"/>
              <a:t>‹#›</a:t>
            </a:fld>
            <a:endParaRPr lang="en-US"/>
          </a:p>
        </p:txBody>
      </p:sp>
      <p:sp>
        <p:nvSpPr>
          <p:cNvPr id="9" name="Rectangle 8"/>
          <p:cNvSpPr/>
          <p:nvPr/>
        </p:nvSpPr>
        <p:spPr>
          <a:xfrm>
            <a:off x="0" y="1368552"/>
            <a:ext cx="9144000" cy="149352"/>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ctr" defTabSz="914400" rtl="0" eaLnBrk="1" latinLnBrk="0" hangingPunct="1">
        <a:spcBef>
          <a:spcPct val="0"/>
        </a:spcBef>
        <a:buNone/>
        <a:defRPr sz="5400" b="0" kern="1200" cap="none" spc="0">
          <a:ln w="13970" cmpd="sng">
            <a:solidFill>
              <a:srgbClr val="FFFFFF"/>
            </a:solidFill>
            <a:prstDash val="solid"/>
          </a:ln>
          <a:solidFill>
            <a:srgbClr val="FFFFFF"/>
          </a:solidFill>
          <a:effectLst>
            <a:outerShdw blurRad="63500" dir="3600000" algn="tl" rotWithShape="0">
              <a:srgbClr val="000000">
                <a:alpha val="70000"/>
              </a:srgbClr>
            </a:outerShdw>
          </a:effectLst>
          <a:latin typeface="+mj-lt"/>
          <a:ea typeface="+mj-ea"/>
          <a:cs typeface="+mj-cs"/>
        </a:defRPr>
      </a:lvl1pPr>
    </p:titleStyle>
    <p:bodyStyle>
      <a:lvl1pPr marL="342900" indent="-342900" algn="l" defTabSz="914400" rtl="0" eaLnBrk="1" latinLnBrk="0" hangingPunct="1">
        <a:spcBef>
          <a:spcPct val="20000"/>
        </a:spcBef>
        <a:buClr>
          <a:schemeClr val="accent1"/>
        </a:buClr>
        <a:buSzPct val="75000"/>
        <a:buFont typeface="Wingdings" pitchFamily="2" charset="2"/>
        <a:buChar char=""/>
        <a:defRPr sz="2400" kern="1200">
          <a:solidFill>
            <a:schemeClr val="tx2"/>
          </a:solidFill>
          <a:latin typeface="+mn-lt"/>
          <a:ea typeface="+mn-ea"/>
          <a:cs typeface="+mn-cs"/>
        </a:defRPr>
      </a:lvl1pPr>
      <a:lvl2pPr marL="742950" indent="-285750" algn="l" defTabSz="914400" rtl="0" eaLnBrk="1" latinLnBrk="0" hangingPunct="1">
        <a:spcBef>
          <a:spcPct val="20000"/>
        </a:spcBef>
        <a:buClr>
          <a:schemeClr val="accent2"/>
        </a:buClr>
        <a:buSzPct val="85000"/>
        <a:buFont typeface="Courier New" pitchFamily="49" charset="0"/>
        <a:buChar char="o"/>
        <a:defRPr sz="2000" kern="1200">
          <a:solidFill>
            <a:schemeClr val="tx2"/>
          </a:solidFill>
          <a:latin typeface="+mn-lt"/>
          <a:ea typeface="+mn-ea"/>
          <a:cs typeface="+mn-cs"/>
        </a:defRPr>
      </a:lvl2pPr>
      <a:lvl3pPr marL="11430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60020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2057400" indent="-228600" algn="l" defTabSz="914400" rtl="0" eaLnBrk="1" latinLnBrk="0" hangingPunct="1">
        <a:spcBef>
          <a:spcPct val="20000"/>
        </a:spcBef>
        <a:buClr>
          <a:schemeClr val="accent5"/>
        </a:buClr>
        <a:buFont typeface="Arial" pitchFamily="34" charset="0"/>
        <a:buChar char="•"/>
        <a:defRPr sz="1400" kern="1200" baseline="0">
          <a:solidFill>
            <a:schemeClr val="tx2"/>
          </a:solidFill>
          <a:latin typeface="+mn-lt"/>
          <a:ea typeface="+mn-ea"/>
          <a:cs typeface="+mn-cs"/>
        </a:defRPr>
      </a:lvl5pPr>
      <a:lvl6pPr marL="2514600" indent="-228600" algn="l" defTabSz="914400" rtl="0" eaLnBrk="1" latinLnBrk="0" hangingPunct="1">
        <a:spcBef>
          <a:spcPct val="20000"/>
        </a:spcBef>
        <a:buClr>
          <a:schemeClr val="accent6"/>
        </a:buClr>
        <a:buFont typeface="Arial" pitchFamily="34" charset="0"/>
        <a:buChar char="•"/>
        <a:defRPr sz="1400" kern="1200">
          <a:solidFill>
            <a:schemeClr val="tx2"/>
          </a:solidFill>
          <a:latin typeface="+mn-lt"/>
          <a:ea typeface="+mn-ea"/>
          <a:cs typeface="+mn-cs"/>
        </a:defRPr>
      </a:lvl6pPr>
      <a:lvl7pPr marL="2971800" indent="-22860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3429000" indent="-22860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8pPr>
      <a:lvl9pPr marL="3886200" indent="-228600" algn="l" defTabSz="914400" rtl="0" eaLnBrk="1" latinLnBrk="0" hangingPunct="1">
        <a:spcBef>
          <a:spcPct val="20000"/>
        </a:spcBef>
        <a:buClr>
          <a:schemeClr val="accent5"/>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980728"/>
            <a:ext cx="8686800" cy="1470025"/>
          </a:xfrm>
        </p:spPr>
        <p:txBody>
          <a:bodyPr>
            <a:noAutofit/>
          </a:bodyPr>
          <a:lstStyle/>
          <a:p>
            <a:r>
              <a:rPr lang="en-US" sz="3600" dirty="0"/>
              <a:t/>
            </a:r>
            <a:br>
              <a:rPr lang="en-US" sz="3600" dirty="0"/>
            </a:br>
            <a:r>
              <a:rPr lang="en-US" sz="3600" dirty="0"/>
              <a:t/>
            </a:r>
            <a:br>
              <a:rPr lang="en-US" sz="3600" dirty="0"/>
            </a:br>
            <a:r>
              <a:rPr lang="en-US" sz="3600" dirty="0"/>
              <a:t> </a:t>
            </a:r>
            <a:br>
              <a:rPr lang="en-US" sz="3600" dirty="0"/>
            </a:br>
            <a:r>
              <a:rPr lang="en-US" sz="3600" dirty="0"/>
              <a:t>The innovation activities of Danish MNCs in emerging markets: Are Danish MNCs moving innovation activities and what are the implications? </a:t>
            </a:r>
          </a:p>
        </p:txBody>
      </p:sp>
      <p:sp>
        <p:nvSpPr>
          <p:cNvPr id="3" name="Subtitle 2"/>
          <p:cNvSpPr>
            <a:spLocks noGrp="1"/>
          </p:cNvSpPr>
          <p:nvPr>
            <p:ph type="subTitle" idx="1"/>
          </p:nvPr>
        </p:nvSpPr>
        <p:spPr>
          <a:xfrm>
            <a:off x="683568" y="3284984"/>
            <a:ext cx="8001000" cy="864096"/>
          </a:xfrm>
        </p:spPr>
        <p:txBody>
          <a:bodyPr>
            <a:noAutofit/>
          </a:bodyPr>
          <a:lstStyle/>
          <a:p>
            <a:r>
              <a:rPr lang="da-DK" sz="1600" b="1" dirty="0" err="1" smtClean="0"/>
              <a:t>Organized</a:t>
            </a:r>
            <a:r>
              <a:rPr lang="da-DK" sz="1600" b="1" dirty="0" smtClean="0"/>
              <a:t> by Center for Business and Development Studies in </a:t>
            </a:r>
            <a:r>
              <a:rPr lang="da-DK" sz="1600" b="1" dirty="0" err="1" smtClean="0"/>
              <a:t>collaboration</a:t>
            </a:r>
            <a:r>
              <a:rPr lang="da-DK" sz="1600" b="1" dirty="0" smtClean="0"/>
              <a:t> with the CBS Competitiveness Platform</a:t>
            </a:r>
          </a:p>
          <a:p>
            <a:endParaRPr lang="da-DK" sz="1600" b="1" dirty="0"/>
          </a:p>
          <a:p>
            <a:r>
              <a:rPr lang="da-DK" sz="1600" dirty="0" smtClean="0"/>
              <a:t>CBS, 10/12 2013</a:t>
            </a:r>
            <a:endParaRPr lang="en-US" sz="1600" dirty="0"/>
          </a:p>
        </p:txBody>
      </p:sp>
    </p:spTree>
    <p:extLst>
      <p:ext uri="{BB962C8B-B14F-4D97-AF65-F5344CB8AC3E}">
        <p14:creationId xmlns:p14="http://schemas.microsoft.com/office/powerpoint/2010/main" val="2878683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Introducing</a:t>
            </a:r>
            <a:r>
              <a:rPr lang="da-DK" dirty="0" smtClean="0"/>
              <a:t> the </a:t>
            </a:r>
            <a:r>
              <a:rPr lang="da-DK" dirty="0" err="1" smtClean="0"/>
              <a:t>theme</a:t>
            </a:r>
            <a:endParaRPr lang="en-US" dirty="0"/>
          </a:p>
        </p:txBody>
      </p:sp>
      <p:sp>
        <p:nvSpPr>
          <p:cNvPr id="3" name="Content Placeholder 2"/>
          <p:cNvSpPr>
            <a:spLocks noGrp="1"/>
          </p:cNvSpPr>
          <p:nvPr>
            <p:ph idx="1"/>
          </p:nvPr>
        </p:nvSpPr>
        <p:spPr>
          <a:xfrm>
            <a:off x="323528" y="1601416"/>
            <a:ext cx="8514692" cy="5355976"/>
          </a:xfrm>
        </p:spPr>
        <p:txBody>
          <a:bodyPr>
            <a:normAutofit fontScale="77500" lnSpcReduction="20000"/>
          </a:bodyPr>
          <a:lstStyle/>
          <a:p>
            <a:pPr>
              <a:lnSpc>
                <a:spcPct val="120000"/>
              </a:lnSpc>
              <a:spcBef>
                <a:spcPts val="1200"/>
              </a:spcBef>
            </a:pPr>
            <a:r>
              <a:rPr lang="da-DK" b="1" dirty="0" smtClean="0"/>
              <a:t>The </a:t>
            </a:r>
            <a:r>
              <a:rPr lang="da-DK" b="1" dirty="0" err="1" smtClean="0"/>
              <a:t>importance</a:t>
            </a:r>
            <a:r>
              <a:rPr lang="da-DK" b="1" dirty="0" smtClean="0"/>
              <a:t> of innovation for Danish </a:t>
            </a:r>
            <a:r>
              <a:rPr lang="da-DK" b="1" dirty="0" err="1" smtClean="0"/>
              <a:t>competitiveness</a:t>
            </a:r>
            <a:endParaRPr lang="da-DK" b="1" dirty="0" smtClean="0"/>
          </a:p>
          <a:p>
            <a:pPr>
              <a:lnSpc>
                <a:spcPct val="120000"/>
              </a:lnSpc>
              <a:spcBef>
                <a:spcPts val="1200"/>
              </a:spcBef>
            </a:pPr>
            <a:r>
              <a:rPr lang="da-DK" b="1" dirty="0" smtClean="0"/>
              <a:t>The Danish innovation system is </a:t>
            </a:r>
            <a:r>
              <a:rPr lang="da-DK" b="1" dirty="0" err="1" smtClean="0"/>
              <a:t>challenged</a:t>
            </a:r>
            <a:endParaRPr lang="da-DK" b="1" dirty="0" smtClean="0"/>
          </a:p>
          <a:p>
            <a:pPr lvl="1">
              <a:lnSpc>
                <a:spcPct val="120000"/>
              </a:lnSpc>
              <a:spcBef>
                <a:spcPts val="600"/>
              </a:spcBef>
            </a:pPr>
            <a:r>
              <a:rPr lang="da-DK" dirty="0" smtClean="0"/>
              <a:t>The </a:t>
            </a:r>
            <a:r>
              <a:rPr lang="da-DK" dirty="0" err="1" smtClean="0"/>
              <a:t>internationalization</a:t>
            </a:r>
            <a:r>
              <a:rPr lang="da-DK" dirty="0" smtClean="0"/>
              <a:t> of </a:t>
            </a:r>
            <a:r>
              <a:rPr lang="da-DK" dirty="0" err="1" smtClean="0"/>
              <a:t>production</a:t>
            </a:r>
            <a:r>
              <a:rPr lang="da-DK" dirty="0" smtClean="0"/>
              <a:t> and </a:t>
            </a:r>
            <a:r>
              <a:rPr lang="da-DK" dirty="0" err="1" smtClean="0"/>
              <a:t>markets</a:t>
            </a:r>
            <a:endParaRPr lang="da-DK" dirty="0" smtClean="0"/>
          </a:p>
          <a:p>
            <a:pPr lvl="1">
              <a:lnSpc>
                <a:spcPct val="120000"/>
              </a:lnSpc>
              <a:spcBef>
                <a:spcPts val="600"/>
              </a:spcBef>
            </a:pPr>
            <a:r>
              <a:rPr lang="da-DK" dirty="0" smtClean="0"/>
              <a:t>The </a:t>
            </a:r>
            <a:r>
              <a:rPr lang="da-DK" dirty="0" err="1" smtClean="0"/>
              <a:t>internationalization</a:t>
            </a:r>
            <a:r>
              <a:rPr lang="da-DK" dirty="0" smtClean="0"/>
              <a:t> of innovation</a:t>
            </a:r>
          </a:p>
          <a:p>
            <a:pPr lvl="1">
              <a:lnSpc>
                <a:spcPct val="120000"/>
              </a:lnSpc>
              <a:spcBef>
                <a:spcPts val="600"/>
              </a:spcBef>
            </a:pPr>
            <a:r>
              <a:rPr lang="da-DK" dirty="0" smtClean="0"/>
              <a:t>The growing innovation </a:t>
            </a:r>
            <a:r>
              <a:rPr lang="da-DK" dirty="0" err="1" smtClean="0"/>
              <a:t>strenght</a:t>
            </a:r>
            <a:r>
              <a:rPr lang="da-DK" dirty="0" smtClean="0"/>
              <a:t>  of </a:t>
            </a:r>
            <a:r>
              <a:rPr lang="da-DK" dirty="0" err="1" smtClean="0"/>
              <a:t>emerging</a:t>
            </a:r>
            <a:r>
              <a:rPr lang="da-DK" dirty="0" smtClean="0"/>
              <a:t> </a:t>
            </a:r>
            <a:r>
              <a:rPr lang="da-DK" dirty="0" err="1" smtClean="0"/>
              <a:t>markets</a:t>
            </a:r>
            <a:endParaRPr lang="da-DK" dirty="0" smtClean="0"/>
          </a:p>
          <a:p>
            <a:pPr lvl="1">
              <a:lnSpc>
                <a:spcPct val="120000"/>
              </a:lnSpc>
              <a:spcBef>
                <a:spcPts val="600"/>
              </a:spcBef>
              <a:spcAft>
                <a:spcPts val="1200"/>
              </a:spcAft>
            </a:pPr>
            <a:r>
              <a:rPr lang="da-DK" dirty="0" smtClean="0"/>
              <a:t>SUM: The smile of </a:t>
            </a:r>
            <a:r>
              <a:rPr lang="da-DK" dirty="0" err="1" smtClean="0"/>
              <a:t>value</a:t>
            </a:r>
            <a:r>
              <a:rPr lang="da-DK" dirty="0" smtClean="0"/>
              <a:t> </a:t>
            </a:r>
            <a:r>
              <a:rPr lang="da-DK" dirty="0" err="1" smtClean="0"/>
              <a:t>creation</a:t>
            </a:r>
            <a:r>
              <a:rPr lang="da-DK" dirty="0" smtClean="0"/>
              <a:t> </a:t>
            </a:r>
            <a:r>
              <a:rPr lang="da-DK" dirty="0" err="1" smtClean="0"/>
              <a:t>challenged</a:t>
            </a:r>
            <a:r>
              <a:rPr lang="da-DK" dirty="0" smtClean="0"/>
              <a:t>?</a:t>
            </a:r>
          </a:p>
          <a:p>
            <a:pPr>
              <a:lnSpc>
                <a:spcPct val="120000"/>
              </a:lnSpc>
              <a:spcBef>
                <a:spcPts val="600"/>
              </a:spcBef>
            </a:pPr>
            <a:r>
              <a:rPr lang="da-DK" b="1" dirty="0" err="1" smtClean="0"/>
              <a:t>Key</a:t>
            </a:r>
            <a:r>
              <a:rPr lang="da-DK" b="1" dirty="0" smtClean="0"/>
              <a:t> </a:t>
            </a:r>
            <a:r>
              <a:rPr lang="da-DK" b="1" dirty="0" err="1" smtClean="0"/>
              <a:t>questions</a:t>
            </a:r>
            <a:r>
              <a:rPr lang="da-DK" b="1" dirty="0" smtClean="0"/>
              <a:t> for seminar</a:t>
            </a:r>
          </a:p>
          <a:p>
            <a:pPr lvl="1">
              <a:lnSpc>
                <a:spcPct val="120000"/>
              </a:lnSpc>
              <a:spcBef>
                <a:spcPts val="600"/>
              </a:spcBef>
            </a:pPr>
            <a:r>
              <a:rPr lang="da-DK" dirty="0" smtClean="0"/>
              <a:t>How </a:t>
            </a:r>
            <a:r>
              <a:rPr lang="da-DK" dirty="0" err="1" smtClean="0"/>
              <a:t>can</a:t>
            </a:r>
            <a:r>
              <a:rPr lang="da-DK" dirty="0" smtClean="0"/>
              <a:t> Danish </a:t>
            </a:r>
            <a:r>
              <a:rPr lang="da-DK" dirty="0" err="1" smtClean="0"/>
              <a:t>MNCs</a:t>
            </a:r>
            <a:r>
              <a:rPr lang="da-DK" dirty="0" smtClean="0"/>
              <a:t> tap </a:t>
            </a:r>
            <a:r>
              <a:rPr lang="da-DK" dirty="0" err="1" smtClean="0"/>
              <a:t>into</a:t>
            </a:r>
            <a:r>
              <a:rPr lang="da-DK" dirty="0" smtClean="0"/>
              <a:t> global innovation potentials of </a:t>
            </a:r>
            <a:r>
              <a:rPr lang="da-DK" dirty="0" err="1" smtClean="0"/>
              <a:t>emerging</a:t>
            </a:r>
            <a:r>
              <a:rPr lang="da-DK" dirty="0" smtClean="0"/>
              <a:t> </a:t>
            </a:r>
            <a:r>
              <a:rPr lang="da-DK" dirty="0" err="1" smtClean="0"/>
              <a:t>markets</a:t>
            </a:r>
            <a:r>
              <a:rPr lang="da-DK" dirty="0" smtClean="0"/>
              <a:t> ?</a:t>
            </a:r>
          </a:p>
          <a:p>
            <a:pPr lvl="1">
              <a:lnSpc>
                <a:spcPct val="120000"/>
              </a:lnSpc>
              <a:spcBef>
                <a:spcPts val="600"/>
              </a:spcBef>
            </a:pPr>
            <a:r>
              <a:rPr lang="da-DK" dirty="0" smtClean="0"/>
              <a:t>Are </a:t>
            </a:r>
            <a:r>
              <a:rPr lang="da-DK" dirty="0" err="1" smtClean="0"/>
              <a:t>emerging</a:t>
            </a:r>
            <a:r>
              <a:rPr lang="da-DK" dirty="0" smtClean="0"/>
              <a:t> </a:t>
            </a:r>
            <a:r>
              <a:rPr lang="da-DK" dirty="0" err="1" smtClean="0"/>
              <a:t>market</a:t>
            </a:r>
            <a:r>
              <a:rPr lang="da-DK" dirty="0" smtClean="0"/>
              <a:t> innovation </a:t>
            </a:r>
            <a:r>
              <a:rPr lang="da-DK" dirty="0" err="1" smtClean="0"/>
              <a:t>activities</a:t>
            </a:r>
            <a:r>
              <a:rPr lang="da-DK" dirty="0" smtClean="0"/>
              <a:t> </a:t>
            </a:r>
            <a:r>
              <a:rPr lang="da-DK" dirty="0" err="1" smtClean="0"/>
              <a:t>complements</a:t>
            </a:r>
            <a:r>
              <a:rPr lang="da-DK" dirty="0" smtClean="0"/>
              <a:t> or </a:t>
            </a:r>
            <a:r>
              <a:rPr lang="da-DK" dirty="0" err="1" smtClean="0"/>
              <a:t>substitutes</a:t>
            </a:r>
            <a:r>
              <a:rPr lang="da-DK" dirty="0" smtClean="0"/>
              <a:t>?  </a:t>
            </a:r>
          </a:p>
          <a:p>
            <a:pPr lvl="1">
              <a:lnSpc>
                <a:spcPct val="120000"/>
              </a:lnSpc>
              <a:spcBef>
                <a:spcPts val="600"/>
              </a:spcBef>
            </a:pPr>
            <a:r>
              <a:rPr lang="da-DK" dirty="0" err="1"/>
              <a:t>When</a:t>
            </a:r>
            <a:r>
              <a:rPr lang="da-DK" dirty="0"/>
              <a:t> </a:t>
            </a:r>
            <a:r>
              <a:rPr lang="da-DK" dirty="0" err="1"/>
              <a:t>production</a:t>
            </a:r>
            <a:r>
              <a:rPr lang="da-DK" dirty="0"/>
              <a:t> and </a:t>
            </a:r>
            <a:r>
              <a:rPr lang="da-DK" dirty="0" err="1"/>
              <a:t>markets</a:t>
            </a:r>
            <a:r>
              <a:rPr lang="da-DK" dirty="0"/>
              <a:t> </a:t>
            </a:r>
            <a:r>
              <a:rPr lang="da-DK" dirty="0" err="1"/>
              <a:t>move</a:t>
            </a:r>
            <a:r>
              <a:rPr lang="da-DK" dirty="0"/>
              <a:t>, </a:t>
            </a:r>
            <a:r>
              <a:rPr lang="da-DK" dirty="0" err="1"/>
              <a:t>will</a:t>
            </a:r>
            <a:r>
              <a:rPr lang="da-DK" dirty="0"/>
              <a:t> innovation </a:t>
            </a:r>
            <a:r>
              <a:rPr lang="da-DK" dirty="0" err="1"/>
              <a:t>also</a:t>
            </a:r>
            <a:r>
              <a:rPr lang="da-DK" dirty="0"/>
              <a:t> </a:t>
            </a:r>
            <a:r>
              <a:rPr lang="da-DK" dirty="0" err="1"/>
              <a:t>move</a:t>
            </a:r>
            <a:r>
              <a:rPr lang="da-DK" dirty="0"/>
              <a:t>? </a:t>
            </a:r>
          </a:p>
          <a:p>
            <a:pPr lvl="1">
              <a:lnSpc>
                <a:spcPct val="120000"/>
              </a:lnSpc>
              <a:spcBef>
                <a:spcPts val="600"/>
              </a:spcBef>
              <a:spcAft>
                <a:spcPts val="600"/>
              </a:spcAft>
            </a:pPr>
            <a:r>
              <a:rPr lang="da-DK" dirty="0" smtClean="0"/>
              <a:t>How </a:t>
            </a:r>
            <a:r>
              <a:rPr lang="da-DK" dirty="0" err="1" smtClean="0"/>
              <a:t>can</a:t>
            </a:r>
            <a:r>
              <a:rPr lang="da-DK" dirty="0" smtClean="0"/>
              <a:t> </a:t>
            </a:r>
            <a:r>
              <a:rPr lang="da-DK" dirty="0" err="1" smtClean="0"/>
              <a:t>we</a:t>
            </a:r>
            <a:r>
              <a:rPr lang="da-DK" dirty="0" smtClean="0"/>
              <a:t> provide the right </a:t>
            </a:r>
            <a:r>
              <a:rPr lang="da-DK" dirty="0" err="1" smtClean="0"/>
              <a:t>conditions</a:t>
            </a:r>
            <a:r>
              <a:rPr lang="da-DK" dirty="0" smtClean="0"/>
              <a:t> for </a:t>
            </a:r>
            <a:r>
              <a:rPr lang="da-DK" dirty="0" err="1" smtClean="0"/>
              <a:t>keeping</a:t>
            </a:r>
            <a:r>
              <a:rPr lang="da-DK" dirty="0" smtClean="0"/>
              <a:t> innovation in Denmark?</a:t>
            </a:r>
          </a:p>
          <a:p>
            <a:pPr>
              <a:lnSpc>
                <a:spcPct val="120000"/>
              </a:lnSpc>
              <a:spcBef>
                <a:spcPts val="1200"/>
              </a:spcBef>
            </a:pPr>
            <a:r>
              <a:rPr lang="da-DK" b="1" dirty="0" smtClean="0"/>
              <a:t>Purpose of seminar</a:t>
            </a:r>
          </a:p>
          <a:p>
            <a:pPr lvl="1">
              <a:lnSpc>
                <a:spcPct val="120000"/>
              </a:lnSpc>
              <a:spcBef>
                <a:spcPts val="600"/>
              </a:spcBef>
            </a:pPr>
            <a:r>
              <a:rPr lang="da-DK" dirty="0" err="1"/>
              <a:t>Identifying</a:t>
            </a:r>
            <a:r>
              <a:rPr lang="da-DK" dirty="0"/>
              <a:t> </a:t>
            </a:r>
            <a:r>
              <a:rPr lang="da-DK" dirty="0" err="1"/>
              <a:t>emerging</a:t>
            </a:r>
            <a:r>
              <a:rPr lang="da-DK" dirty="0"/>
              <a:t> trends and </a:t>
            </a:r>
            <a:r>
              <a:rPr lang="da-DK" dirty="0" err="1" smtClean="0"/>
              <a:t>issues</a:t>
            </a:r>
            <a:r>
              <a:rPr lang="da-DK" dirty="0" smtClean="0"/>
              <a:t> </a:t>
            </a:r>
            <a:r>
              <a:rPr lang="da-DK" dirty="0" err="1" smtClean="0"/>
              <a:t>related</a:t>
            </a:r>
            <a:r>
              <a:rPr lang="da-DK" dirty="0" smtClean="0"/>
              <a:t> to </a:t>
            </a:r>
            <a:r>
              <a:rPr lang="da-DK" dirty="0" err="1" smtClean="0"/>
              <a:t>MNCs</a:t>
            </a:r>
            <a:r>
              <a:rPr lang="da-DK" dirty="0" smtClean="0"/>
              <a:t>, innovation and </a:t>
            </a:r>
            <a:r>
              <a:rPr lang="da-DK" dirty="0" err="1" smtClean="0"/>
              <a:t>emerging</a:t>
            </a:r>
            <a:r>
              <a:rPr lang="da-DK" dirty="0" smtClean="0"/>
              <a:t> </a:t>
            </a:r>
            <a:r>
              <a:rPr lang="da-DK" dirty="0" err="1" smtClean="0"/>
              <a:t>markets</a:t>
            </a:r>
            <a:endParaRPr lang="da-DK" dirty="0"/>
          </a:p>
          <a:p>
            <a:pPr lvl="1">
              <a:lnSpc>
                <a:spcPct val="120000"/>
              </a:lnSpc>
              <a:spcBef>
                <a:spcPts val="600"/>
              </a:spcBef>
            </a:pPr>
            <a:r>
              <a:rPr lang="da-DK" dirty="0" err="1" smtClean="0"/>
              <a:t>Inspire</a:t>
            </a:r>
            <a:r>
              <a:rPr lang="da-DK" dirty="0" smtClean="0"/>
              <a:t> research agendas on innovation in Danish </a:t>
            </a:r>
            <a:r>
              <a:rPr lang="da-DK" dirty="0" err="1" smtClean="0"/>
              <a:t>MNCs</a:t>
            </a:r>
            <a:r>
              <a:rPr lang="da-DK" dirty="0" smtClean="0"/>
              <a:t> in </a:t>
            </a:r>
            <a:r>
              <a:rPr lang="da-DK" dirty="0" err="1" smtClean="0"/>
              <a:t>emerging</a:t>
            </a:r>
            <a:r>
              <a:rPr lang="da-DK" dirty="0" smtClean="0"/>
              <a:t> </a:t>
            </a:r>
            <a:r>
              <a:rPr lang="da-DK" dirty="0" err="1" smtClean="0"/>
              <a:t>markets</a:t>
            </a:r>
            <a:endParaRPr lang="da-DK" dirty="0" smtClean="0"/>
          </a:p>
        </p:txBody>
      </p:sp>
      <p:sp>
        <p:nvSpPr>
          <p:cNvPr id="4" name="Action Button: Information 3">
            <a:hlinkClick r:id="" action="ppaction://hlinkshowjump?jump=nextslide" highlightClick="1"/>
          </p:cNvPr>
          <p:cNvSpPr/>
          <p:nvPr/>
        </p:nvSpPr>
        <p:spPr>
          <a:xfrm>
            <a:off x="5868144" y="3501008"/>
            <a:ext cx="288032" cy="144016"/>
          </a:xfrm>
          <a:prstGeom prst="actionButtonInformation">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ction Button: Information 4">
            <a:hlinkClick r:id="rId3" action="ppaction://hlinksldjump" highlightClick="1"/>
          </p:cNvPr>
          <p:cNvSpPr/>
          <p:nvPr/>
        </p:nvSpPr>
        <p:spPr>
          <a:xfrm>
            <a:off x="8532440" y="6713984"/>
            <a:ext cx="611560" cy="144016"/>
          </a:xfrm>
          <a:prstGeom prst="actionButtonInformation">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2794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The smile of </a:t>
            </a:r>
            <a:r>
              <a:rPr lang="da-DK" dirty="0" err="1" smtClean="0"/>
              <a:t>value</a:t>
            </a:r>
            <a:r>
              <a:rPr lang="da-DK" dirty="0" smtClean="0"/>
              <a:t> </a:t>
            </a:r>
            <a:r>
              <a:rPr lang="da-DK" dirty="0" err="1" smtClean="0"/>
              <a:t>creation</a:t>
            </a:r>
            <a:endParaRPr lang="en-US" dirty="0"/>
          </a:p>
        </p:txBody>
      </p:sp>
      <p:pic>
        <p:nvPicPr>
          <p:cNvPr id="4" name="Picture 3">
            <a:hlinkClick r:id="rId3" action="ppaction://hlinksldjump"/>
          </p:cNvPr>
          <p:cNvPicPr/>
          <p:nvPr/>
        </p:nvPicPr>
        <p:blipFill>
          <a:blip r:embed="rId4">
            <a:extLst>
              <a:ext uri="{28A0092B-C50C-407E-A947-70E740481C1C}">
                <a14:useLocalDpi xmlns:a14="http://schemas.microsoft.com/office/drawing/2010/main" val="0"/>
              </a:ext>
            </a:extLst>
          </a:blip>
          <a:srcRect/>
          <a:stretch>
            <a:fillRect/>
          </a:stretch>
        </p:blipFill>
        <p:spPr bwMode="auto">
          <a:xfrm>
            <a:off x="1257399" y="2132856"/>
            <a:ext cx="6194921" cy="4104456"/>
          </a:xfrm>
          <a:prstGeom prst="rect">
            <a:avLst/>
          </a:prstGeom>
          <a:noFill/>
          <a:ln>
            <a:noFill/>
          </a:ln>
        </p:spPr>
      </p:pic>
    </p:spTree>
    <p:extLst>
      <p:ext uri="{BB962C8B-B14F-4D97-AF65-F5344CB8AC3E}">
        <p14:creationId xmlns:p14="http://schemas.microsoft.com/office/powerpoint/2010/main" val="2262254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Programme</a:t>
            </a:r>
            <a:endParaRPr lang="en-US" dirty="0"/>
          </a:p>
        </p:txBody>
      </p:sp>
      <p:sp>
        <p:nvSpPr>
          <p:cNvPr id="3" name="Content Placeholder 2"/>
          <p:cNvSpPr>
            <a:spLocks noGrp="1"/>
          </p:cNvSpPr>
          <p:nvPr>
            <p:ph idx="1"/>
          </p:nvPr>
        </p:nvSpPr>
        <p:spPr>
          <a:xfrm>
            <a:off x="395536" y="1901830"/>
            <a:ext cx="8229600" cy="4968552"/>
          </a:xfrm>
        </p:spPr>
        <p:txBody>
          <a:bodyPr>
            <a:normAutofit fontScale="62500" lnSpcReduction="20000"/>
          </a:bodyPr>
          <a:lstStyle/>
          <a:p>
            <a:r>
              <a:rPr lang="en-US" dirty="0" smtClean="0"/>
              <a:t>14.00-14.15</a:t>
            </a:r>
            <a:r>
              <a:rPr lang="en-US" dirty="0"/>
              <a:t>: </a:t>
            </a:r>
            <a:r>
              <a:rPr lang="en-US" b="1" dirty="0"/>
              <a:t>Introduction by Michael W. Hansen &amp; Peter Wad, CBS Center for Business and Development Studies </a:t>
            </a:r>
            <a:endParaRPr lang="en-US" b="1" dirty="0" smtClean="0"/>
          </a:p>
          <a:p>
            <a:endParaRPr lang="en-US" dirty="0"/>
          </a:p>
          <a:p>
            <a:r>
              <a:rPr lang="en-US" dirty="0"/>
              <a:t>14.15-15.00: </a:t>
            </a:r>
            <a:r>
              <a:rPr lang="en-US" b="1" dirty="0"/>
              <a:t>Global innovation policy, bundling and competitiveness </a:t>
            </a:r>
            <a:endParaRPr lang="en-US" dirty="0"/>
          </a:p>
          <a:p>
            <a:pPr marL="400050" lvl="1" indent="0">
              <a:buNone/>
            </a:pPr>
            <a:r>
              <a:rPr lang="en-US" dirty="0"/>
              <a:t>Key note by Lars Goldschmidt, Director, Danish Industry </a:t>
            </a:r>
          </a:p>
          <a:p>
            <a:pPr marL="400050" lvl="1" indent="0">
              <a:buNone/>
            </a:pPr>
            <a:r>
              <a:rPr lang="en-US" dirty="0"/>
              <a:t>Plenum discussion chaired by Michael W. Hansen. </a:t>
            </a:r>
          </a:p>
          <a:p>
            <a:endParaRPr lang="en-US" dirty="0" smtClean="0"/>
          </a:p>
          <a:p>
            <a:r>
              <a:rPr lang="en-US" dirty="0" smtClean="0"/>
              <a:t>15.00-15.15</a:t>
            </a:r>
            <a:r>
              <a:rPr lang="en-US" dirty="0"/>
              <a:t>: Coffee break </a:t>
            </a:r>
          </a:p>
          <a:p>
            <a:endParaRPr lang="en-US" dirty="0" smtClean="0"/>
          </a:p>
          <a:p>
            <a:r>
              <a:rPr lang="en-US" dirty="0" smtClean="0"/>
              <a:t>15.15-16.00</a:t>
            </a:r>
            <a:r>
              <a:rPr lang="en-US" dirty="0"/>
              <a:t>: </a:t>
            </a:r>
            <a:r>
              <a:rPr lang="en-US" b="1" dirty="0"/>
              <a:t>Opportunities and challenges in having innovative activities in many countries </a:t>
            </a:r>
            <a:endParaRPr lang="en-US" dirty="0"/>
          </a:p>
          <a:p>
            <a:pPr marL="400050" lvl="1" indent="0">
              <a:buNone/>
            </a:pPr>
            <a:r>
              <a:rPr lang="en-US" dirty="0"/>
              <a:t>Key note by Lisbeth Bech, Organizational Development Director, </a:t>
            </a:r>
            <a:r>
              <a:rPr lang="en-US" dirty="0" err="1"/>
              <a:t>Novozymes</a:t>
            </a:r>
            <a:r>
              <a:rPr lang="en-US" dirty="0"/>
              <a:t>. </a:t>
            </a:r>
          </a:p>
          <a:p>
            <a:pPr marL="400050" lvl="1" indent="0">
              <a:buNone/>
            </a:pPr>
            <a:r>
              <a:rPr lang="en-US" dirty="0"/>
              <a:t>Plenum discussion chaired by Peter Wad </a:t>
            </a:r>
          </a:p>
          <a:p>
            <a:endParaRPr lang="en-US" dirty="0" smtClean="0"/>
          </a:p>
          <a:p>
            <a:r>
              <a:rPr lang="en-US" dirty="0" smtClean="0"/>
              <a:t>16.00-16.15</a:t>
            </a:r>
            <a:r>
              <a:rPr lang="en-US" dirty="0"/>
              <a:t>: Break </a:t>
            </a:r>
          </a:p>
          <a:p>
            <a:endParaRPr lang="en-US" dirty="0" smtClean="0"/>
          </a:p>
          <a:p>
            <a:r>
              <a:rPr lang="en-US" dirty="0" smtClean="0"/>
              <a:t>16.15-17.00</a:t>
            </a:r>
            <a:r>
              <a:rPr lang="en-US" dirty="0"/>
              <a:t>: </a:t>
            </a:r>
            <a:r>
              <a:rPr lang="en-US" b="1" dirty="0"/>
              <a:t>Re-building a global innovation culture in </a:t>
            </a:r>
            <a:r>
              <a:rPr lang="en-US" b="1" dirty="0" err="1"/>
              <a:t>Vestas</a:t>
            </a:r>
            <a:r>
              <a:rPr lang="en-US" b="1" dirty="0"/>
              <a:t> </a:t>
            </a:r>
            <a:endParaRPr lang="en-US" dirty="0"/>
          </a:p>
          <a:p>
            <a:pPr marL="400050" lvl="1" indent="0">
              <a:buNone/>
            </a:pPr>
            <a:r>
              <a:rPr lang="en-US" dirty="0"/>
              <a:t>Key note by Anders </a:t>
            </a:r>
            <a:r>
              <a:rPr lang="en-US" dirty="0" err="1"/>
              <a:t>Nyborg</a:t>
            </a:r>
            <a:r>
              <a:rPr lang="en-US" dirty="0"/>
              <a:t>, Director of Innovation Management, </a:t>
            </a:r>
            <a:r>
              <a:rPr lang="en-US" dirty="0" err="1"/>
              <a:t>Vestas</a:t>
            </a:r>
            <a:r>
              <a:rPr lang="en-US" dirty="0"/>
              <a:t> A/S </a:t>
            </a:r>
          </a:p>
          <a:p>
            <a:pPr marL="400050" lvl="1" indent="0">
              <a:buNone/>
            </a:pPr>
            <a:r>
              <a:rPr lang="en-US" dirty="0"/>
              <a:t>Plenum discussion chaired by Peter Wad </a:t>
            </a:r>
          </a:p>
          <a:p>
            <a:endParaRPr lang="en-US" dirty="0" smtClean="0"/>
          </a:p>
          <a:p>
            <a:r>
              <a:rPr lang="en-US" dirty="0" smtClean="0"/>
              <a:t>17.00-17.15</a:t>
            </a:r>
            <a:r>
              <a:rPr lang="en-US" dirty="0"/>
              <a:t>: </a:t>
            </a:r>
            <a:r>
              <a:rPr lang="en-US" b="1" dirty="0"/>
              <a:t>Winding up: Implications for research by Michael W. Hansen &amp; Peter Wad </a:t>
            </a:r>
            <a:endParaRPr lang="en-US" dirty="0"/>
          </a:p>
        </p:txBody>
      </p:sp>
    </p:spTree>
    <p:extLst>
      <p:ext uri="{BB962C8B-B14F-4D97-AF65-F5344CB8AC3E}">
        <p14:creationId xmlns:p14="http://schemas.microsoft.com/office/powerpoint/2010/main" val="351290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err="1" smtClean="0"/>
              <a:t>Introducing</a:t>
            </a:r>
            <a:r>
              <a:rPr lang="da-DK" dirty="0" smtClean="0"/>
              <a:t> the speakers</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endParaRPr lang="en-US" dirty="0"/>
          </a:p>
          <a:p>
            <a:r>
              <a:rPr lang="en-US" b="1" dirty="0" smtClean="0"/>
              <a:t>Lars </a:t>
            </a:r>
            <a:r>
              <a:rPr lang="en-US" b="1" dirty="0"/>
              <a:t>Goldschmidt</a:t>
            </a:r>
            <a:r>
              <a:rPr lang="en-US" dirty="0"/>
              <a:t>, Director, Danish Industry. He is a prolific debater and has worked extensively with issues related to competence development, management, energy and environment and competitiveness. In his speech he will focus on the necessity of maintaining production activities in Denmark if the high value added research and innovation activities are to remain in Denmark. </a:t>
            </a:r>
            <a:endParaRPr lang="en-US" dirty="0" smtClean="0"/>
          </a:p>
          <a:p>
            <a:endParaRPr lang="en-US" dirty="0"/>
          </a:p>
          <a:p>
            <a:r>
              <a:rPr lang="en-US" b="1" dirty="0" smtClean="0"/>
              <a:t>Lisbeth Bech</a:t>
            </a:r>
            <a:r>
              <a:rPr lang="en-US" dirty="0" smtClean="0"/>
              <a:t>, Organizational Development Director, </a:t>
            </a:r>
            <a:r>
              <a:rPr lang="en-US" dirty="0" err="1" smtClean="0"/>
              <a:t>Novozymes</a:t>
            </a:r>
            <a:r>
              <a:rPr lang="en-US" dirty="0" smtClean="0"/>
              <a:t> A/S. </a:t>
            </a:r>
            <a:r>
              <a:rPr lang="en-US" dirty="0"/>
              <a:t>She is currently </a:t>
            </a:r>
            <a:r>
              <a:rPr lang="en-US" dirty="0" smtClean="0"/>
              <a:t>preparing </a:t>
            </a:r>
            <a:r>
              <a:rPr lang="en-US" dirty="0" err="1"/>
              <a:t>Novozymes</a:t>
            </a:r>
            <a:r>
              <a:rPr lang="en-US" dirty="0"/>
              <a:t>’ global research and development site strategy and will in her speech talk about the challenges and opportunities of creating a global R&amp;D organization and how to turn global diversity into a competitive advantage</a:t>
            </a:r>
            <a:r>
              <a:rPr lang="en-US" dirty="0" smtClean="0"/>
              <a:t>.</a:t>
            </a:r>
          </a:p>
          <a:p>
            <a:pPr marL="0" indent="0">
              <a:buNone/>
            </a:pPr>
            <a:r>
              <a:rPr lang="en-US" dirty="0" smtClean="0"/>
              <a:t> </a:t>
            </a:r>
            <a:endParaRPr lang="en-US" dirty="0"/>
          </a:p>
          <a:p>
            <a:r>
              <a:rPr lang="en-US" b="1" dirty="0"/>
              <a:t>Anders </a:t>
            </a:r>
            <a:r>
              <a:rPr lang="en-US" b="1" dirty="0" err="1"/>
              <a:t>Nyborg</a:t>
            </a:r>
            <a:r>
              <a:rPr lang="en-US" dirty="0"/>
              <a:t>, Director of Innovation Management, </a:t>
            </a:r>
            <a:r>
              <a:rPr lang="en-US" dirty="0" err="1"/>
              <a:t>Vestas</a:t>
            </a:r>
            <a:r>
              <a:rPr lang="en-US" dirty="0"/>
              <a:t> Technology and Service Solutions, </a:t>
            </a:r>
            <a:r>
              <a:rPr lang="en-US" dirty="0" err="1"/>
              <a:t>Vestas</a:t>
            </a:r>
            <a:r>
              <a:rPr lang="en-US" dirty="0"/>
              <a:t> A/S. </a:t>
            </a:r>
            <a:r>
              <a:rPr lang="en-US" dirty="0" smtClean="0"/>
              <a:t>He </a:t>
            </a:r>
            <a:r>
              <a:rPr lang="en-US" dirty="0"/>
              <a:t>is heading </a:t>
            </a:r>
            <a:r>
              <a:rPr lang="en-US" dirty="0" err="1"/>
              <a:t>Vestas’</a:t>
            </a:r>
            <a:r>
              <a:rPr lang="en-US" dirty="0"/>
              <a:t> process of re-establishing an innovation management process rebuilding an innovation culture after </a:t>
            </a:r>
            <a:r>
              <a:rPr lang="en-US" dirty="0" err="1"/>
              <a:t>Vestas</a:t>
            </a:r>
            <a:r>
              <a:rPr lang="en-US" dirty="0"/>
              <a:t> had to reduce their R&amp;D efforts and Global R&amp;D Footprint as a consequence of the financial crisis. </a:t>
            </a:r>
          </a:p>
        </p:txBody>
      </p:sp>
    </p:spTree>
    <p:extLst>
      <p:ext uri="{BB962C8B-B14F-4D97-AF65-F5344CB8AC3E}">
        <p14:creationId xmlns:p14="http://schemas.microsoft.com/office/powerpoint/2010/main" val="40852479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Introducing the Danish MNCs</a:t>
            </a:r>
            <a:endParaRPr lang="en-GB" dirty="0"/>
          </a:p>
        </p:txBody>
      </p:sp>
      <p:sp>
        <p:nvSpPr>
          <p:cNvPr id="3" name="Content Placeholder 2"/>
          <p:cNvSpPr>
            <a:spLocks noGrp="1"/>
          </p:cNvSpPr>
          <p:nvPr>
            <p:ph idx="1"/>
          </p:nvPr>
        </p:nvSpPr>
        <p:spPr>
          <a:xfrm>
            <a:off x="457200" y="1484784"/>
            <a:ext cx="8229600" cy="5040560"/>
          </a:xfrm>
        </p:spPr>
        <p:txBody>
          <a:bodyPr>
            <a:normAutofit fontScale="85000" lnSpcReduction="10000"/>
          </a:bodyPr>
          <a:lstStyle/>
          <a:p>
            <a:r>
              <a:rPr lang="en-US" b="1" i="1" dirty="0" err="1" smtClean="0"/>
              <a:t>Novozymes</a:t>
            </a:r>
            <a:r>
              <a:rPr lang="en-US" b="1" i="1" dirty="0" smtClean="0"/>
              <a:t>:</a:t>
            </a:r>
            <a:endParaRPr lang="en-US" sz="1900" dirty="0" smtClean="0"/>
          </a:p>
          <a:p>
            <a:pPr lvl="1"/>
            <a:r>
              <a:rPr lang="en-US" dirty="0"/>
              <a:t>Since 2000 an independent company within the Novo Nordic </a:t>
            </a:r>
            <a:r>
              <a:rPr lang="en-US" dirty="0" smtClean="0"/>
              <a:t>group with high growth on all financial dimensions.</a:t>
            </a:r>
            <a:endParaRPr lang="en-US" dirty="0"/>
          </a:p>
          <a:p>
            <a:pPr lvl="1"/>
            <a:r>
              <a:rPr lang="en-US" dirty="0" smtClean="0"/>
              <a:t>A green frontrunner specialized in enzyme development , production and sales worldwide.</a:t>
            </a:r>
          </a:p>
          <a:p>
            <a:pPr lvl="1"/>
            <a:r>
              <a:rPr lang="en-US" dirty="0" smtClean="0"/>
              <a:t>A biotech business-to-business oriented corporation.</a:t>
            </a:r>
          </a:p>
          <a:p>
            <a:pPr lvl="1"/>
            <a:r>
              <a:rPr lang="en-US" dirty="0" smtClean="0"/>
              <a:t>Turnover above 11 billion DKK, export share around 95% and employing around 6,000 employees of which 58% are located abroad.</a:t>
            </a:r>
          </a:p>
          <a:p>
            <a:pPr lvl="1"/>
            <a:endParaRPr lang="en-US" dirty="0" smtClean="0"/>
          </a:p>
          <a:p>
            <a:r>
              <a:rPr lang="en-US" b="1" i="1" dirty="0" err="1" smtClean="0"/>
              <a:t>Vestas</a:t>
            </a:r>
            <a:r>
              <a:rPr lang="en-US" b="1" i="1" dirty="0" smtClean="0"/>
              <a:t> A/S:</a:t>
            </a:r>
            <a:endParaRPr lang="en-US" sz="1900" dirty="0" smtClean="0"/>
          </a:p>
          <a:p>
            <a:pPr lvl="1"/>
            <a:r>
              <a:rPr lang="en-US" dirty="0" smtClean="0"/>
              <a:t>Established in 1898, baptized ‘</a:t>
            </a:r>
            <a:r>
              <a:rPr lang="en-US" dirty="0" err="1" smtClean="0"/>
              <a:t>Vestas</a:t>
            </a:r>
            <a:r>
              <a:rPr lang="en-US" dirty="0" smtClean="0"/>
              <a:t>’ in 1945 and specializing in wind turbine development, manufacturing and sales since the oil-crises of the 1970s. </a:t>
            </a:r>
          </a:p>
          <a:p>
            <a:pPr lvl="1"/>
            <a:r>
              <a:rPr lang="en-US" dirty="0" smtClean="0"/>
              <a:t>Near bankruptcy 1986, turnaround and achieving global market leadership during the next 25 years. </a:t>
            </a:r>
          </a:p>
          <a:p>
            <a:pPr lvl="1"/>
            <a:r>
              <a:rPr lang="en-US" dirty="0" smtClean="0"/>
              <a:t>Global financial crisis 2008-09 forces </a:t>
            </a:r>
            <a:r>
              <a:rPr lang="en-US" dirty="0" err="1" smtClean="0"/>
              <a:t>Vestas</a:t>
            </a:r>
            <a:r>
              <a:rPr lang="en-US" dirty="0" smtClean="0"/>
              <a:t> to restructure designing a new operating business model and a new organization.</a:t>
            </a:r>
          </a:p>
          <a:p>
            <a:pPr lvl="1"/>
            <a:r>
              <a:rPr lang="en-US" dirty="0" smtClean="0"/>
              <a:t>Turnover 53 billion DKK (2012), employing 21,000 (year average) with above 75% employed abroad, and having  delivered wind turbines to 73 countries.</a:t>
            </a:r>
          </a:p>
          <a:p>
            <a:pPr lvl="1"/>
            <a:endParaRPr lang="en-US" dirty="0" smtClean="0"/>
          </a:p>
          <a:p>
            <a:pPr lvl="1"/>
            <a:endParaRPr lang="en-US" dirty="0"/>
          </a:p>
          <a:p>
            <a:pPr lvl="1"/>
            <a:endParaRPr lang="en-GB" dirty="0"/>
          </a:p>
        </p:txBody>
      </p:sp>
    </p:spTree>
    <p:extLst>
      <p:ext uri="{BB962C8B-B14F-4D97-AF65-F5344CB8AC3E}">
        <p14:creationId xmlns:p14="http://schemas.microsoft.com/office/powerpoint/2010/main" val="380917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Winding up</a:t>
            </a:r>
            <a:endParaRPr lang="en-US" dirty="0"/>
          </a:p>
        </p:txBody>
      </p:sp>
      <p:sp>
        <p:nvSpPr>
          <p:cNvPr id="3" name="Content Placeholder 2"/>
          <p:cNvSpPr>
            <a:spLocks noGrp="1"/>
          </p:cNvSpPr>
          <p:nvPr>
            <p:ph idx="1"/>
          </p:nvPr>
        </p:nvSpPr>
        <p:spPr/>
        <p:txBody>
          <a:bodyPr/>
          <a:lstStyle/>
          <a:p>
            <a:r>
              <a:rPr lang="da-DK" dirty="0" smtClean="0"/>
              <a:t>The </a:t>
            </a:r>
            <a:r>
              <a:rPr lang="da-DK" dirty="0" err="1" smtClean="0"/>
              <a:t>themes</a:t>
            </a:r>
            <a:endParaRPr lang="da-DK" dirty="0" smtClean="0"/>
          </a:p>
          <a:p>
            <a:endParaRPr lang="da-DK" dirty="0"/>
          </a:p>
          <a:p>
            <a:endParaRPr lang="da-DK" dirty="0" smtClean="0"/>
          </a:p>
          <a:p>
            <a:endParaRPr lang="da-DK" dirty="0"/>
          </a:p>
          <a:p>
            <a:r>
              <a:rPr lang="da-DK" dirty="0" smtClean="0"/>
              <a:t>Future research agendas</a:t>
            </a:r>
            <a:endParaRPr lang="en-US" dirty="0"/>
          </a:p>
        </p:txBody>
      </p:sp>
    </p:spTree>
    <p:extLst>
      <p:ext uri="{BB962C8B-B14F-4D97-AF65-F5344CB8AC3E}">
        <p14:creationId xmlns:p14="http://schemas.microsoft.com/office/powerpoint/2010/main" val="1502699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a-DK" dirty="0" smtClean="0"/>
              <a:t>Programme for </a:t>
            </a:r>
            <a:r>
              <a:rPr lang="da-DK" dirty="0" err="1" smtClean="0"/>
              <a:t>academic</a:t>
            </a:r>
            <a:r>
              <a:rPr lang="da-DK" dirty="0" smtClean="0"/>
              <a:t> workshop</a:t>
            </a:r>
            <a:br>
              <a:rPr lang="da-DK" dirty="0" smtClean="0"/>
            </a:br>
            <a:r>
              <a:rPr lang="da-DK" dirty="0" smtClean="0"/>
              <a:t>11/12 2013</a:t>
            </a:r>
            <a:endParaRPr lang="en-US" dirty="0"/>
          </a:p>
        </p:txBody>
      </p:sp>
      <p:sp>
        <p:nvSpPr>
          <p:cNvPr id="3" name="Content Placeholder 2"/>
          <p:cNvSpPr>
            <a:spLocks noGrp="1"/>
          </p:cNvSpPr>
          <p:nvPr>
            <p:ph idx="1"/>
          </p:nvPr>
        </p:nvSpPr>
        <p:spPr>
          <a:xfrm>
            <a:off x="457200" y="1600200"/>
            <a:ext cx="8229600" cy="5257800"/>
          </a:xfrm>
        </p:spPr>
        <p:txBody>
          <a:bodyPr>
            <a:normAutofit fontScale="40000" lnSpcReduction="20000"/>
          </a:bodyPr>
          <a:lstStyle/>
          <a:p>
            <a:pPr lvl="0"/>
            <a:r>
              <a:rPr lang="en-US" b="1" dirty="0" smtClean="0"/>
              <a:t>9.00-9.30</a:t>
            </a:r>
            <a:r>
              <a:rPr lang="en-US" b="1" dirty="0"/>
              <a:t>:</a:t>
            </a:r>
            <a:r>
              <a:rPr lang="en-US" dirty="0"/>
              <a:t> 	</a:t>
            </a:r>
            <a:r>
              <a:rPr lang="en-US" b="1" i="1" dirty="0"/>
              <a:t>Introduction/practicalities </a:t>
            </a:r>
            <a:r>
              <a:rPr lang="en-US" dirty="0"/>
              <a:t>(MWH/PW, CBS</a:t>
            </a:r>
            <a:r>
              <a:rPr lang="en-US" dirty="0" smtClean="0"/>
              <a:t>)</a:t>
            </a:r>
          </a:p>
          <a:p>
            <a:pPr lvl="0"/>
            <a:endParaRPr lang="en-US" dirty="0"/>
          </a:p>
          <a:p>
            <a:pPr lvl="0"/>
            <a:r>
              <a:rPr lang="en-US" b="1" dirty="0"/>
              <a:t>9.30-10.45:</a:t>
            </a:r>
            <a:r>
              <a:rPr lang="en-US" dirty="0"/>
              <a:t> 	</a:t>
            </a:r>
            <a:r>
              <a:rPr lang="en-US" b="1" dirty="0"/>
              <a:t>Globalizing innovation for corporate competitiveness? chaired by MWH</a:t>
            </a:r>
            <a:endParaRPr lang="en-US" dirty="0"/>
          </a:p>
          <a:p>
            <a:pPr lvl="1"/>
            <a:r>
              <a:rPr lang="en-US" dirty="0"/>
              <a:t>9.30-10.15:	</a:t>
            </a:r>
            <a:r>
              <a:rPr lang="en-US" i="1" dirty="0"/>
              <a:t>Key note</a:t>
            </a:r>
            <a:r>
              <a:rPr lang="en-US" dirty="0"/>
              <a:t> by John Cantwell, Rutgers University.</a:t>
            </a:r>
          </a:p>
          <a:p>
            <a:pPr lvl="1"/>
            <a:r>
              <a:rPr lang="en-US" dirty="0"/>
              <a:t>10.15-10.45:	Plenum discussion</a:t>
            </a:r>
          </a:p>
          <a:p>
            <a:endParaRPr lang="en-US" dirty="0"/>
          </a:p>
          <a:p>
            <a:pPr lvl="0"/>
            <a:r>
              <a:rPr lang="en-US" b="1" dirty="0"/>
              <a:t>10.45-11.15:	</a:t>
            </a:r>
            <a:r>
              <a:rPr lang="en-US" b="1" i="1" dirty="0"/>
              <a:t>Coffee break</a:t>
            </a:r>
            <a:endParaRPr lang="en-US" b="1" dirty="0"/>
          </a:p>
          <a:p>
            <a:r>
              <a:rPr lang="en-US" i="1" dirty="0"/>
              <a:t> </a:t>
            </a:r>
            <a:endParaRPr lang="en-US" dirty="0"/>
          </a:p>
          <a:p>
            <a:pPr lvl="0"/>
            <a:r>
              <a:rPr lang="en-US" b="1" dirty="0"/>
              <a:t>11.15-12.15:</a:t>
            </a:r>
            <a:r>
              <a:rPr lang="en-US" dirty="0"/>
              <a:t>	</a:t>
            </a:r>
            <a:r>
              <a:rPr lang="en-US" b="1" dirty="0"/>
              <a:t>Drivers of bundling/unbundling of innovation activities, chaired by PØJ</a:t>
            </a:r>
            <a:endParaRPr lang="en-US" dirty="0"/>
          </a:p>
          <a:p>
            <a:pPr lvl="1"/>
            <a:r>
              <a:rPr lang="en-US" dirty="0"/>
              <a:t>11.15-11.45:	</a:t>
            </a:r>
            <a:r>
              <a:rPr lang="en-US" i="1" dirty="0"/>
              <a:t>Key note</a:t>
            </a:r>
            <a:r>
              <a:rPr lang="en-US" dirty="0"/>
              <a:t> by Stine Haakonsson, CBS &amp; Rasmus Lema, AAU </a:t>
            </a:r>
            <a:r>
              <a:rPr lang="en-US" dirty="0" err="1"/>
              <a:t>Cph</a:t>
            </a:r>
            <a:r>
              <a:rPr lang="en-US" dirty="0"/>
              <a:t>.</a:t>
            </a:r>
          </a:p>
          <a:p>
            <a:pPr lvl="1"/>
            <a:r>
              <a:rPr lang="en-US" dirty="0"/>
              <a:t>11.45-12.15:	Plenum discussion</a:t>
            </a:r>
          </a:p>
          <a:p>
            <a:pPr marL="0" indent="0">
              <a:buNone/>
            </a:pPr>
            <a:r>
              <a:rPr lang="en-US" dirty="0"/>
              <a:t> </a:t>
            </a:r>
          </a:p>
          <a:p>
            <a:pPr lvl="0"/>
            <a:r>
              <a:rPr lang="en-US" b="1" i="1" dirty="0"/>
              <a:t>12.15-13.15:</a:t>
            </a:r>
            <a:r>
              <a:rPr lang="en-US" b="1" dirty="0"/>
              <a:t>	</a:t>
            </a:r>
            <a:r>
              <a:rPr lang="en-US" b="1" i="1" dirty="0"/>
              <a:t>Lunch</a:t>
            </a:r>
            <a:endParaRPr lang="en-US" b="1" dirty="0"/>
          </a:p>
          <a:p>
            <a:pPr marL="0" indent="0">
              <a:buNone/>
            </a:pPr>
            <a:r>
              <a:rPr lang="en-US" b="1" i="1" dirty="0"/>
              <a:t> </a:t>
            </a:r>
            <a:endParaRPr lang="en-US" dirty="0"/>
          </a:p>
          <a:p>
            <a:pPr lvl="0"/>
            <a:r>
              <a:rPr lang="en-US" b="1" dirty="0"/>
              <a:t>13.15-14.30:</a:t>
            </a:r>
            <a:r>
              <a:rPr lang="en-US" dirty="0"/>
              <a:t>	</a:t>
            </a:r>
            <a:r>
              <a:rPr lang="en-US" b="1" dirty="0"/>
              <a:t>Internationalization of innovation by Nordic MNCs, chaired by ML</a:t>
            </a:r>
            <a:endParaRPr lang="en-US" dirty="0"/>
          </a:p>
          <a:p>
            <a:pPr lvl="1"/>
            <a:r>
              <a:rPr lang="en-US" dirty="0"/>
              <a:t>13.15-13.45:	</a:t>
            </a:r>
            <a:r>
              <a:rPr lang="en-US" i="1" dirty="0"/>
              <a:t>Key note</a:t>
            </a:r>
            <a:r>
              <a:rPr lang="en-US" dirty="0"/>
              <a:t> by Torben Pedersen, CBS, on Danish MNCs.</a:t>
            </a:r>
          </a:p>
          <a:p>
            <a:pPr lvl="1"/>
            <a:r>
              <a:rPr lang="en-US" dirty="0"/>
              <a:t>13.45-14.00:	Plenum discussion.</a:t>
            </a:r>
          </a:p>
          <a:p>
            <a:pPr lvl="1"/>
            <a:r>
              <a:rPr lang="en-US" dirty="0"/>
              <a:t>14.00-14.15:	</a:t>
            </a:r>
            <a:r>
              <a:rPr lang="en-US" i="1" dirty="0"/>
              <a:t>Abstract presentation</a:t>
            </a:r>
            <a:r>
              <a:rPr lang="en-US" dirty="0"/>
              <a:t>: </a:t>
            </a:r>
            <a:r>
              <a:rPr lang="en-US" dirty="0" err="1"/>
              <a:t>Inge</a:t>
            </a:r>
            <a:r>
              <a:rPr lang="en-US" dirty="0"/>
              <a:t> </a:t>
            </a:r>
            <a:r>
              <a:rPr lang="en-US" dirty="0" err="1"/>
              <a:t>Ivarsson</a:t>
            </a:r>
            <a:r>
              <a:rPr lang="en-US" dirty="0"/>
              <a:t>, </a:t>
            </a:r>
            <a:r>
              <a:rPr lang="en-US" dirty="0" err="1"/>
              <a:t>Göteborg</a:t>
            </a:r>
            <a:r>
              <a:rPr lang="en-US" dirty="0"/>
              <a:t> University, on Swedish MNCs.</a:t>
            </a:r>
          </a:p>
          <a:p>
            <a:pPr lvl="1"/>
            <a:r>
              <a:rPr lang="en-US" dirty="0"/>
              <a:t>14.15-14.30:	Plenum discussion</a:t>
            </a:r>
            <a:r>
              <a:rPr lang="en-US" dirty="0" smtClean="0"/>
              <a:t>.</a:t>
            </a:r>
          </a:p>
          <a:p>
            <a:pPr lvl="1"/>
            <a:endParaRPr lang="en-US" dirty="0"/>
          </a:p>
          <a:p>
            <a:pPr lvl="0"/>
            <a:r>
              <a:rPr lang="en-US" b="1" dirty="0"/>
              <a:t>14.30-15.45</a:t>
            </a:r>
            <a:r>
              <a:rPr lang="en-US" dirty="0"/>
              <a:t>	</a:t>
            </a:r>
            <a:r>
              <a:rPr lang="en-US" b="1" dirty="0"/>
              <a:t>Innovating through technology transfer, chaired by SR.</a:t>
            </a:r>
            <a:endParaRPr lang="en-US" dirty="0"/>
          </a:p>
          <a:p>
            <a:pPr lvl="1"/>
            <a:r>
              <a:rPr lang="en-US" dirty="0"/>
              <a:t>14.30-15.00:	</a:t>
            </a:r>
            <a:r>
              <a:rPr lang="en-US" i="1" dirty="0"/>
              <a:t>Key note</a:t>
            </a:r>
            <a:r>
              <a:rPr lang="en-US" dirty="0"/>
              <a:t> by Poul Houman Andersen, AAU, on technology transfer/translation.</a:t>
            </a:r>
          </a:p>
          <a:p>
            <a:pPr lvl="1"/>
            <a:r>
              <a:rPr lang="en-US" dirty="0"/>
              <a:t>15.00-15.15:	Plenum discussion.</a:t>
            </a:r>
          </a:p>
          <a:p>
            <a:pPr lvl="1"/>
            <a:r>
              <a:rPr lang="en-US" dirty="0"/>
              <a:t>15.15-15.30:	</a:t>
            </a:r>
            <a:r>
              <a:rPr lang="en-US" i="1" dirty="0"/>
              <a:t>Abstract presentation</a:t>
            </a:r>
            <a:r>
              <a:rPr lang="en-US" dirty="0"/>
              <a:t>: Jason Li-Ying, DTU, on technology licensing in China.</a:t>
            </a:r>
          </a:p>
          <a:p>
            <a:pPr lvl="1"/>
            <a:r>
              <a:rPr lang="en-US" dirty="0"/>
              <a:t>15.30-15.45:	Plenum discussion.</a:t>
            </a:r>
          </a:p>
          <a:p>
            <a:pPr marL="0" indent="0">
              <a:buNone/>
            </a:pPr>
            <a:r>
              <a:rPr lang="en-US" dirty="0"/>
              <a:t> </a:t>
            </a:r>
          </a:p>
          <a:p>
            <a:pPr lvl="0"/>
            <a:r>
              <a:rPr lang="en-US" b="1" dirty="0"/>
              <a:t>15.45-16.15:	</a:t>
            </a:r>
            <a:r>
              <a:rPr lang="en-US" b="1" i="1" dirty="0"/>
              <a:t>Coffee break</a:t>
            </a:r>
            <a:endParaRPr lang="en-US" b="1" dirty="0"/>
          </a:p>
          <a:p>
            <a:pPr marL="0" indent="0">
              <a:buNone/>
            </a:pPr>
            <a:r>
              <a:rPr lang="en-US" dirty="0"/>
              <a:t> </a:t>
            </a:r>
          </a:p>
          <a:p>
            <a:pPr lvl="0"/>
            <a:r>
              <a:rPr lang="en-US" b="1" dirty="0"/>
              <a:t>16.15-17.15:</a:t>
            </a:r>
            <a:r>
              <a:rPr lang="en-US" dirty="0"/>
              <a:t>	</a:t>
            </a:r>
            <a:r>
              <a:rPr lang="en-US" b="1" dirty="0"/>
              <a:t>Innovation across Global North-Global South, chaired by BÅL.                                                                                                                                                                                                                                                                                                                                   </a:t>
            </a:r>
            <a:endParaRPr lang="en-US" dirty="0"/>
          </a:p>
          <a:p>
            <a:pPr lvl="1"/>
            <a:r>
              <a:rPr lang="en-US" dirty="0"/>
              <a:t>16.15-16.30:	</a:t>
            </a:r>
            <a:r>
              <a:rPr lang="en-US" i="1" dirty="0"/>
              <a:t>Abstract presentation</a:t>
            </a:r>
            <a:r>
              <a:rPr lang="en-US" dirty="0"/>
              <a:t>: Marcus M. Larsen, CBS on EMNEs’ innovation catch-up. </a:t>
            </a:r>
          </a:p>
          <a:p>
            <a:pPr lvl="1"/>
            <a:r>
              <a:rPr lang="en-US" dirty="0"/>
              <a:t>16.30-16.45:	Plenum discussion.</a:t>
            </a:r>
          </a:p>
          <a:p>
            <a:pPr lvl="1"/>
            <a:r>
              <a:rPr lang="en-US" dirty="0"/>
              <a:t>16.45-17.00:	</a:t>
            </a:r>
            <a:r>
              <a:rPr lang="en-US" i="1" dirty="0"/>
              <a:t>Abstract presentation</a:t>
            </a:r>
            <a:r>
              <a:rPr lang="en-US" dirty="0"/>
              <a:t>: MWH &amp; PW, CBS, on corporate innovation for EMs.</a:t>
            </a:r>
          </a:p>
          <a:p>
            <a:pPr lvl="1"/>
            <a:r>
              <a:rPr lang="en-US" dirty="0"/>
              <a:t>17.00-17.15:	Plenum</a:t>
            </a:r>
            <a:r>
              <a:rPr lang="en-US" dirty="0" smtClean="0"/>
              <a:t>.</a:t>
            </a:r>
          </a:p>
          <a:p>
            <a:pPr lvl="1"/>
            <a:endParaRPr lang="en-US" dirty="0"/>
          </a:p>
          <a:p>
            <a:pPr lvl="0"/>
            <a:r>
              <a:rPr lang="en-US" b="1" dirty="0"/>
              <a:t>17.15-17.30:	Winding-up the workshop: </a:t>
            </a:r>
            <a:r>
              <a:rPr lang="en-US" dirty="0"/>
              <a:t>MWH/PW.</a:t>
            </a:r>
          </a:p>
          <a:p>
            <a:endParaRPr lang="en-US" dirty="0"/>
          </a:p>
          <a:p>
            <a:pPr lvl="0"/>
            <a:r>
              <a:rPr lang="en-US" b="1" dirty="0"/>
              <a:t>18.30-21.00</a:t>
            </a:r>
            <a:r>
              <a:rPr lang="en-US" b="1" i="1" dirty="0"/>
              <a:t>	Dinner.</a:t>
            </a:r>
            <a:endParaRPr lang="en-US" b="1" dirty="0"/>
          </a:p>
          <a:p>
            <a:endParaRPr lang="en-US" dirty="0"/>
          </a:p>
        </p:txBody>
      </p:sp>
    </p:spTree>
    <p:extLst>
      <p:ext uri="{BB962C8B-B14F-4D97-AF65-F5344CB8AC3E}">
        <p14:creationId xmlns:p14="http://schemas.microsoft.com/office/powerpoint/2010/main" val="7617178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catur">
  <a:themeElements>
    <a:clrScheme name="Decatur">
      <a:dk1>
        <a:sysClr val="windowText" lastClr="000000"/>
      </a:dk1>
      <a:lt1>
        <a:sysClr val="window" lastClr="FFFFFF"/>
      </a:lt1>
      <a:dk2>
        <a:srgbClr val="55554A"/>
      </a:dk2>
      <a:lt2>
        <a:srgbClr val="D7DAE1"/>
      </a:lt2>
      <a:accent1>
        <a:srgbClr val="F4680B"/>
      </a:accent1>
      <a:accent2>
        <a:srgbClr val="ABB19F"/>
      </a:accent2>
      <a:accent3>
        <a:srgbClr val="948774"/>
      </a:accent3>
      <a:accent4>
        <a:srgbClr val="7EB8E7"/>
      </a:accent4>
      <a:accent5>
        <a:srgbClr val="E3B651"/>
      </a:accent5>
      <a:accent6>
        <a:srgbClr val="96756C"/>
      </a:accent6>
      <a:hlink>
        <a:srgbClr val="66AACD"/>
      </a:hlink>
      <a:folHlink>
        <a:srgbClr val="809DB3"/>
      </a:folHlink>
    </a:clrScheme>
    <a:fontScheme name="Decatur">
      <a:majorFont>
        <a:latin typeface="Bodoni MT Condensed"/>
        <a:ea typeface=""/>
        <a:cs typeface=""/>
        <a:font script="Grek" typeface="Times New Roman"/>
        <a:font script="Cyrl"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catur">
      <a:fillStyleLst>
        <a:solidFill>
          <a:schemeClr val="phClr"/>
        </a:solidFill>
        <a:gradFill rotWithShape="1">
          <a:gsLst>
            <a:gs pos="0">
              <a:schemeClr val="phClr">
                <a:tint val="90000"/>
                <a:satMod val="110000"/>
              </a:schemeClr>
            </a:gs>
            <a:gs pos="47500">
              <a:schemeClr val="phClr">
                <a:tint val="53000"/>
                <a:satMod val="120000"/>
              </a:schemeClr>
            </a:gs>
            <a:gs pos="58500">
              <a:schemeClr val="phClr">
                <a:tint val="53000"/>
                <a:satMod val="120000"/>
              </a:schemeClr>
            </a:gs>
            <a:gs pos="100000">
              <a:schemeClr val="phClr">
                <a:tint val="90000"/>
                <a:satMod val="110000"/>
              </a:schemeClr>
            </a:gs>
          </a:gsLst>
          <a:lin ang="3600000" scaled="1"/>
        </a:gradFill>
        <a:gradFill rotWithShape="1">
          <a:gsLst>
            <a:gs pos="0">
              <a:schemeClr val="phClr">
                <a:shade val="54000"/>
                <a:satMod val="105000"/>
              </a:schemeClr>
            </a:gs>
            <a:gs pos="47500">
              <a:schemeClr val="phClr">
                <a:shade val="88000"/>
                <a:satMod val="105000"/>
              </a:schemeClr>
            </a:gs>
            <a:gs pos="58500">
              <a:schemeClr val="phClr">
                <a:shade val="88000"/>
                <a:satMod val="105000"/>
              </a:schemeClr>
            </a:gs>
            <a:gs pos="100000">
              <a:schemeClr val="phClr">
                <a:shade val="54000"/>
                <a:satMod val="105000"/>
              </a:schemeClr>
            </a:gs>
          </a:gsLst>
          <a:lin ang="3600000" scaled="1"/>
        </a:gradFill>
      </a:fillStyleLst>
      <a:lnStyleLst>
        <a:ln w="10000" cap="flat" cmpd="sng" algn="ctr">
          <a:solidFill>
            <a:schemeClr val="phClr"/>
          </a:solidFill>
          <a:prstDash val="solid"/>
        </a:ln>
        <a:ln w="2825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3600000" algn="r" rotWithShape="0">
              <a:srgbClr val="000000">
                <a:alpha val="30000"/>
              </a:srgbClr>
            </a:outerShdw>
          </a:effectLst>
        </a:effectStyle>
        <a:effectStyle>
          <a:effectLst>
            <a:outerShdw blurRad="63500" dist="25400" dir="3600000" algn="r" rotWithShape="0">
              <a:srgbClr val="000000">
                <a:alpha val="36000"/>
              </a:srgbClr>
            </a:outerShdw>
          </a:effectLst>
          <a:scene3d>
            <a:camera prst="orthographicFront">
              <a:rot lat="0" lon="0" rev="0"/>
            </a:camera>
            <a:lightRig rig="harsh" dir="tl">
              <a:rot lat="0" lon="0" rev="9000000"/>
            </a:lightRig>
          </a:scene3d>
          <a:sp3d prstMaterial="flat">
            <a:bevelT w="38100" h="50800" prst="softRound"/>
          </a:sp3d>
        </a:effectStyle>
        <a:effectStyle>
          <a:effectLst>
            <a:outerShdw blurRad="76200" dist="38100" dir="3600000" algn="r" rotWithShape="0">
              <a:srgbClr val="000000">
                <a:alpha val="60000"/>
              </a:srgbClr>
            </a:outerShdw>
          </a:effectLst>
          <a:scene3d>
            <a:camera prst="orthographicFront">
              <a:rot lat="0" lon="0" rev="0"/>
            </a:camera>
            <a:lightRig rig="harsh" dir="tl">
              <a:rot lat="0" lon="0" rev="9000000"/>
            </a:lightRig>
          </a:scene3d>
          <a:sp3d contourW="44450" prstMaterial="flat">
            <a:bevelT w="38100" h="508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52000"/>
                <a:satMod val="105000"/>
              </a:schemeClr>
            </a:gs>
            <a:gs pos="47500">
              <a:schemeClr val="phClr">
                <a:tint val="90000"/>
                <a:shade val="89000"/>
                <a:satMod val="105000"/>
              </a:schemeClr>
            </a:gs>
            <a:gs pos="58500">
              <a:schemeClr val="phClr">
                <a:tint val="85000"/>
                <a:shade val="89000"/>
                <a:satMod val="105000"/>
              </a:schemeClr>
            </a:gs>
            <a:gs pos="100000">
              <a:schemeClr val="phClr">
                <a:tint val="100000"/>
                <a:shade val="52000"/>
                <a:satMod val="105000"/>
              </a:schemeClr>
            </a:gs>
          </a:gsLst>
          <a:lin ang="3600000" scaled="0"/>
        </a:gradFill>
        <a:blipFill rotWithShape="1">
          <a:blip xmlns:r="http://schemas.openxmlformats.org/officeDocument/2006/relationships" r:embed="rId1">
            <a:duotone>
              <a:schemeClr val="phClr">
                <a:tint val="98000"/>
              </a:schemeClr>
              <a:schemeClr val="phClr">
                <a:shade val="85000"/>
                <a:satMod val="120000"/>
              </a:schemeClr>
            </a:duotone>
          </a:blip>
          <a:tile tx="0" ty="0" sx="52000" sy="5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TC101790490[[fn=Decatur]]</Template>
  <TotalTime>1378</TotalTime>
  <Words>1489</Words>
  <Application>Microsoft Office PowerPoint</Application>
  <PresentationFormat>On-screen Show (4:3)</PresentationFormat>
  <Paragraphs>210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Decatur</vt:lpstr>
      <vt:lpstr>    The innovation activities of Danish MNCs in emerging markets: Are Danish MNCs moving innovation activities and what are the implications? </vt:lpstr>
      <vt:lpstr>Introducing the theme</vt:lpstr>
      <vt:lpstr>The smile of value creation</vt:lpstr>
      <vt:lpstr>Programme</vt:lpstr>
      <vt:lpstr>Introducing the speakers</vt:lpstr>
      <vt:lpstr>Introducing the Danish MNCs</vt:lpstr>
      <vt:lpstr>Winding up</vt:lpstr>
      <vt:lpstr>Programme for academic workshop 11/12 2013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W. Hansen</dc:creator>
  <cp:lastModifiedBy>AU PC autologon</cp:lastModifiedBy>
  <cp:revision>45</cp:revision>
  <cp:lastPrinted>2013-12-10T07:55:36Z</cp:lastPrinted>
  <dcterms:created xsi:type="dcterms:W3CDTF">2013-12-06T09:47:42Z</dcterms:created>
  <dcterms:modified xsi:type="dcterms:W3CDTF">2013-12-10T12:54:45Z</dcterms:modified>
</cp:coreProperties>
</file>