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2" r:id="rId5"/>
    <p:sldId id="264" r:id="rId6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2924944"/>
            <a:ext cx="8083500" cy="295232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What and who constitutes the Centre of African Studies (CAS)</a:t>
            </a:r>
            <a:br>
              <a:rPr lang="en-GB" dirty="0" smtClean="0">
                <a:solidFill>
                  <a:schemeClr val="bg1"/>
                </a:solidFill>
              </a:rPr>
            </a:br>
            <a:endParaRPr lang="en-GB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What does CAS offer in general terms?</a:t>
            </a:r>
            <a:br>
              <a:rPr lang="en-GB" dirty="0" smtClean="0">
                <a:solidFill>
                  <a:schemeClr val="bg1"/>
                </a:solidFill>
              </a:rPr>
            </a:br>
            <a:endParaRPr lang="en-GB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How does CAS relate to Doing Sustainable Business in Africa?</a:t>
            </a:r>
            <a:br>
              <a:rPr lang="en-GB" dirty="0" smtClean="0">
                <a:solidFill>
                  <a:schemeClr val="bg1"/>
                </a:solidFill>
              </a:rPr>
            </a:br>
            <a:endParaRPr lang="en-GB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Looking ahead for African Studies</a:t>
            </a:r>
            <a:br>
              <a:rPr lang="en-GB" dirty="0" smtClean="0">
                <a:solidFill>
                  <a:schemeClr val="bg1"/>
                </a:solidFill>
              </a:rPr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506" y="277550"/>
            <a:ext cx="6667322" cy="2153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34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2924944"/>
            <a:ext cx="8083500" cy="3240360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Established in the early 1980s in a somewhat ad hoc fashion; found a home in the Faculty of Theology but as an autonomous centre </a:t>
            </a:r>
            <a:br>
              <a:rPr lang="en-GB" dirty="0" smtClean="0">
                <a:solidFill>
                  <a:schemeClr val="bg1"/>
                </a:solidFill>
              </a:rPr>
            </a:br>
            <a:endParaRPr lang="en-GB" dirty="0" smtClean="0">
              <a:solidFill>
                <a:schemeClr val="bg1"/>
              </a:solidFill>
            </a:endParaRPr>
          </a:p>
          <a:p>
            <a:pPr marL="457200" lvl="0" indent="-457200">
              <a:buFont typeface="Wingdings 2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Two-year international interdisciplinary Masters in African Studies, and a centre of research on Africa</a:t>
            </a:r>
            <a:br>
              <a:rPr lang="en-GB" dirty="0" smtClean="0">
                <a:solidFill>
                  <a:schemeClr val="bg1"/>
                </a:solidFill>
              </a:rPr>
            </a:br>
            <a:endParaRPr lang="en-GB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Core academic staff, PhDs, guest researchers and generations of diverse, committed students</a:t>
            </a:r>
            <a:br>
              <a:rPr lang="en-GB" dirty="0" smtClean="0">
                <a:solidFill>
                  <a:schemeClr val="bg1"/>
                </a:solidFill>
              </a:rPr>
            </a:br>
            <a:endParaRPr lang="en-GB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Strongly connected to other Africanist and African researchers through active networks in Europe, the global North more widely, and in Africa</a:t>
            </a:r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55576" y="836712"/>
            <a:ext cx="676875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What and who constitutes the Centre of African </a:t>
            </a:r>
            <a:r>
              <a:rPr lang="en-GB" sz="3200" dirty="0" smtClean="0"/>
              <a:t>Studies (CAS)?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2008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2924944"/>
            <a:ext cx="8083500" cy="295232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Competencies including interdisciplinary knowledge and critical analytical skills in relation to Africa’s diverse and complex political, social, cultural and economic environments. </a:t>
            </a:r>
          </a:p>
          <a:p>
            <a:pPr marL="457200" indent="-457200">
              <a:buAutoNum type="arabicPeriod"/>
            </a:pPr>
            <a:endParaRPr lang="en-GB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Both general and specialised research-based knowledge on key regions and specific countries in Africa, and on their relationships to elsewhere in the world</a:t>
            </a:r>
            <a:br>
              <a:rPr lang="en-GB" dirty="0" smtClean="0">
                <a:solidFill>
                  <a:schemeClr val="bg1"/>
                </a:solidFill>
              </a:rPr>
            </a:br>
            <a:endParaRPr lang="en-GB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A combination of theoretical and empirically grounded critical and ethical understandings of ‘Africa’ and the diversity of African realities, and the implication s for policy and practice in multiple spheres.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55576" y="692696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What </a:t>
            </a:r>
            <a:r>
              <a:rPr lang="en-GB" sz="3200" dirty="0" smtClean="0"/>
              <a:t>does the </a:t>
            </a:r>
            <a:r>
              <a:rPr lang="en-GB" sz="3200" dirty="0"/>
              <a:t>Centre of African </a:t>
            </a:r>
            <a:r>
              <a:rPr lang="en-GB" sz="3200" dirty="0" smtClean="0"/>
              <a:t>Studies offer?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5799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2852936"/>
            <a:ext cx="8083500" cy="3528392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Specific core compulsory course on Economic Development in Africa</a:t>
            </a:r>
            <a:br>
              <a:rPr lang="en-GB" dirty="0" smtClean="0">
                <a:solidFill>
                  <a:schemeClr val="bg1"/>
                </a:solidFill>
              </a:rPr>
            </a:br>
            <a:endParaRPr lang="en-GB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Other kinds of relevant thematic training, including on: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* Alternative approaches to economies in Africa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* Critical approaches to development policy and planning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* Environmental change and natural resource governance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* Migration and displacement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* Urban Africa</a:t>
            </a:r>
            <a:br>
              <a:rPr lang="en-GB" dirty="0" smtClean="0">
                <a:solidFill>
                  <a:schemeClr val="bg1"/>
                </a:solidFill>
              </a:rPr>
            </a:br>
            <a:endParaRPr lang="en-GB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Evolving specialised research capacities in such areas as: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* Agrarian and urban land and property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* State and governance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* Displacement economies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* Eco-tourism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* Religion </a:t>
            </a:r>
            <a:r>
              <a:rPr lang="en-GB" dirty="0">
                <a:solidFill>
                  <a:schemeClr val="bg1"/>
                </a:solidFill>
              </a:rPr>
              <a:t>and development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11560" y="548680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How does the </a:t>
            </a:r>
            <a:r>
              <a:rPr lang="en-GB" sz="3200" dirty="0"/>
              <a:t>Centre of African </a:t>
            </a:r>
            <a:r>
              <a:rPr lang="en-GB" sz="3200" dirty="0" smtClean="0"/>
              <a:t>Studies relate to ‘sustainable business in Africa’?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5799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2780928"/>
            <a:ext cx="8083500" cy="3672408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endParaRPr lang="en-GB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Emerging and ongoing trends on the continent that link to both opportunities and challenges for economic development and expansion of business: 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* China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and other BRICs-plus expanding on the continent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* New and ongoing resource conflicts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* Climate change and environmental challenges 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* </a:t>
            </a:r>
            <a:r>
              <a:rPr lang="en-GB" dirty="0">
                <a:solidFill>
                  <a:schemeClr val="bg1"/>
                </a:solidFill>
              </a:rPr>
              <a:t>Urbanisation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* Expanding youth demographic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* IT/mobile business and other new areas of innovation on the continent</a:t>
            </a:r>
            <a:br>
              <a:rPr lang="en-GB" dirty="0" smtClean="0">
                <a:solidFill>
                  <a:schemeClr val="bg1"/>
                </a:solidFill>
              </a:rPr>
            </a:br>
            <a:endParaRPr lang="en-GB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Shrinking of the international development sector as an arena of engagement between the global North and African countries.</a:t>
            </a:r>
            <a:br>
              <a:rPr lang="en-GB" dirty="0" smtClean="0">
                <a:solidFill>
                  <a:schemeClr val="bg1"/>
                </a:solidFill>
              </a:rPr>
            </a:br>
            <a:endParaRPr lang="en-GB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Connecting </a:t>
            </a:r>
            <a:r>
              <a:rPr lang="en-GB" dirty="0">
                <a:solidFill>
                  <a:schemeClr val="bg1"/>
                </a:solidFill>
              </a:rPr>
              <a:t>our students more directly to the private </a:t>
            </a:r>
            <a:r>
              <a:rPr lang="en-GB" dirty="0" smtClean="0">
                <a:solidFill>
                  <a:schemeClr val="bg1"/>
                </a:solidFill>
              </a:rPr>
              <a:t>sector  in terms of internships, MA theses, and possible ‘industrial’/business PhDs</a:t>
            </a:r>
          </a:p>
        </p:txBody>
      </p:sp>
      <p:sp>
        <p:nvSpPr>
          <p:cNvPr id="5" name="Rectangle 4"/>
          <p:cNvSpPr/>
          <p:nvPr/>
        </p:nvSpPr>
        <p:spPr>
          <a:xfrm>
            <a:off x="755576" y="836712"/>
            <a:ext cx="67687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Looking ahead for African Studies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2347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324</TotalTime>
  <Words>157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Corbel</vt:lpstr>
      <vt:lpstr>Wingdings</vt:lpstr>
      <vt:lpstr>Wingdings 2</vt:lpstr>
      <vt:lpstr>Wingdings 3</vt:lpstr>
      <vt:lpstr>Module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HAmmar</dc:creator>
  <cp:lastModifiedBy>AIO PC Autologon</cp:lastModifiedBy>
  <cp:revision>13</cp:revision>
  <cp:lastPrinted>2016-12-15T06:22:52Z</cp:lastPrinted>
  <dcterms:created xsi:type="dcterms:W3CDTF">2016-12-15T00:58:42Z</dcterms:created>
  <dcterms:modified xsi:type="dcterms:W3CDTF">2016-12-15T07:42:04Z</dcterms:modified>
</cp:coreProperties>
</file>