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0"/>
  </p:notesMasterIdLst>
  <p:handoutMasterIdLst>
    <p:handoutMasterId r:id="rId11"/>
  </p:handoutMasterIdLst>
  <p:sldIdLst>
    <p:sldId id="256" r:id="rId2"/>
    <p:sldId id="257" r:id="rId3"/>
    <p:sldId id="290" r:id="rId4"/>
    <p:sldId id="303" r:id="rId5"/>
    <p:sldId id="295" r:id="rId6"/>
    <p:sldId id="300" r:id="rId7"/>
    <p:sldId id="292" r:id="rId8"/>
    <p:sldId id="304" r:id="rId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15" autoAdjust="0"/>
  </p:normalViewPr>
  <p:slideViewPr>
    <p:cSldViewPr>
      <p:cViewPr varScale="1">
        <p:scale>
          <a:sx n="73" d="100"/>
          <a:sy n="73" d="100"/>
        </p:scale>
        <p:origin x="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hk.dk\userfolders\e7\e477\2006%20filer\Foretrukne\Bid\Copy%20of%20Copy%20of%20Copy%20of%20SAFIC%20final%20exell%20no%20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hk.dk\userfolders\e7\e477\2006%20filer\Foretrukne\Bid\Copy%20of%20Copy%20of%20Copy%20of%20SAFIC%20final%20exell%20no%20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hk.dk\userfolders\e7\e477\2006%20filer\Foretrukne\IFU\IFU%202010%20consolidated%20(Repair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hk.dk\userfolders\e7\e477\2006%20filer\Foretrukne\IFU\IFU%202010%20consolidated%20(Repair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hk.dk\userfolders\e7\e477\2006%20filer\Foretrukne\IFU\IFU%202010%20consolidated%20(Repaired).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hk.dk\userfolders\e7\e477\2006%20filer\Foretrukne\IFU\IFU%202010%20consolidated%20(Repair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hk.dk\userfolders\e7\e477\2006%20filer\Foretrukne\IFU\IFU%202010%20consolidated%20(Repair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n-US" dirty="0"/>
              <a:t>What are the main barriers to firm </a:t>
            </a:r>
            <a:r>
              <a:rPr lang="en-US" dirty="0" smtClean="0"/>
              <a:t>growth for local</a:t>
            </a:r>
            <a:r>
              <a:rPr lang="en-US" baseline="0" dirty="0" smtClean="0"/>
              <a:t> companies</a:t>
            </a:r>
            <a:r>
              <a:rPr lang="en-US" dirty="0" smtClean="0"/>
              <a:t>?</a:t>
            </a:r>
            <a:endParaRPr lang="en-US" dirty="0"/>
          </a:p>
          <a:p>
            <a:pPr>
              <a:defRPr/>
            </a:pPr>
            <a:r>
              <a:rPr lang="en-US" dirty="0"/>
              <a:t> </a:t>
            </a:r>
          </a:p>
        </c:rich>
      </c:tx>
      <c:layout>
        <c:manualLayout>
          <c:xMode val="edge"/>
          <c:yMode val="edge"/>
          <c:x val="0.1631018754426582"/>
          <c:y val="3.6681955628750249E-2"/>
        </c:manualLayout>
      </c:layout>
      <c:overlay val="0"/>
    </c:title>
    <c:autoTitleDeleted val="0"/>
    <c:plotArea>
      <c:layout/>
      <c:barChart>
        <c:barDir val="bar"/>
        <c:grouping val="clustered"/>
        <c:varyColors val="0"/>
        <c:ser>
          <c:idx val="0"/>
          <c:order val="0"/>
          <c:tx>
            <c:strRef>
              <c:f>Tables!$AV$137</c:f>
              <c:strCache>
                <c:ptCount val="1"/>
                <c:pt idx="0">
                  <c:v>Kenya</c:v>
                </c:pt>
              </c:strCache>
            </c:strRef>
          </c:tx>
          <c:invertIfNegative val="0"/>
          <c:cat>
            <c:strRef>
              <c:f>Tables!$AU$138:$AU$143</c:f>
              <c:strCache>
                <c:ptCount val="6"/>
                <c:pt idx="0">
                  <c:v>Poor Infrastructure</c:v>
                </c:pt>
                <c:pt idx="1">
                  <c:v>Unfair competition</c:v>
                </c:pt>
                <c:pt idx="2">
                  <c:v>Other</c:v>
                </c:pt>
                <c:pt idx="3">
                  <c:v>Weak business networks and linkages</c:v>
                </c:pt>
                <c:pt idx="4">
                  <c:v>Institutional factors</c:v>
                </c:pt>
                <c:pt idx="5">
                  <c:v>High input costs/no access to inputs</c:v>
                </c:pt>
              </c:strCache>
            </c:strRef>
          </c:cat>
          <c:val>
            <c:numRef>
              <c:f>Tables!$AV$138:$AV$143</c:f>
              <c:numCache>
                <c:formatCode>0%</c:formatCode>
                <c:ptCount val="6"/>
                <c:pt idx="0">
                  <c:v>0.16546762589928057</c:v>
                </c:pt>
                <c:pt idx="1">
                  <c:v>9.3525179856115109E-2</c:v>
                </c:pt>
                <c:pt idx="2">
                  <c:v>0.15107913669064749</c:v>
                </c:pt>
                <c:pt idx="3">
                  <c:v>5.0359712230215826E-2</c:v>
                </c:pt>
                <c:pt idx="4">
                  <c:v>0.15827338129496402</c:v>
                </c:pt>
                <c:pt idx="5">
                  <c:v>0.38129496402877699</c:v>
                </c:pt>
              </c:numCache>
            </c:numRef>
          </c:val>
          <c:extLst>
            <c:ext xmlns:c16="http://schemas.microsoft.com/office/drawing/2014/chart" uri="{C3380CC4-5D6E-409C-BE32-E72D297353CC}">
              <c16:uniqueId val="{00000000-218F-4AFA-8F17-FFAE59C2C74F}"/>
            </c:ext>
          </c:extLst>
        </c:ser>
        <c:ser>
          <c:idx val="1"/>
          <c:order val="1"/>
          <c:tx>
            <c:strRef>
              <c:f>Tables!$AW$137</c:f>
              <c:strCache>
                <c:ptCount val="1"/>
                <c:pt idx="0">
                  <c:v>Tanzania</c:v>
                </c:pt>
              </c:strCache>
            </c:strRef>
          </c:tx>
          <c:invertIfNegative val="0"/>
          <c:cat>
            <c:strRef>
              <c:f>Tables!$AU$138:$AU$143</c:f>
              <c:strCache>
                <c:ptCount val="6"/>
                <c:pt idx="0">
                  <c:v>Poor Infrastructure</c:v>
                </c:pt>
                <c:pt idx="1">
                  <c:v>Unfair competition</c:v>
                </c:pt>
                <c:pt idx="2">
                  <c:v>Other</c:v>
                </c:pt>
                <c:pt idx="3">
                  <c:v>Weak business networks and linkages</c:v>
                </c:pt>
                <c:pt idx="4">
                  <c:v>Institutional factors</c:v>
                </c:pt>
                <c:pt idx="5">
                  <c:v>High input costs/no access to inputs</c:v>
                </c:pt>
              </c:strCache>
            </c:strRef>
          </c:cat>
          <c:val>
            <c:numRef>
              <c:f>Tables!$AW$138:$AW$143</c:f>
              <c:numCache>
                <c:formatCode>0%</c:formatCode>
                <c:ptCount val="6"/>
                <c:pt idx="0">
                  <c:v>7.5471698113207544E-2</c:v>
                </c:pt>
                <c:pt idx="1">
                  <c:v>9.7035040431266845E-2</c:v>
                </c:pt>
                <c:pt idx="2">
                  <c:v>0.14285714285714285</c:v>
                </c:pt>
                <c:pt idx="3">
                  <c:v>0.14285714285714285</c:v>
                </c:pt>
                <c:pt idx="4">
                  <c:v>0.20485175202156333</c:v>
                </c:pt>
                <c:pt idx="5">
                  <c:v>0.33692722371967654</c:v>
                </c:pt>
              </c:numCache>
            </c:numRef>
          </c:val>
          <c:extLst>
            <c:ext xmlns:c16="http://schemas.microsoft.com/office/drawing/2014/chart" uri="{C3380CC4-5D6E-409C-BE32-E72D297353CC}">
              <c16:uniqueId val="{00000001-218F-4AFA-8F17-FFAE59C2C74F}"/>
            </c:ext>
          </c:extLst>
        </c:ser>
        <c:dLbls>
          <c:showLegendKey val="0"/>
          <c:showVal val="0"/>
          <c:showCatName val="0"/>
          <c:showSerName val="0"/>
          <c:showPercent val="0"/>
          <c:showBubbleSize val="0"/>
        </c:dLbls>
        <c:gapWidth val="150"/>
        <c:axId val="35837440"/>
        <c:axId val="35838976"/>
      </c:barChart>
      <c:catAx>
        <c:axId val="35837440"/>
        <c:scaling>
          <c:orientation val="minMax"/>
        </c:scaling>
        <c:delete val="0"/>
        <c:axPos val="l"/>
        <c:numFmt formatCode="General" sourceLinked="0"/>
        <c:majorTickMark val="none"/>
        <c:minorTickMark val="none"/>
        <c:tickLblPos val="nextTo"/>
        <c:crossAx val="35838976"/>
        <c:crosses val="autoZero"/>
        <c:auto val="1"/>
        <c:lblAlgn val="ctr"/>
        <c:lblOffset val="100"/>
        <c:noMultiLvlLbl val="0"/>
      </c:catAx>
      <c:valAx>
        <c:axId val="35838976"/>
        <c:scaling>
          <c:orientation val="minMax"/>
        </c:scaling>
        <c:delete val="0"/>
        <c:axPos val="b"/>
        <c:majorGridlines/>
        <c:numFmt formatCode="0%" sourceLinked="1"/>
        <c:majorTickMark val="none"/>
        <c:minorTickMark val="none"/>
        <c:tickLblPos val="nextTo"/>
        <c:txPr>
          <a:bodyPr/>
          <a:lstStyle/>
          <a:p>
            <a:pPr>
              <a:defRPr sz="800"/>
            </a:pPr>
            <a:endParaRPr lang="da-DK"/>
          </a:p>
        </c:txPr>
        <c:crossAx val="35837440"/>
        <c:crosses val="autoZero"/>
        <c:crossBetween val="between"/>
      </c:valAx>
    </c:plotArea>
    <c:legend>
      <c:legendPos val="r"/>
      <c:layout>
        <c:manualLayout>
          <c:xMode val="edge"/>
          <c:yMode val="edge"/>
          <c:x val="0.82200576785441515"/>
          <c:y val="0.5027663096957482"/>
          <c:w val="0.14382339950732737"/>
          <c:h val="0.10850877680257749"/>
        </c:manualLayout>
      </c:layout>
      <c:overlay val="0"/>
    </c:legend>
    <c:plotVisOnly val="1"/>
    <c:dispBlanksAs val="gap"/>
    <c:showDLblsOverMax val="0"/>
  </c:chart>
  <c:txPr>
    <a:bodyPr/>
    <a:lstStyle/>
    <a:p>
      <a:pPr>
        <a:defRPr sz="1000"/>
      </a:pPr>
      <a:endParaRPr lang="da-D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n-US" dirty="0" smtClean="0"/>
              <a:t>What are the main </a:t>
            </a:r>
            <a:r>
              <a:rPr lang="en-US" dirty="0"/>
              <a:t>institutional barriers to firm </a:t>
            </a:r>
            <a:r>
              <a:rPr lang="en-US" dirty="0" smtClean="0"/>
              <a:t>growth for local companies?</a:t>
            </a:r>
            <a:endParaRPr lang="en-US" dirty="0"/>
          </a:p>
        </c:rich>
      </c:tx>
      <c:layout>
        <c:manualLayout>
          <c:xMode val="edge"/>
          <c:yMode val="edge"/>
          <c:x val="0.14115418799620552"/>
          <c:y val="5.6690129668132111E-2"/>
        </c:manualLayout>
      </c:layout>
      <c:overlay val="0"/>
    </c:title>
    <c:autoTitleDeleted val="0"/>
    <c:plotArea>
      <c:layout>
        <c:manualLayout>
          <c:layoutTarget val="inner"/>
          <c:xMode val="edge"/>
          <c:yMode val="edge"/>
          <c:x val="0.39583901452027215"/>
          <c:y val="0.2302742885436023"/>
          <c:w val="0.44999786348525378"/>
          <c:h val="0.68436146280699794"/>
        </c:manualLayout>
      </c:layout>
      <c:barChart>
        <c:barDir val="bar"/>
        <c:grouping val="clustered"/>
        <c:varyColors val="0"/>
        <c:ser>
          <c:idx val="3"/>
          <c:order val="0"/>
          <c:tx>
            <c:strRef>
              <c:f>Tables!$D$158</c:f>
              <c:strCache>
                <c:ptCount val="1"/>
                <c:pt idx="0">
                  <c:v>Kenya</c:v>
                </c:pt>
              </c:strCache>
            </c:strRef>
          </c:tx>
          <c:invertIfNegative val="0"/>
          <c:cat>
            <c:strRef>
              <c:f>Tables!$C$162:$C$168</c:f>
              <c:strCache>
                <c:ptCount val="7"/>
                <c:pt idx="0">
                  <c:v>Weak role of business association</c:v>
                </c:pt>
                <c:pt idx="1">
                  <c:v>Lack of competence among government bodies - locally</c:v>
                </c:pt>
                <c:pt idx="2">
                  <c:v>Inadequate government regulation and enforcement - nationally</c:v>
                </c:pt>
                <c:pt idx="3">
                  <c:v>Insufficient/lacking government support schemes and programs</c:v>
                </c:pt>
                <c:pt idx="4">
                  <c:v>Lack of competence among Government bodies - nationally</c:v>
                </c:pt>
                <c:pt idx="5">
                  <c:v>Corruption</c:v>
                </c:pt>
                <c:pt idx="6">
                  <c:v>Inadequate infrastructure</c:v>
                </c:pt>
              </c:strCache>
            </c:strRef>
          </c:cat>
          <c:val>
            <c:numRef>
              <c:f>Tables!$D$162:$D$168</c:f>
              <c:numCache>
                <c:formatCode>0.00%</c:formatCode>
                <c:ptCount val="7"/>
                <c:pt idx="0">
                  <c:v>2.1739130434782608E-2</c:v>
                </c:pt>
                <c:pt idx="1">
                  <c:v>0.13043478260869565</c:v>
                </c:pt>
                <c:pt idx="2">
                  <c:v>8.6956521739130432E-2</c:v>
                </c:pt>
                <c:pt idx="3">
                  <c:v>0.10869565217391304</c:v>
                </c:pt>
                <c:pt idx="4">
                  <c:v>0.10869565217391304</c:v>
                </c:pt>
                <c:pt idx="5">
                  <c:v>0.2391304347826087</c:v>
                </c:pt>
                <c:pt idx="6">
                  <c:v>0.28260869565217389</c:v>
                </c:pt>
              </c:numCache>
            </c:numRef>
          </c:val>
          <c:extLst>
            <c:ext xmlns:c16="http://schemas.microsoft.com/office/drawing/2014/chart" uri="{C3380CC4-5D6E-409C-BE32-E72D297353CC}">
              <c16:uniqueId val="{00000000-D870-4B6A-A751-C64715F3CBA2}"/>
            </c:ext>
          </c:extLst>
        </c:ser>
        <c:ser>
          <c:idx val="4"/>
          <c:order val="1"/>
          <c:tx>
            <c:strRef>
              <c:f>Tables!$E$158</c:f>
              <c:strCache>
                <c:ptCount val="1"/>
                <c:pt idx="0">
                  <c:v>Tanzania</c:v>
                </c:pt>
              </c:strCache>
            </c:strRef>
          </c:tx>
          <c:invertIfNegative val="0"/>
          <c:cat>
            <c:strRef>
              <c:f>Tables!$C$162:$C$168</c:f>
              <c:strCache>
                <c:ptCount val="7"/>
                <c:pt idx="0">
                  <c:v>Weak role of business association</c:v>
                </c:pt>
                <c:pt idx="1">
                  <c:v>Lack of competence among government bodies - locally</c:v>
                </c:pt>
                <c:pt idx="2">
                  <c:v>Inadequate government regulation and enforcement - nationally</c:v>
                </c:pt>
                <c:pt idx="3">
                  <c:v>Insufficient/lacking government support schemes and programs</c:v>
                </c:pt>
                <c:pt idx="4">
                  <c:v>Lack of competence among Government bodies - nationally</c:v>
                </c:pt>
                <c:pt idx="5">
                  <c:v>Corruption</c:v>
                </c:pt>
                <c:pt idx="6">
                  <c:v>Inadequate infrastructure</c:v>
                </c:pt>
              </c:strCache>
            </c:strRef>
          </c:cat>
          <c:val>
            <c:numRef>
              <c:f>Tables!$E$162:$E$168</c:f>
              <c:numCache>
                <c:formatCode>0.00%</c:formatCode>
                <c:ptCount val="7"/>
                <c:pt idx="0">
                  <c:v>5.8823529411764705E-2</c:v>
                </c:pt>
                <c:pt idx="1">
                  <c:v>6.7226890756302518E-2</c:v>
                </c:pt>
                <c:pt idx="2">
                  <c:v>0.11764705882352941</c:v>
                </c:pt>
                <c:pt idx="3">
                  <c:v>7.5630252100840331E-2</c:v>
                </c:pt>
                <c:pt idx="4">
                  <c:v>0.16806722689075632</c:v>
                </c:pt>
                <c:pt idx="5">
                  <c:v>0.19327731092436976</c:v>
                </c:pt>
                <c:pt idx="6">
                  <c:v>0.20168067226890757</c:v>
                </c:pt>
              </c:numCache>
            </c:numRef>
          </c:val>
          <c:extLst>
            <c:ext xmlns:c16="http://schemas.microsoft.com/office/drawing/2014/chart" uri="{C3380CC4-5D6E-409C-BE32-E72D297353CC}">
              <c16:uniqueId val="{00000001-D870-4B6A-A751-C64715F3CBA2}"/>
            </c:ext>
          </c:extLst>
        </c:ser>
        <c:dLbls>
          <c:showLegendKey val="0"/>
          <c:showVal val="0"/>
          <c:showCatName val="0"/>
          <c:showSerName val="0"/>
          <c:showPercent val="0"/>
          <c:showBubbleSize val="0"/>
        </c:dLbls>
        <c:gapWidth val="150"/>
        <c:axId val="98213888"/>
        <c:axId val="98215424"/>
      </c:barChart>
      <c:catAx>
        <c:axId val="98213888"/>
        <c:scaling>
          <c:orientation val="minMax"/>
        </c:scaling>
        <c:delete val="0"/>
        <c:axPos val="l"/>
        <c:numFmt formatCode="General" sourceLinked="0"/>
        <c:majorTickMark val="none"/>
        <c:minorTickMark val="none"/>
        <c:tickLblPos val="nextTo"/>
        <c:crossAx val="98215424"/>
        <c:crosses val="autoZero"/>
        <c:auto val="1"/>
        <c:lblAlgn val="ctr"/>
        <c:lblOffset val="100"/>
        <c:noMultiLvlLbl val="0"/>
      </c:catAx>
      <c:valAx>
        <c:axId val="98215424"/>
        <c:scaling>
          <c:orientation val="minMax"/>
        </c:scaling>
        <c:delete val="0"/>
        <c:axPos val="b"/>
        <c:majorGridlines/>
        <c:numFmt formatCode="0.00%" sourceLinked="1"/>
        <c:majorTickMark val="none"/>
        <c:minorTickMark val="none"/>
        <c:tickLblPos val="nextTo"/>
        <c:txPr>
          <a:bodyPr/>
          <a:lstStyle/>
          <a:p>
            <a:pPr>
              <a:defRPr sz="800"/>
            </a:pPr>
            <a:endParaRPr lang="da-DK"/>
          </a:p>
        </c:txPr>
        <c:crossAx val="98213888"/>
        <c:crosses val="autoZero"/>
        <c:crossBetween val="between"/>
      </c:valAx>
    </c:plotArea>
    <c:legend>
      <c:legendPos val="r"/>
      <c:layout>
        <c:manualLayout>
          <c:xMode val="edge"/>
          <c:yMode val="edge"/>
          <c:x val="0.84541610761197461"/>
          <c:y val="0.51005840620883391"/>
          <c:w val="0.15458389238802525"/>
          <c:h val="0.22179232069452598"/>
        </c:manualLayout>
      </c:layout>
      <c:overlay val="0"/>
    </c:legend>
    <c:plotVisOnly val="1"/>
    <c:dispBlanksAs val="gap"/>
    <c:showDLblsOverMax val="0"/>
  </c:chart>
  <c:txPr>
    <a:bodyPr/>
    <a:lstStyle/>
    <a:p>
      <a:pPr>
        <a:defRPr sz="1000"/>
      </a:pPr>
      <a:endParaRPr lang="da-D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6"/>
    </mc:Choice>
    <mc:Fallback>
      <c:style val="36"/>
    </mc:Fallback>
  </mc:AlternateContent>
  <c:chart>
    <c:title>
      <c:tx>
        <c:rich>
          <a:bodyPr/>
          <a:lstStyle/>
          <a:p>
            <a:pPr>
              <a:defRPr/>
            </a:pPr>
            <a:r>
              <a:rPr lang="en-US" dirty="0"/>
              <a:t>Share of </a:t>
            </a:r>
            <a:r>
              <a:rPr lang="en-US" dirty="0" smtClean="0"/>
              <a:t>Danish investors </a:t>
            </a:r>
            <a:r>
              <a:rPr lang="en-US" dirty="0"/>
              <a:t>motivated with market access</a:t>
            </a:r>
          </a:p>
        </c:rich>
      </c:tx>
      <c:layout>
        <c:manualLayout>
          <c:xMode val="edge"/>
          <c:yMode val="edge"/>
          <c:x val="0.12452152209540024"/>
          <c:y val="3.6292397742857065E-2"/>
        </c:manualLayout>
      </c:layout>
      <c:overlay val="0"/>
    </c:title>
    <c:autoTitleDeleted val="0"/>
    <c:plotArea>
      <c:layout>
        <c:manualLayout>
          <c:layoutTarget val="inner"/>
          <c:xMode val="edge"/>
          <c:yMode val="edge"/>
          <c:x val="0.40647675219911628"/>
          <c:y val="0.17740074476029594"/>
          <c:w val="0.51469962300863437"/>
          <c:h val="0.75273002588582993"/>
        </c:manualLayout>
      </c:layout>
      <c:barChart>
        <c:barDir val="bar"/>
        <c:grouping val="clustered"/>
        <c:varyColors val="0"/>
        <c:ser>
          <c:idx val="0"/>
          <c:order val="0"/>
          <c:invertIfNegative val="0"/>
          <c:cat>
            <c:strRef>
              <c:f>Sheet1!$C$118:$C$126</c:f>
              <c:strCache>
                <c:ptCount val="9"/>
                <c:pt idx="0">
                  <c:v>East Africa</c:v>
                </c:pt>
                <c:pt idx="1">
                  <c:v>South Africa</c:v>
                </c:pt>
                <c:pt idx="2">
                  <c:v>Southern Africa (ex ZAF)</c:v>
                </c:pt>
                <c:pt idx="3">
                  <c:v>West Africa</c:v>
                </c:pt>
                <c:pt idx="4">
                  <c:v>Middle East and North Africa</c:v>
                </c:pt>
                <c:pt idx="5">
                  <c:v>Latin America</c:v>
                </c:pt>
                <c:pt idx="6">
                  <c:v>Central and Eastern Europe</c:v>
                </c:pt>
                <c:pt idx="7">
                  <c:v>Asia</c:v>
                </c:pt>
                <c:pt idx="8">
                  <c:v>All</c:v>
                </c:pt>
              </c:strCache>
            </c:strRef>
          </c:cat>
          <c:val>
            <c:numRef>
              <c:f>Sheet1!$E$118:$E$126</c:f>
              <c:numCache>
                <c:formatCode>0.00%</c:formatCode>
                <c:ptCount val="9"/>
                <c:pt idx="0">
                  <c:v>0.85</c:v>
                </c:pt>
                <c:pt idx="1">
                  <c:v>0.70588235294117652</c:v>
                </c:pt>
                <c:pt idx="2">
                  <c:v>0.75</c:v>
                </c:pt>
                <c:pt idx="3">
                  <c:v>0.61290322580645162</c:v>
                </c:pt>
                <c:pt idx="4">
                  <c:v>0.76190476190476186</c:v>
                </c:pt>
                <c:pt idx="5">
                  <c:v>0.64864864864864868</c:v>
                </c:pt>
                <c:pt idx="6">
                  <c:v>0.45491803278688525</c:v>
                </c:pt>
                <c:pt idx="7">
                  <c:v>0.49479166666666669</c:v>
                </c:pt>
                <c:pt idx="8">
                  <c:v>0.52787456445993031</c:v>
                </c:pt>
              </c:numCache>
            </c:numRef>
          </c:val>
          <c:extLst>
            <c:ext xmlns:c16="http://schemas.microsoft.com/office/drawing/2014/chart" uri="{C3380CC4-5D6E-409C-BE32-E72D297353CC}">
              <c16:uniqueId val="{00000000-A4FF-49B4-B8AF-E2BCA7CEF4A5}"/>
            </c:ext>
          </c:extLst>
        </c:ser>
        <c:dLbls>
          <c:showLegendKey val="0"/>
          <c:showVal val="0"/>
          <c:showCatName val="0"/>
          <c:showSerName val="0"/>
          <c:showPercent val="0"/>
          <c:showBubbleSize val="0"/>
        </c:dLbls>
        <c:gapWidth val="150"/>
        <c:axId val="99348480"/>
        <c:axId val="99350016"/>
      </c:barChart>
      <c:catAx>
        <c:axId val="99348480"/>
        <c:scaling>
          <c:orientation val="minMax"/>
        </c:scaling>
        <c:delete val="0"/>
        <c:axPos val="l"/>
        <c:numFmt formatCode="General" sourceLinked="0"/>
        <c:majorTickMark val="none"/>
        <c:minorTickMark val="none"/>
        <c:tickLblPos val="nextTo"/>
        <c:crossAx val="99350016"/>
        <c:crosses val="autoZero"/>
        <c:auto val="1"/>
        <c:lblAlgn val="ctr"/>
        <c:lblOffset val="100"/>
        <c:noMultiLvlLbl val="0"/>
      </c:catAx>
      <c:valAx>
        <c:axId val="99350016"/>
        <c:scaling>
          <c:orientation val="minMax"/>
        </c:scaling>
        <c:delete val="0"/>
        <c:axPos val="b"/>
        <c:majorGridlines/>
        <c:numFmt formatCode="0.00%" sourceLinked="1"/>
        <c:majorTickMark val="none"/>
        <c:minorTickMark val="none"/>
        <c:tickLblPos val="nextTo"/>
        <c:txPr>
          <a:bodyPr/>
          <a:lstStyle/>
          <a:p>
            <a:pPr>
              <a:defRPr sz="800"/>
            </a:pPr>
            <a:endParaRPr lang="da-DK"/>
          </a:p>
        </c:txPr>
        <c:crossAx val="99348480"/>
        <c:crosses val="autoZero"/>
        <c:crossBetween val="between"/>
      </c:valAx>
    </c:plotArea>
    <c:plotVisOnly val="1"/>
    <c:dispBlanksAs val="gap"/>
    <c:showDLblsOverMax val="0"/>
  </c:chart>
  <c:txPr>
    <a:bodyPr/>
    <a:lstStyle/>
    <a:p>
      <a:pPr>
        <a:defRPr sz="1000"/>
      </a:pPr>
      <a:endParaRPr lang="da-DK"/>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Share of Danish investors having 100% ownership of project</a:t>
            </a:r>
          </a:p>
        </c:rich>
      </c:tx>
      <c:overlay val="0"/>
    </c:title>
    <c:autoTitleDeleted val="0"/>
    <c:plotArea>
      <c:layout/>
      <c:barChart>
        <c:barDir val="bar"/>
        <c:grouping val="clustered"/>
        <c:varyColors val="0"/>
        <c:ser>
          <c:idx val="0"/>
          <c:order val="0"/>
          <c:invertIfNegative val="0"/>
          <c:cat>
            <c:strRef>
              <c:f>Sheet1!$U$4:$U$10</c:f>
              <c:strCache>
                <c:ptCount val="7"/>
                <c:pt idx="0">
                  <c:v>East Africa</c:v>
                </c:pt>
                <c:pt idx="1">
                  <c:v>Southen Africa</c:v>
                </c:pt>
                <c:pt idx="2">
                  <c:v>West Africa</c:v>
                </c:pt>
                <c:pt idx="3">
                  <c:v>Middle East and North Africa</c:v>
                </c:pt>
                <c:pt idx="4">
                  <c:v>Latin America</c:v>
                </c:pt>
                <c:pt idx="5">
                  <c:v>Central and Eastern Europe</c:v>
                </c:pt>
                <c:pt idx="6">
                  <c:v>Asia</c:v>
                </c:pt>
              </c:strCache>
            </c:strRef>
          </c:cat>
          <c:val>
            <c:numRef>
              <c:f>Sheet1!$X$4:$X$10</c:f>
              <c:numCache>
                <c:formatCode>0.00%</c:formatCode>
                <c:ptCount val="7"/>
                <c:pt idx="0">
                  <c:v>0.3</c:v>
                </c:pt>
                <c:pt idx="1">
                  <c:v>0.31111111111111112</c:v>
                </c:pt>
                <c:pt idx="2">
                  <c:v>0.33333333333333331</c:v>
                </c:pt>
                <c:pt idx="3">
                  <c:v>0.29629629629629628</c:v>
                </c:pt>
                <c:pt idx="4">
                  <c:v>0.37096774193548387</c:v>
                </c:pt>
                <c:pt idx="5">
                  <c:v>0.55958549222797926</c:v>
                </c:pt>
                <c:pt idx="6">
                  <c:v>0.36475409836065575</c:v>
                </c:pt>
              </c:numCache>
            </c:numRef>
          </c:val>
          <c:extLst>
            <c:ext xmlns:c16="http://schemas.microsoft.com/office/drawing/2014/chart" uri="{C3380CC4-5D6E-409C-BE32-E72D297353CC}">
              <c16:uniqueId val="{00000000-778E-48B2-82CE-BE8E0215CBE9}"/>
            </c:ext>
          </c:extLst>
        </c:ser>
        <c:dLbls>
          <c:showLegendKey val="0"/>
          <c:showVal val="0"/>
          <c:showCatName val="0"/>
          <c:showSerName val="0"/>
          <c:showPercent val="0"/>
          <c:showBubbleSize val="0"/>
        </c:dLbls>
        <c:gapWidth val="150"/>
        <c:axId val="101068160"/>
        <c:axId val="101074048"/>
      </c:barChart>
      <c:catAx>
        <c:axId val="101068160"/>
        <c:scaling>
          <c:orientation val="minMax"/>
        </c:scaling>
        <c:delete val="0"/>
        <c:axPos val="l"/>
        <c:numFmt formatCode="General" sourceLinked="0"/>
        <c:majorTickMark val="none"/>
        <c:minorTickMark val="none"/>
        <c:tickLblPos val="nextTo"/>
        <c:crossAx val="101074048"/>
        <c:crosses val="autoZero"/>
        <c:auto val="1"/>
        <c:lblAlgn val="ctr"/>
        <c:lblOffset val="100"/>
        <c:noMultiLvlLbl val="0"/>
      </c:catAx>
      <c:valAx>
        <c:axId val="101074048"/>
        <c:scaling>
          <c:orientation val="minMax"/>
        </c:scaling>
        <c:delete val="0"/>
        <c:axPos val="b"/>
        <c:majorGridlines/>
        <c:numFmt formatCode="0.00%" sourceLinked="1"/>
        <c:majorTickMark val="none"/>
        <c:minorTickMark val="none"/>
        <c:tickLblPos val="nextTo"/>
        <c:txPr>
          <a:bodyPr/>
          <a:lstStyle/>
          <a:p>
            <a:pPr>
              <a:defRPr sz="800"/>
            </a:pPr>
            <a:endParaRPr lang="da-DK"/>
          </a:p>
        </c:txPr>
        <c:crossAx val="101068160"/>
        <c:crosses val="autoZero"/>
        <c:crossBetween val="between"/>
      </c:valAx>
    </c:plotArea>
    <c:plotVisOnly val="1"/>
    <c:dispBlanksAs val="gap"/>
    <c:showDLblsOverMax val="0"/>
  </c:chart>
  <c:spPr>
    <a:solidFill>
      <a:schemeClr val="bg1"/>
    </a:solidFill>
  </c:spPr>
  <c:txPr>
    <a:bodyPr/>
    <a:lstStyle/>
    <a:p>
      <a:pPr>
        <a:defRPr sz="1000"/>
      </a:pPr>
      <a:endParaRPr lang="da-DK"/>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Performance of Danish investors in Africa</a:t>
            </a:r>
          </a:p>
        </c:rich>
      </c:tx>
      <c:layout>
        <c:manualLayout>
          <c:xMode val="edge"/>
          <c:yMode val="edge"/>
          <c:x val="0.17451566228091059"/>
          <c:y val="1.5794297709611212E-2"/>
        </c:manualLayout>
      </c:layout>
      <c:overlay val="0"/>
    </c:title>
    <c:autoTitleDeleted val="0"/>
    <c:plotArea>
      <c:layout>
        <c:manualLayout>
          <c:layoutTarget val="inner"/>
          <c:xMode val="edge"/>
          <c:yMode val="edge"/>
          <c:x val="0.28149627730190002"/>
          <c:y val="0.16007490877359165"/>
          <c:w val="0.63218088592181698"/>
          <c:h val="0.77687963710492303"/>
        </c:manualLayout>
      </c:layout>
      <c:barChart>
        <c:barDir val="bar"/>
        <c:grouping val="clustered"/>
        <c:varyColors val="0"/>
        <c:ser>
          <c:idx val="0"/>
          <c:order val="0"/>
          <c:tx>
            <c:strRef>
              <c:f>Sheet1!$D$105</c:f>
              <c:strCache>
                <c:ptCount val="1"/>
                <c:pt idx="0">
                  <c:v>Stop of operation</c:v>
                </c:pt>
              </c:strCache>
            </c:strRef>
          </c:tx>
          <c:invertIfNegative val="0"/>
          <c:cat>
            <c:strRef>
              <c:f>Sheet1!$C$106:$C$114</c:f>
              <c:strCache>
                <c:ptCount val="9"/>
                <c:pt idx="0">
                  <c:v>East Africa</c:v>
                </c:pt>
                <c:pt idx="1">
                  <c:v>South Africa</c:v>
                </c:pt>
                <c:pt idx="2">
                  <c:v>Southern Africa (ex ZAF)</c:v>
                </c:pt>
                <c:pt idx="3">
                  <c:v>West Africa</c:v>
                </c:pt>
                <c:pt idx="4">
                  <c:v>Middle East and North Africa</c:v>
                </c:pt>
                <c:pt idx="5">
                  <c:v>Latin America</c:v>
                </c:pt>
                <c:pt idx="6">
                  <c:v>Central and Eastern Europe</c:v>
                </c:pt>
                <c:pt idx="7">
                  <c:v>Asia</c:v>
                </c:pt>
                <c:pt idx="8">
                  <c:v>All</c:v>
                </c:pt>
              </c:strCache>
            </c:strRef>
          </c:cat>
          <c:val>
            <c:numRef>
              <c:f>Sheet1!$D$106:$D$114</c:f>
              <c:numCache>
                <c:formatCode>0.00%</c:formatCode>
                <c:ptCount val="9"/>
                <c:pt idx="0">
                  <c:v>9.5238095238095233E-2</c:v>
                </c:pt>
                <c:pt idx="1">
                  <c:v>0.29629629629629628</c:v>
                </c:pt>
                <c:pt idx="2">
                  <c:v>0.11538461538461539</c:v>
                </c:pt>
                <c:pt idx="3">
                  <c:v>0.28767123287671231</c:v>
                </c:pt>
                <c:pt idx="4">
                  <c:v>0.2</c:v>
                </c:pt>
                <c:pt idx="5">
                  <c:v>0.15315315315315314</c:v>
                </c:pt>
                <c:pt idx="6">
                  <c:v>0.1736111111111111</c:v>
                </c:pt>
                <c:pt idx="7">
                  <c:v>0.12662337662337661</c:v>
                </c:pt>
                <c:pt idx="8">
                  <c:v>0.16541353383458646</c:v>
                </c:pt>
              </c:numCache>
            </c:numRef>
          </c:val>
          <c:extLst>
            <c:ext xmlns:c16="http://schemas.microsoft.com/office/drawing/2014/chart" uri="{C3380CC4-5D6E-409C-BE32-E72D297353CC}">
              <c16:uniqueId val="{00000000-0F01-4476-BA4D-70A241D48235}"/>
            </c:ext>
          </c:extLst>
        </c:ser>
        <c:ser>
          <c:idx val="1"/>
          <c:order val="1"/>
          <c:tx>
            <c:strRef>
              <c:f>Sheet1!$E$105</c:f>
              <c:strCache>
                <c:ptCount val="1"/>
                <c:pt idx="0">
                  <c:v>Negative IRR</c:v>
                </c:pt>
              </c:strCache>
            </c:strRef>
          </c:tx>
          <c:invertIfNegative val="0"/>
          <c:cat>
            <c:strRef>
              <c:f>Sheet1!$C$106:$C$114</c:f>
              <c:strCache>
                <c:ptCount val="9"/>
                <c:pt idx="0">
                  <c:v>East Africa</c:v>
                </c:pt>
                <c:pt idx="1">
                  <c:v>South Africa</c:v>
                </c:pt>
                <c:pt idx="2">
                  <c:v>Southern Africa (ex ZAF)</c:v>
                </c:pt>
                <c:pt idx="3">
                  <c:v>West Africa</c:v>
                </c:pt>
                <c:pt idx="4">
                  <c:v>Middle East and North Africa</c:v>
                </c:pt>
                <c:pt idx="5">
                  <c:v>Latin America</c:v>
                </c:pt>
                <c:pt idx="6">
                  <c:v>Central and Eastern Europe</c:v>
                </c:pt>
                <c:pt idx="7">
                  <c:v>Asia</c:v>
                </c:pt>
                <c:pt idx="8">
                  <c:v>All</c:v>
                </c:pt>
              </c:strCache>
            </c:strRef>
          </c:cat>
          <c:val>
            <c:numRef>
              <c:f>Sheet1!$E$106:$E$114</c:f>
              <c:numCache>
                <c:formatCode>0.00%</c:formatCode>
                <c:ptCount val="9"/>
                <c:pt idx="0">
                  <c:v>0.26666666666666666</c:v>
                </c:pt>
                <c:pt idx="1">
                  <c:v>0.6875</c:v>
                </c:pt>
                <c:pt idx="2">
                  <c:v>0.70588235294117652</c:v>
                </c:pt>
                <c:pt idx="3">
                  <c:v>0.56521739130434778</c:v>
                </c:pt>
                <c:pt idx="4">
                  <c:v>0.42105263157894735</c:v>
                </c:pt>
                <c:pt idx="5">
                  <c:v>0.29729729729729731</c:v>
                </c:pt>
                <c:pt idx="6">
                  <c:v>0.2792207792207792</c:v>
                </c:pt>
                <c:pt idx="7">
                  <c:v>0.35377358490566035</c:v>
                </c:pt>
                <c:pt idx="8">
                  <c:v>0.34547908232118757</c:v>
                </c:pt>
              </c:numCache>
            </c:numRef>
          </c:val>
          <c:extLst>
            <c:ext xmlns:c16="http://schemas.microsoft.com/office/drawing/2014/chart" uri="{C3380CC4-5D6E-409C-BE32-E72D297353CC}">
              <c16:uniqueId val="{00000001-0F01-4476-BA4D-70A241D48235}"/>
            </c:ext>
          </c:extLst>
        </c:ser>
        <c:dLbls>
          <c:showLegendKey val="0"/>
          <c:showVal val="0"/>
          <c:showCatName val="0"/>
          <c:showSerName val="0"/>
          <c:showPercent val="0"/>
          <c:showBubbleSize val="0"/>
        </c:dLbls>
        <c:gapWidth val="150"/>
        <c:axId val="100958208"/>
        <c:axId val="100959744"/>
      </c:barChart>
      <c:catAx>
        <c:axId val="100958208"/>
        <c:scaling>
          <c:orientation val="minMax"/>
        </c:scaling>
        <c:delete val="0"/>
        <c:axPos val="l"/>
        <c:numFmt formatCode="General" sourceLinked="0"/>
        <c:majorTickMark val="none"/>
        <c:minorTickMark val="none"/>
        <c:tickLblPos val="nextTo"/>
        <c:crossAx val="100959744"/>
        <c:crosses val="autoZero"/>
        <c:auto val="1"/>
        <c:lblAlgn val="ctr"/>
        <c:lblOffset val="100"/>
        <c:noMultiLvlLbl val="0"/>
      </c:catAx>
      <c:valAx>
        <c:axId val="100959744"/>
        <c:scaling>
          <c:orientation val="minMax"/>
        </c:scaling>
        <c:delete val="0"/>
        <c:axPos val="b"/>
        <c:numFmt formatCode="0.00%" sourceLinked="1"/>
        <c:majorTickMark val="none"/>
        <c:minorTickMark val="none"/>
        <c:tickLblPos val="nextTo"/>
        <c:txPr>
          <a:bodyPr/>
          <a:lstStyle/>
          <a:p>
            <a:pPr>
              <a:defRPr sz="800"/>
            </a:pPr>
            <a:endParaRPr lang="da-DK"/>
          </a:p>
        </c:txPr>
        <c:crossAx val="100958208"/>
        <c:crosses val="autoZero"/>
        <c:crossBetween val="between"/>
      </c:valAx>
    </c:plotArea>
    <c:legend>
      <c:legendPos val="r"/>
      <c:layout>
        <c:manualLayout>
          <c:xMode val="edge"/>
          <c:yMode val="edge"/>
          <c:x val="0.79768319648912156"/>
          <c:y val="0.36753448777965131"/>
          <c:w val="0.18218125586626191"/>
          <c:h val="0.24337184827138778"/>
        </c:manualLayout>
      </c:layout>
      <c:overlay val="0"/>
    </c:legend>
    <c:plotVisOnly val="1"/>
    <c:dispBlanksAs val="gap"/>
    <c:showDLblsOverMax val="0"/>
  </c:chart>
  <c:spPr>
    <a:solidFill>
      <a:schemeClr val="bg1"/>
    </a:solidFill>
  </c:spPr>
  <c:txPr>
    <a:bodyPr/>
    <a:lstStyle/>
    <a:p>
      <a:pPr>
        <a:defRPr sz="1000"/>
      </a:pPr>
      <a:endParaRPr lang="da-DK"/>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Performance in Africa and size</a:t>
            </a:r>
          </a:p>
        </c:rich>
      </c:tx>
      <c:overlay val="0"/>
    </c:title>
    <c:autoTitleDeleted val="0"/>
    <c:plotArea>
      <c:layout/>
      <c:barChart>
        <c:barDir val="col"/>
        <c:grouping val="clustered"/>
        <c:varyColors val="0"/>
        <c:ser>
          <c:idx val="0"/>
          <c:order val="0"/>
          <c:tx>
            <c:strRef>
              <c:f>Sheet1!$D$144</c:f>
              <c:strCache>
                <c:ptCount val="1"/>
                <c:pt idx="0">
                  <c:v>Stop of operation</c:v>
                </c:pt>
              </c:strCache>
            </c:strRef>
          </c:tx>
          <c:invertIfNegative val="0"/>
          <c:cat>
            <c:strRef>
              <c:f>Sheet1!$C$145:$C$148</c:f>
              <c:strCache>
                <c:ptCount val="4"/>
                <c:pt idx="0">
                  <c:v>Small firms</c:v>
                </c:pt>
                <c:pt idx="1">
                  <c:v>Medium sized firms</c:v>
                </c:pt>
                <c:pt idx="2">
                  <c:v>Large firms up to 1000</c:v>
                </c:pt>
                <c:pt idx="3">
                  <c:v>More than 1000</c:v>
                </c:pt>
              </c:strCache>
            </c:strRef>
          </c:cat>
          <c:val>
            <c:numRef>
              <c:f>Sheet1!$D$145:$D$148</c:f>
              <c:numCache>
                <c:formatCode>0.00%</c:formatCode>
                <c:ptCount val="4"/>
                <c:pt idx="0">
                  <c:v>0.21917808219178081</c:v>
                </c:pt>
                <c:pt idx="1">
                  <c:v>0.27777777777777779</c:v>
                </c:pt>
                <c:pt idx="2">
                  <c:v>0.26315789473684209</c:v>
                </c:pt>
                <c:pt idx="3">
                  <c:v>0.12903225806451613</c:v>
                </c:pt>
              </c:numCache>
            </c:numRef>
          </c:val>
          <c:extLst>
            <c:ext xmlns:c16="http://schemas.microsoft.com/office/drawing/2014/chart" uri="{C3380CC4-5D6E-409C-BE32-E72D297353CC}">
              <c16:uniqueId val="{00000000-0742-4F3B-BD95-32FF8535043D}"/>
            </c:ext>
          </c:extLst>
        </c:ser>
        <c:ser>
          <c:idx val="1"/>
          <c:order val="1"/>
          <c:tx>
            <c:strRef>
              <c:f>Sheet1!$E$144</c:f>
              <c:strCache>
                <c:ptCount val="1"/>
                <c:pt idx="0">
                  <c:v>Negative IRR</c:v>
                </c:pt>
              </c:strCache>
            </c:strRef>
          </c:tx>
          <c:invertIfNegative val="0"/>
          <c:cat>
            <c:strRef>
              <c:f>Sheet1!$C$145:$C$148</c:f>
              <c:strCache>
                <c:ptCount val="4"/>
                <c:pt idx="0">
                  <c:v>Small firms</c:v>
                </c:pt>
                <c:pt idx="1">
                  <c:v>Medium sized firms</c:v>
                </c:pt>
                <c:pt idx="2">
                  <c:v>Large firms up to 1000</c:v>
                </c:pt>
                <c:pt idx="3">
                  <c:v>More than 1000</c:v>
                </c:pt>
              </c:strCache>
            </c:strRef>
          </c:cat>
          <c:val>
            <c:numRef>
              <c:f>Sheet1!$E$145:$E$148</c:f>
              <c:numCache>
                <c:formatCode>0.00%</c:formatCode>
                <c:ptCount val="4"/>
                <c:pt idx="0">
                  <c:v>0.47727272727272729</c:v>
                </c:pt>
                <c:pt idx="1">
                  <c:v>0.64</c:v>
                </c:pt>
                <c:pt idx="2">
                  <c:v>0.53846153846153844</c:v>
                </c:pt>
                <c:pt idx="3">
                  <c:v>0.33333333333333331</c:v>
                </c:pt>
              </c:numCache>
            </c:numRef>
          </c:val>
          <c:extLst>
            <c:ext xmlns:c16="http://schemas.microsoft.com/office/drawing/2014/chart" uri="{C3380CC4-5D6E-409C-BE32-E72D297353CC}">
              <c16:uniqueId val="{00000001-0742-4F3B-BD95-32FF8535043D}"/>
            </c:ext>
          </c:extLst>
        </c:ser>
        <c:dLbls>
          <c:showLegendKey val="0"/>
          <c:showVal val="0"/>
          <c:showCatName val="0"/>
          <c:showSerName val="0"/>
          <c:showPercent val="0"/>
          <c:showBubbleSize val="0"/>
        </c:dLbls>
        <c:gapWidth val="150"/>
        <c:axId val="100972800"/>
        <c:axId val="102502400"/>
      </c:barChart>
      <c:catAx>
        <c:axId val="100972800"/>
        <c:scaling>
          <c:orientation val="minMax"/>
        </c:scaling>
        <c:delete val="0"/>
        <c:axPos val="b"/>
        <c:numFmt formatCode="General" sourceLinked="0"/>
        <c:majorTickMark val="none"/>
        <c:minorTickMark val="none"/>
        <c:tickLblPos val="nextTo"/>
        <c:txPr>
          <a:bodyPr/>
          <a:lstStyle/>
          <a:p>
            <a:pPr>
              <a:defRPr sz="800"/>
            </a:pPr>
            <a:endParaRPr lang="da-DK"/>
          </a:p>
        </c:txPr>
        <c:crossAx val="102502400"/>
        <c:crosses val="autoZero"/>
        <c:auto val="1"/>
        <c:lblAlgn val="ctr"/>
        <c:lblOffset val="100"/>
        <c:noMultiLvlLbl val="0"/>
      </c:catAx>
      <c:valAx>
        <c:axId val="102502400"/>
        <c:scaling>
          <c:orientation val="minMax"/>
        </c:scaling>
        <c:delete val="0"/>
        <c:axPos val="l"/>
        <c:majorGridlines/>
        <c:numFmt formatCode="0.00%" sourceLinked="1"/>
        <c:majorTickMark val="none"/>
        <c:minorTickMark val="none"/>
        <c:tickLblPos val="nextTo"/>
        <c:txPr>
          <a:bodyPr/>
          <a:lstStyle/>
          <a:p>
            <a:pPr>
              <a:defRPr sz="800"/>
            </a:pPr>
            <a:endParaRPr lang="da-DK"/>
          </a:p>
        </c:txPr>
        <c:crossAx val="100972800"/>
        <c:crosses val="autoZero"/>
        <c:crossBetween val="between"/>
      </c:valAx>
    </c:plotArea>
    <c:legend>
      <c:legendPos val="r"/>
      <c:overlay val="0"/>
    </c:legend>
    <c:plotVisOnly val="1"/>
    <c:dispBlanksAs val="gap"/>
    <c:showDLblsOverMax val="0"/>
  </c:chart>
  <c:spPr>
    <a:solidFill>
      <a:schemeClr val="bg1"/>
    </a:solidFill>
  </c:spPr>
  <c:txPr>
    <a:bodyPr/>
    <a:lstStyle/>
    <a:p>
      <a:pPr>
        <a:defRPr sz="1000"/>
      </a:pPr>
      <a:endParaRPr lang="da-DK"/>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Danish investor performance over time</a:t>
            </a:r>
          </a:p>
        </c:rich>
      </c:tx>
      <c:layout>
        <c:manualLayout>
          <c:xMode val="edge"/>
          <c:yMode val="edge"/>
          <c:x val="0.24072909462950157"/>
          <c:y val="2.7777777777777776E-2"/>
        </c:manualLayout>
      </c:layout>
      <c:overlay val="0"/>
    </c:title>
    <c:autoTitleDeleted val="0"/>
    <c:plotArea>
      <c:layout/>
      <c:lineChart>
        <c:grouping val="standard"/>
        <c:varyColors val="0"/>
        <c:ser>
          <c:idx val="0"/>
          <c:order val="0"/>
          <c:tx>
            <c:strRef>
              <c:f>Sheet1!$D$163</c:f>
              <c:strCache>
                <c:ptCount val="1"/>
                <c:pt idx="0">
                  <c:v>Stop of operation</c:v>
                </c:pt>
              </c:strCache>
            </c:strRef>
          </c:tx>
          <c:marker>
            <c:symbol val="none"/>
          </c:marker>
          <c:cat>
            <c:strRef>
              <c:f>Sheet1!$C$164:$C$171</c:f>
              <c:strCache>
                <c:ptCount val="8"/>
                <c:pt idx="0">
                  <c:v>Before 1981</c:v>
                </c:pt>
                <c:pt idx="1">
                  <c:v>1981-1984</c:v>
                </c:pt>
                <c:pt idx="2">
                  <c:v>1985-1988</c:v>
                </c:pt>
                <c:pt idx="3">
                  <c:v>1989-1992</c:v>
                </c:pt>
                <c:pt idx="4">
                  <c:v>1993-1996</c:v>
                </c:pt>
                <c:pt idx="5">
                  <c:v>1997-2000</c:v>
                </c:pt>
                <c:pt idx="6">
                  <c:v>2001-2004</c:v>
                </c:pt>
                <c:pt idx="7">
                  <c:v>2005-2008</c:v>
                </c:pt>
              </c:strCache>
            </c:strRef>
          </c:cat>
          <c:val>
            <c:numRef>
              <c:f>Sheet1!$D$164:$D$171</c:f>
              <c:numCache>
                <c:formatCode>0.00%</c:formatCode>
                <c:ptCount val="8"/>
                <c:pt idx="0">
                  <c:v>0.23076923076923078</c:v>
                </c:pt>
                <c:pt idx="1">
                  <c:v>0.41176470588235292</c:v>
                </c:pt>
                <c:pt idx="2">
                  <c:v>0.42857142857142855</c:v>
                </c:pt>
                <c:pt idx="3">
                  <c:v>0.3</c:v>
                </c:pt>
                <c:pt idx="4">
                  <c:v>0.2608695652173913</c:v>
                </c:pt>
                <c:pt idx="5">
                  <c:v>0.13953488372093023</c:v>
                </c:pt>
                <c:pt idx="6">
                  <c:v>0.13333333333333333</c:v>
                </c:pt>
                <c:pt idx="7">
                  <c:v>2.3809523809523808E-2</c:v>
                </c:pt>
              </c:numCache>
            </c:numRef>
          </c:val>
          <c:smooth val="0"/>
          <c:extLst>
            <c:ext xmlns:c16="http://schemas.microsoft.com/office/drawing/2014/chart" uri="{C3380CC4-5D6E-409C-BE32-E72D297353CC}">
              <c16:uniqueId val="{00000000-2B74-437A-B071-815F32047265}"/>
            </c:ext>
          </c:extLst>
        </c:ser>
        <c:ser>
          <c:idx val="1"/>
          <c:order val="1"/>
          <c:tx>
            <c:strRef>
              <c:f>Sheet1!$E$163</c:f>
              <c:strCache>
                <c:ptCount val="1"/>
                <c:pt idx="0">
                  <c:v>Negative IRR</c:v>
                </c:pt>
              </c:strCache>
            </c:strRef>
          </c:tx>
          <c:marker>
            <c:symbol val="none"/>
          </c:marker>
          <c:cat>
            <c:strRef>
              <c:f>Sheet1!$C$164:$C$171</c:f>
              <c:strCache>
                <c:ptCount val="8"/>
                <c:pt idx="0">
                  <c:v>Before 1981</c:v>
                </c:pt>
                <c:pt idx="1">
                  <c:v>1981-1984</c:v>
                </c:pt>
                <c:pt idx="2">
                  <c:v>1985-1988</c:v>
                </c:pt>
                <c:pt idx="3">
                  <c:v>1989-1992</c:v>
                </c:pt>
                <c:pt idx="4">
                  <c:v>1993-1996</c:v>
                </c:pt>
                <c:pt idx="5">
                  <c:v>1997-2000</c:v>
                </c:pt>
                <c:pt idx="6">
                  <c:v>2001-2004</c:v>
                </c:pt>
                <c:pt idx="7">
                  <c:v>2005-2008</c:v>
                </c:pt>
              </c:strCache>
            </c:strRef>
          </c:cat>
          <c:val>
            <c:numRef>
              <c:f>Sheet1!$E$164:$E$171</c:f>
              <c:numCache>
                <c:formatCode>0.00%</c:formatCode>
                <c:ptCount val="8"/>
                <c:pt idx="0">
                  <c:v>0.47619047619047616</c:v>
                </c:pt>
                <c:pt idx="1">
                  <c:v>0.69230769230769229</c:v>
                </c:pt>
                <c:pt idx="2">
                  <c:v>0.8</c:v>
                </c:pt>
                <c:pt idx="3">
                  <c:v>0.66666666666666663</c:v>
                </c:pt>
                <c:pt idx="4">
                  <c:v>0.6470588235294118</c:v>
                </c:pt>
                <c:pt idx="5">
                  <c:v>0.32258064516129031</c:v>
                </c:pt>
                <c:pt idx="6">
                  <c:v>0.4375</c:v>
                </c:pt>
                <c:pt idx="7">
                  <c:v>0.25</c:v>
                </c:pt>
              </c:numCache>
            </c:numRef>
          </c:val>
          <c:smooth val="0"/>
          <c:extLst>
            <c:ext xmlns:c16="http://schemas.microsoft.com/office/drawing/2014/chart" uri="{C3380CC4-5D6E-409C-BE32-E72D297353CC}">
              <c16:uniqueId val="{00000001-2B74-437A-B071-815F32047265}"/>
            </c:ext>
          </c:extLst>
        </c:ser>
        <c:dLbls>
          <c:showLegendKey val="0"/>
          <c:showVal val="0"/>
          <c:showCatName val="0"/>
          <c:showSerName val="0"/>
          <c:showPercent val="0"/>
          <c:showBubbleSize val="0"/>
        </c:dLbls>
        <c:smooth val="0"/>
        <c:axId val="102527744"/>
        <c:axId val="102529280"/>
      </c:lineChart>
      <c:catAx>
        <c:axId val="102527744"/>
        <c:scaling>
          <c:orientation val="minMax"/>
        </c:scaling>
        <c:delete val="0"/>
        <c:axPos val="b"/>
        <c:numFmt formatCode="General" sourceLinked="0"/>
        <c:majorTickMark val="none"/>
        <c:minorTickMark val="none"/>
        <c:tickLblPos val="nextTo"/>
        <c:crossAx val="102529280"/>
        <c:crosses val="autoZero"/>
        <c:auto val="1"/>
        <c:lblAlgn val="ctr"/>
        <c:lblOffset val="100"/>
        <c:noMultiLvlLbl val="0"/>
      </c:catAx>
      <c:valAx>
        <c:axId val="102529280"/>
        <c:scaling>
          <c:orientation val="minMax"/>
        </c:scaling>
        <c:delete val="0"/>
        <c:axPos val="l"/>
        <c:majorGridlines/>
        <c:numFmt formatCode="0.00%" sourceLinked="1"/>
        <c:majorTickMark val="none"/>
        <c:minorTickMark val="none"/>
        <c:tickLblPos val="nextTo"/>
        <c:txPr>
          <a:bodyPr/>
          <a:lstStyle/>
          <a:p>
            <a:pPr>
              <a:defRPr sz="800"/>
            </a:pPr>
            <a:endParaRPr lang="da-DK"/>
          </a:p>
        </c:txPr>
        <c:crossAx val="102527744"/>
        <c:crosses val="autoZero"/>
        <c:crossBetween val="between"/>
      </c:valAx>
    </c:plotArea>
    <c:legend>
      <c:legendPos val="r"/>
      <c:overlay val="0"/>
    </c:legend>
    <c:plotVisOnly val="1"/>
    <c:dispBlanksAs val="gap"/>
    <c:showDLblsOverMax val="0"/>
  </c:chart>
  <c:spPr>
    <a:solidFill>
      <a:schemeClr val="bg1"/>
    </a:solidFill>
  </c:spPr>
  <c:txPr>
    <a:bodyPr/>
    <a:lstStyle/>
    <a:p>
      <a:pPr>
        <a:defRPr sz="1000"/>
      </a:pPr>
      <a:endParaRPr lang="da-DK"/>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C2418453-F5E6-486E-B9F4-805FAAFAE048}" type="datetimeFigureOut">
              <a:rPr lang="en-US" smtClean="0"/>
              <a:t>12/15/2016</a:t>
            </a:fld>
            <a:endParaRPr lang="en-US"/>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13E10FC6-B734-45CE-899F-897D0C9FA6EC}" type="slidenum">
              <a:rPr lang="en-US" smtClean="0"/>
              <a:t>‹#›</a:t>
            </a:fld>
            <a:endParaRPr lang="en-US"/>
          </a:p>
        </p:txBody>
      </p:sp>
    </p:spTree>
    <p:extLst>
      <p:ext uri="{BB962C8B-B14F-4D97-AF65-F5344CB8AC3E}">
        <p14:creationId xmlns:p14="http://schemas.microsoft.com/office/powerpoint/2010/main" val="387382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9F5285EE-826D-4382-87FC-10E0C9A238A0}" type="datetimeFigureOut">
              <a:rPr lang="en-US" smtClean="0"/>
              <a:t>12/15/2016</a:t>
            </a:fld>
            <a:endParaRPr lang="en-US"/>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716A9A7B-92B1-425C-BDDA-165B24B68D2D}" type="slidenum">
              <a:rPr lang="en-US" smtClean="0"/>
              <a:t>‹#›</a:t>
            </a:fld>
            <a:endParaRPr lang="en-US"/>
          </a:p>
        </p:txBody>
      </p:sp>
    </p:spTree>
    <p:extLst>
      <p:ext uri="{BB962C8B-B14F-4D97-AF65-F5344CB8AC3E}">
        <p14:creationId xmlns:p14="http://schemas.microsoft.com/office/powerpoint/2010/main" val="2783822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Interest_rate"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file:///\\hhk-01\ikl$\mwh.ikl\2006%20filer\Foretrukne\Papers%20and%20resoruces\FDI\Emerging%20markets%20set%20to%20attract%20more%20than%20half%20of%20global%20FDI%20(ColumbiaPerspective%20No.%2015).htm#_ftn9" TargetMode="External"/><Relationship Id="rId4" Type="http://schemas.openxmlformats.org/officeDocument/2006/relationships/hyperlink" Target="http://en.wikipedia.org/wiki/Net_present_valu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1</a:t>
            </a:fld>
            <a:endParaRPr lang="en-US"/>
          </a:p>
        </p:txBody>
      </p:sp>
    </p:spTree>
    <p:extLst>
      <p:ext uri="{BB962C8B-B14F-4D97-AF65-F5344CB8AC3E}">
        <p14:creationId xmlns:p14="http://schemas.microsoft.com/office/powerpoint/2010/main" val="674551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3</a:t>
            </a:fld>
            <a:endParaRPr lang="en-US"/>
          </a:p>
        </p:txBody>
      </p:sp>
    </p:spTree>
    <p:extLst>
      <p:ext uri="{BB962C8B-B14F-4D97-AF65-F5344CB8AC3E}">
        <p14:creationId xmlns:p14="http://schemas.microsoft.com/office/powerpoint/2010/main" val="31509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20000"/>
              </a:lnSpc>
              <a:spcBef>
                <a:spcPts val="600"/>
              </a:spcBef>
              <a:buFont typeface="Wingdings" pitchFamily="2" charset="2"/>
              <a:buNone/>
            </a:pPr>
            <a:r>
              <a:rPr lang="da-DK" dirty="0" smtClean="0"/>
              <a:t>Hvad er de strategiske</a:t>
            </a:r>
            <a:r>
              <a:rPr lang="da-DK" baseline="0" dirty="0" smtClean="0"/>
              <a:t> overvejelser</a:t>
            </a:r>
            <a:endParaRPr lang="da-DK" dirty="0" smtClean="0"/>
          </a:p>
          <a:p>
            <a:pPr lvl="1">
              <a:lnSpc>
                <a:spcPct val="120000"/>
              </a:lnSpc>
              <a:spcBef>
                <a:spcPts val="600"/>
              </a:spcBef>
              <a:buFont typeface="Wingdings" pitchFamily="2" charset="2"/>
              <a:buNone/>
            </a:pPr>
            <a:r>
              <a:rPr lang="da-DK" dirty="0" smtClean="0"/>
              <a:t>Markedsadgang lang dominerende.</a:t>
            </a:r>
          </a:p>
          <a:p>
            <a:pPr lvl="2">
              <a:lnSpc>
                <a:spcPct val="120000"/>
              </a:lnSpc>
              <a:spcBef>
                <a:spcPts val="600"/>
              </a:spcBef>
              <a:buFont typeface="Wingdings" pitchFamily="2" charset="2"/>
              <a:buNone/>
            </a:pPr>
            <a:r>
              <a:rPr lang="da-DK" dirty="0" smtClean="0"/>
              <a:t>- Infrastruktur</a:t>
            </a:r>
            <a:r>
              <a:rPr lang="da-DK" baseline="0" dirty="0" smtClean="0"/>
              <a:t> og turist services i Afrika. </a:t>
            </a:r>
          </a:p>
          <a:p>
            <a:pPr lvl="2">
              <a:lnSpc>
                <a:spcPct val="120000"/>
              </a:lnSpc>
              <a:spcBef>
                <a:spcPts val="600"/>
              </a:spcBef>
              <a:buFontTx/>
              <a:buChar char="-"/>
            </a:pPr>
            <a:r>
              <a:rPr lang="da-DK" baseline="0" dirty="0" smtClean="0"/>
              <a:t>I Asien er mange traditionelt rettet mod </a:t>
            </a:r>
            <a:r>
              <a:rPr lang="da-DK" baseline="0" dirty="0" err="1" smtClean="0"/>
              <a:t>BtB</a:t>
            </a:r>
            <a:r>
              <a:rPr lang="da-DK" baseline="0" dirty="0" smtClean="0"/>
              <a:t> markeder (såkaldte </a:t>
            </a:r>
            <a:r>
              <a:rPr lang="da-DK" baseline="0" dirty="0" err="1" smtClean="0"/>
              <a:t>client</a:t>
            </a:r>
            <a:r>
              <a:rPr lang="da-DK" baseline="0" dirty="0" smtClean="0"/>
              <a:t> </a:t>
            </a:r>
            <a:r>
              <a:rPr lang="da-DK" baseline="0" dirty="0" err="1" smtClean="0"/>
              <a:t>followers</a:t>
            </a:r>
            <a:r>
              <a:rPr lang="da-DK" baseline="0" dirty="0" smtClean="0"/>
              <a:t> (f.eks. Vestas mange følge virksomheder (LM, </a:t>
            </a:r>
            <a:r>
              <a:rPr lang="da-DK" baseline="0" dirty="0" err="1" smtClean="0"/>
              <a:t>Steelcluster</a:t>
            </a:r>
            <a:r>
              <a:rPr lang="da-DK" baseline="0" dirty="0" smtClean="0"/>
              <a:t>, </a:t>
            </a:r>
            <a:r>
              <a:rPr lang="da-DK" baseline="0" dirty="0" err="1" smtClean="0"/>
              <a:t>etc</a:t>
            </a:r>
            <a:r>
              <a:rPr lang="da-DK" baseline="0" dirty="0" smtClean="0"/>
              <a:t>)), men i de senere år store succeser hos end </a:t>
            </a:r>
            <a:r>
              <a:rPr lang="da-DK" baseline="0" dirty="0" err="1" smtClean="0"/>
              <a:t>consumers</a:t>
            </a:r>
            <a:r>
              <a:rPr lang="da-DK" baseline="0" dirty="0" smtClean="0"/>
              <a:t> (ECCO, Carlsberg, Bestseller).</a:t>
            </a:r>
          </a:p>
          <a:p>
            <a:pPr lvl="1">
              <a:lnSpc>
                <a:spcPct val="120000"/>
              </a:lnSpc>
              <a:spcBef>
                <a:spcPts val="600"/>
              </a:spcBef>
              <a:buFontTx/>
              <a:buChar char="-"/>
            </a:pPr>
            <a:r>
              <a:rPr lang="da-DK" dirty="0" smtClean="0"/>
              <a:t>E</a:t>
            </a:r>
            <a:r>
              <a:rPr lang="da-DK" baseline="0" dirty="0" smtClean="0"/>
              <a:t>ffektivitets søgende i stigning</a:t>
            </a:r>
            <a:endParaRPr lang="da-DK" dirty="0" smtClean="0"/>
          </a:p>
          <a:p>
            <a:pPr lvl="2">
              <a:lnSpc>
                <a:spcPct val="120000"/>
              </a:lnSpc>
              <a:spcBef>
                <a:spcPts val="600"/>
              </a:spcBef>
              <a:buFont typeface="Wingdings" pitchFamily="2" charset="2"/>
              <a:buNone/>
            </a:pPr>
            <a:r>
              <a:rPr lang="da-DK" dirty="0" smtClean="0"/>
              <a:t>- Værdikæde </a:t>
            </a:r>
            <a:r>
              <a:rPr lang="da-DK" dirty="0" err="1" smtClean="0"/>
              <a:t>rekonfigurering</a:t>
            </a:r>
            <a:r>
              <a:rPr lang="da-DK" dirty="0" smtClean="0"/>
              <a:t>: samler </a:t>
            </a:r>
            <a:r>
              <a:rPr lang="da-DK" dirty="0" err="1" smtClean="0"/>
              <a:t>aktiviter</a:t>
            </a:r>
            <a:r>
              <a:rPr lang="da-DK" baseline="0" dirty="0" smtClean="0"/>
              <a:t> i enkelte </a:t>
            </a:r>
            <a:r>
              <a:rPr lang="da-DK" baseline="0" dirty="0" err="1" smtClean="0"/>
              <a:t>lokaliterer</a:t>
            </a:r>
            <a:r>
              <a:rPr lang="da-DK" baseline="0" dirty="0" smtClean="0"/>
              <a:t> og laver en kompleks intern arbejdsdeling for at opnå </a:t>
            </a:r>
            <a:r>
              <a:rPr lang="da-DK" baseline="0" dirty="0" err="1" smtClean="0"/>
              <a:t>storfdriftsfordele</a:t>
            </a:r>
            <a:r>
              <a:rPr lang="da-DK" baseline="0" dirty="0" smtClean="0"/>
              <a:t>, omkostningsfordele og specialiseringsgevinster</a:t>
            </a:r>
            <a:endParaRPr lang="da-DK" dirty="0" smtClean="0"/>
          </a:p>
          <a:p>
            <a:pPr lvl="2">
              <a:lnSpc>
                <a:spcPct val="120000"/>
              </a:lnSpc>
              <a:spcBef>
                <a:spcPts val="600"/>
              </a:spcBef>
              <a:buFont typeface="Wingdings" pitchFamily="2" charset="2"/>
              <a:buNone/>
            </a:pPr>
            <a:r>
              <a:rPr lang="da-DK" dirty="0" smtClean="0"/>
              <a:t>- Effektivitets motiverede investeringer er i stigning og inkluderer i stigende grad avancerede aktiviteter (Back </a:t>
            </a:r>
            <a:r>
              <a:rPr lang="da-DK" dirty="0" err="1" smtClean="0"/>
              <a:t>office</a:t>
            </a:r>
            <a:r>
              <a:rPr lang="da-DK" dirty="0" smtClean="0"/>
              <a:t>/ services/ R&amp;D)</a:t>
            </a:r>
            <a:r>
              <a:rPr lang="da-DK" baseline="0" dirty="0" smtClean="0"/>
              <a:t>. </a:t>
            </a:r>
            <a:endParaRPr lang="da-DK" dirty="0" smtClean="0"/>
          </a:p>
          <a:p>
            <a:pPr lvl="2">
              <a:lnSpc>
                <a:spcPct val="120000"/>
              </a:lnSpc>
              <a:spcBef>
                <a:spcPts val="600"/>
              </a:spcBef>
              <a:buFontTx/>
              <a:buChar char="-"/>
            </a:pPr>
            <a:r>
              <a:rPr lang="da-DK" dirty="0" smtClean="0"/>
              <a:t>Effektivitets motiverede investeringer koncentreret i Asien. Her er Sydøst Asien den nye destination.  Vi ser en </a:t>
            </a:r>
            <a:r>
              <a:rPr lang="da-DK" dirty="0" err="1" smtClean="0"/>
              <a:t>flying</a:t>
            </a:r>
            <a:r>
              <a:rPr lang="da-DK" dirty="0" smtClean="0"/>
              <a:t> </a:t>
            </a:r>
            <a:r>
              <a:rPr lang="da-DK" dirty="0" err="1" smtClean="0"/>
              <a:t>geese</a:t>
            </a:r>
            <a:r>
              <a:rPr lang="da-DK" dirty="0" smtClean="0"/>
              <a:t>, fra </a:t>
            </a:r>
            <a:r>
              <a:rPr lang="da-DK" dirty="0" err="1" smtClean="0"/>
              <a:t>Sydeuroa</a:t>
            </a:r>
            <a:r>
              <a:rPr lang="da-DK" dirty="0" smtClean="0"/>
              <a:t>,</a:t>
            </a:r>
            <a:r>
              <a:rPr lang="da-DK" baseline="0" dirty="0" smtClean="0"/>
              <a:t> til Øst </a:t>
            </a:r>
            <a:r>
              <a:rPr lang="da-DK" baseline="0" dirty="0" err="1" smtClean="0"/>
              <a:t>europa</a:t>
            </a:r>
            <a:r>
              <a:rPr lang="da-DK" baseline="0" dirty="0" smtClean="0"/>
              <a:t> til øst asien og nu syd øst asien. </a:t>
            </a:r>
            <a:endParaRPr lang="da-DK" dirty="0" smtClean="0"/>
          </a:p>
          <a:p>
            <a:pPr lvl="1">
              <a:lnSpc>
                <a:spcPct val="120000"/>
              </a:lnSpc>
              <a:spcBef>
                <a:spcPts val="600"/>
              </a:spcBef>
              <a:buFontTx/>
              <a:buChar char="-"/>
            </a:pPr>
            <a:r>
              <a:rPr lang="da-DK" dirty="0" smtClean="0"/>
              <a:t>Andre</a:t>
            </a:r>
            <a:r>
              <a:rPr lang="da-DK" baseline="0" dirty="0" smtClean="0"/>
              <a:t> motiver: </a:t>
            </a:r>
            <a:r>
              <a:rPr lang="da-DK" dirty="0" smtClean="0"/>
              <a:t>Positionering</a:t>
            </a:r>
            <a:r>
              <a:rPr lang="da-DK" baseline="0" dirty="0" smtClean="0"/>
              <a:t> overfor konkurrenter + læring og udvikling af nye markeder</a:t>
            </a:r>
          </a:p>
          <a:p>
            <a:pPr lvl="0">
              <a:lnSpc>
                <a:spcPct val="120000"/>
              </a:lnSpc>
              <a:spcBef>
                <a:spcPts val="600"/>
              </a:spcBef>
              <a:buFont typeface="Wingdings" pitchFamily="2" charset="2"/>
              <a:buNone/>
            </a:pPr>
            <a:r>
              <a:rPr lang="da-DK" dirty="0" smtClean="0"/>
              <a:t>Ændret rolle: Mange IFU projekter har fået omfattende og ofte uventet betydning for den danske investor</a:t>
            </a:r>
          </a:p>
          <a:p>
            <a:pPr marL="457200" marR="0" lvl="2" indent="0" algn="l" defTabSz="914400" rtl="0" eaLnBrk="1" fontAlgn="auto" latinLnBrk="0" hangingPunct="1">
              <a:lnSpc>
                <a:spcPct val="100000"/>
              </a:lnSpc>
              <a:spcBef>
                <a:spcPts val="0"/>
              </a:spcBef>
              <a:spcAft>
                <a:spcPts val="0"/>
              </a:spcAft>
              <a:buClrTx/>
              <a:buSzTx/>
              <a:buFontTx/>
              <a:buNone/>
              <a:tabLst/>
              <a:defRPr/>
            </a:pPr>
            <a:r>
              <a:rPr lang="da-DK" dirty="0" smtClean="0"/>
              <a:t>Ofte svært</a:t>
            </a:r>
            <a:r>
              <a:rPr lang="da-DK" baseline="0" dirty="0" smtClean="0"/>
              <a:t> at fastslå et motiv og ofte udvikler de sig helt uventet</a:t>
            </a:r>
          </a:p>
          <a:p>
            <a:pPr marL="457200" marR="0" lvl="2"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r>
              <a:rPr lang="da-DK" dirty="0" smtClean="0"/>
              <a:t>Bestseller Kina: Fra en lille investeringer af Troels Holck,</a:t>
            </a:r>
            <a:r>
              <a:rPr lang="da-DK" baseline="0" dirty="0" smtClean="0"/>
              <a:t> Ifu og 2 danske iværksættere, til flere 1000 butikker og en indtjening  der svarer til 1/3 af Bestseller koncernen</a:t>
            </a:r>
            <a:endParaRPr lang="da-DK"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r>
              <a:rPr lang="da-DK" dirty="0" smtClean="0"/>
              <a:t>Carlsberg Kina: prøvede Østkina uden held, gik så ind i Vest</a:t>
            </a:r>
            <a:r>
              <a:rPr lang="da-DK" baseline="0" dirty="0" smtClean="0"/>
              <a:t> </a:t>
            </a:r>
            <a:r>
              <a:rPr lang="da-DK" baseline="0" dirty="0" err="1" smtClean="0"/>
              <a:t>kina</a:t>
            </a:r>
            <a:r>
              <a:rPr lang="da-DK" baseline="0" dirty="0" smtClean="0"/>
              <a:t> med IFU’s hjælp. Ems helt central for strategi</a:t>
            </a:r>
            <a:endParaRPr lang="da-DK"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r>
              <a:rPr lang="da-DK" dirty="0" smtClean="0"/>
              <a:t>FLS Indien: Et støvet markedssøgende aktivitet</a:t>
            </a:r>
            <a:r>
              <a:rPr lang="da-DK" baseline="0" dirty="0" smtClean="0"/>
              <a:t> til en enorm </a:t>
            </a:r>
            <a:r>
              <a:rPr lang="da-DK" baseline="0" dirty="0" err="1" smtClean="0"/>
              <a:t>sourcing</a:t>
            </a:r>
            <a:r>
              <a:rPr lang="da-DK" baseline="0" dirty="0" smtClean="0"/>
              <a:t> platform med 3000 ansatte hvoraf mange er ingeniør og den største afdeling i FLS. </a:t>
            </a:r>
          </a:p>
          <a:p>
            <a:pPr marL="914400" marR="0" lvl="3"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914400" marR="0" lvl="3" indent="0" algn="l" defTabSz="914400" rtl="0" eaLnBrk="1" fontAlgn="auto" latinLnBrk="0" hangingPunct="1">
              <a:lnSpc>
                <a:spcPct val="100000"/>
              </a:lnSpc>
              <a:spcBef>
                <a:spcPts val="0"/>
              </a:spcBef>
              <a:spcAft>
                <a:spcPts val="0"/>
              </a:spcAft>
              <a:buClrTx/>
              <a:buSzTx/>
              <a:buFontTx/>
              <a:buNone/>
              <a:tabLst/>
              <a:defRPr/>
            </a:pPr>
            <a:r>
              <a:rPr lang="da-DK" baseline="0" dirty="0" smtClean="0"/>
              <a:t>Men også de små ændre profil: Starter som </a:t>
            </a:r>
            <a:r>
              <a:rPr lang="da-DK" baseline="0" dirty="0" err="1" smtClean="0"/>
              <a:t>offshoring</a:t>
            </a:r>
            <a:r>
              <a:rPr lang="da-DK" baseline="0" dirty="0" smtClean="0"/>
              <a:t>, men ender som markedssøgende og vise versa (</a:t>
            </a:r>
            <a:r>
              <a:rPr lang="da-DK" baseline="0" dirty="0" err="1" smtClean="0"/>
              <a:t>Hydratech</a:t>
            </a:r>
            <a:r>
              <a:rPr lang="da-DK" baseline="0" dirty="0" smtClean="0"/>
              <a:t> og Innovation)</a:t>
            </a:r>
            <a:endParaRPr lang="da-DK"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da-DK"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da-DK" dirty="0" smtClean="0"/>
          </a:p>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4</a:t>
            </a:fld>
            <a:endParaRPr lang="en-US"/>
          </a:p>
        </p:txBody>
      </p:sp>
    </p:spTree>
    <p:extLst>
      <p:ext uri="{BB962C8B-B14F-4D97-AF65-F5344CB8AC3E}">
        <p14:creationId xmlns:p14="http://schemas.microsoft.com/office/powerpoint/2010/main" val="47954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5</a:t>
            </a:fld>
            <a:endParaRPr lang="en-US"/>
          </a:p>
        </p:txBody>
      </p:sp>
    </p:spTree>
    <p:extLst>
      <p:ext uri="{BB962C8B-B14F-4D97-AF65-F5344CB8AC3E}">
        <p14:creationId xmlns:p14="http://schemas.microsoft.com/office/powerpoint/2010/main" val="1991087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smtClean="0"/>
              <a:t>Afkast er selvfølgelig en god indikator</a:t>
            </a:r>
            <a:r>
              <a:rPr lang="da-DK" baseline="0" dirty="0" smtClean="0"/>
              <a:t> på, hvad Danmark får ud af disse investeringer</a:t>
            </a:r>
          </a:p>
          <a:p>
            <a:endParaRPr lang="da-DK"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da-DK" dirty="0" smtClean="0"/>
              <a:t>En</a:t>
            </a:r>
            <a:r>
              <a:rPr lang="da-DK" baseline="0" dirty="0" smtClean="0"/>
              <a:t> undersøgelse fra Nationalbanken viste at indkomsten fra direkte investeringer kan være betydelig. </a:t>
            </a:r>
            <a:r>
              <a:rPr lang="da-DK" sz="1200" b="0" i="0" kern="1200" dirty="0" smtClean="0">
                <a:solidFill>
                  <a:schemeClr val="tx1"/>
                </a:solidFill>
                <a:latin typeface="+mn-lt"/>
                <a:ea typeface="+mn-ea"/>
                <a:cs typeface="+mn-cs"/>
              </a:rPr>
              <a:t>IFU har derfor fået Nationalbanken til at gennemføre en særkørsel, der viser, at afkastene på investeringer i udviklingslande og i </a:t>
            </a:r>
            <a:r>
              <a:rPr lang="da-DK" sz="1200" b="0" i="0" kern="1200" dirty="0" err="1" smtClean="0">
                <a:solidFill>
                  <a:schemeClr val="tx1"/>
                </a:solidFill>
                <a:latin typeface="+mn-lt"/>
                <a:ea typeface="+mn-ea"/>
                <a:cs typeface="+mn-cs"/>
              </a:rPr>
              <a:t>emerging</a:t>
            </a:r>
            <a:r>
              <a:rPr lang="da-DK" sz="1200" b="0" i="0" kern="1200" dirty="0" smtClean="0">
                <a:solidFill>
                  <a:schemeClr val="tx1"/>
                </a:solidFill>
                <a:latin typeface="+mn-lt"/>
                <a:ea typeface="+mn-ea"/>
                <a:cs typeface="+mn-cs"/>
              </a:rPr>
              <a:t> </a:t>
            </a:r>
            <a:r>
              <a:rPr lang="da-DK" sz="1200" b="0" i="0" kern="1200" dirty="0" err="1" smtClean="0">
                <a:solidFill>
                  <a:schemeClr val="tx1"/>
                </a:solidFill>
                <a:latin typeface="+mn-lt"/>
                <a:ea typeface="+mn-ea"/>
                <a:cs typeface="+mn-cs"/>
              </a:rPr>
              <a:t>markets</a:t>
            </a:r>
            <a:r>
              <a:rPr lang="da-DK" sz="1200" b="0" i="0" kern="1200" dirty="0" smtClean="0">
                <a:solidFill>
                  <a:schemeClr val="tx1"/>
                </a:solidFill>
                <a:latin typeface="+mn-lt"/>
                <a:ea typeface="+mn-ea"/>
                <a:cs typeface="+mn-cs"/>
              </a:rPr>
              <a:t> er væsentlig højere. Mens afkastene i ”ikke udviklingslande” er på omkring 10 procent er de på omkring 20 procent i ”udviklingslande og </a:t>
            </a:r>
            <a:r>
              <a:rPr lang="da-DK" sz="1200" b="0" i="0" kern="1200" dirty="0" err="1" smtClean="0">
                <a:solidFill>
                  <a:schemeClr val="tx1"/>
                </a:solidFill>
                <a:latin typeface="+mn-lt"/>
                <a:ea typeface="+mn-ea"/>
                <a:cs typeface="+mn-cs"/>
              </a:rPr>
              <a:t>emerging</a:t>
            </a:r>
            <a:r>
              <a:rPr lang="da-DK" sz="1200" b="0" i="0" kern="1200" dirty="0" smtClean="0">
                <a:solidFill>
                  <a:schemeClr val="tx1"/>
                </a:solidFill>
                <a:latin typeface="+mn-lt"/>
                <a:ea typeface="+mn-ea"/>
                <a:cs typeface="+mn-cs"/>
              </a:rPr>
              <a:t> </a:t>
            </a:r>
            <a:r>
              <a:rPr lang="da-DK" sz="1200" b="0" i="0" kern="1200" dirty="0" err="1" smtClean="0">
                <a:solidFill>
                  <a:schemeClr val="tx1"/>
                </a:solidFill>
                <a:latin typeface="+mn-lt"/>
                <a:ea typeface="+mn-ea"/>
                <a:cs typeface="+mn-cs"/>
              </a:rPr>
              <a:t>markets</a:t>
            </a:r>
            <a:r>
              <a:rPr lang="da-DK" sz="1200" b="0" i="0" kern="1200" dirty="0" smtClean="0">
                <a:solidFill>
                  <a:schemeClr val="tx1"/>
                </a:solidFill>
                <a:latin typeface="+mn-lt"/>
                <a:ea typeface="+mn-ea"/>
                <a:cs typeface="+mn-cs"/>
              </a:rPr>
              <a:t>. </a:t>
            </a:r>
            <a:endParaRPr lang="da-DK" sz="1200" b="1" i="1" kern="1200" dirty="0" smtClean="0">
              <a:solidFill>
                <a:schemeClr val="tx1"/>
              </a:solidFill>
              <a:latin typeface="+mn-lt"/>
              <a:ea typeface="+mn-ea"/>
              <a:cs typeface="+mn-cs"/>
            </a:endParaRPr>
          </a:p>
          <a:p>
            <a:pPr lvl="1"/>
            <a:endParaRPr lang="da-DK" sz="1200" b="1" i="1" kern="1200" baseline="0" dirty="0" smtClean="0">
              <a:solidFill>
                <a:schemeClr val="tx1"/>
              </a:solidFill>
              <a:latin typeface="+mn-lt"/>
              <a:ea typeface="+mn-ea"/>
              <a:cs typeface="+mn-cs"/>
            </a:endParaRPr>
          </a:p>
          <a:p>
            <a:r>
              <a:rPr lang="da-DK" baseline="0" dirty="0" smtClean="0"/>
              <a:t>Hvad viser IFU tal</a:t>
            </a:r>
          </a:p>
          <a:p>
            <a:endParaRPr lang="da-DK" baseline="0" dirty="0" smtClean="0"/>
          </a:p>
          <a:p>
            <a:pPr lvl="1"/>
            <a:r>
              <a:rPr lang="da-DK" baseline="0" dirty="0" smtClean="0"/>
              <a:t>Jeg kiggede på et sample. Af 64 projekter </a:t>
            </a:r>
            <a:r>
              <a:rPr lang="da-DK" baseline="0" dirty="0" err="1" smtClean="0"/>
              <a:t>exited</a:t>
            </a:r>
            <a:r>
              <a:rPr lang="da-DK" baseline="0" dirty="0" smtClean="0"/>
              <a:t> siden 1999 havde 3/4 positiv IRR. </a:t>
            </a:r>
          </a:p>
          <a:p>
            <a:pPr lvl="1"/>
            <a:endParaRPr lang="da-DK" baseline="0" dirty="0" smtClean="0"/>
          </a:p>
          <a:p>
            <a:pPr lvl="1"/>
            <a:r>
              <a:rPr lang="da-DK" baseline="0" dirty="0" smtClean="0"/>
              <a:t>Det mest interessante her er nok at der er meget stor variation. Store partnere er meget bedre til at generere overskud. Overraskende synes IRR tal ikke at være voldsomt influeret af lokaliteten. Men andre ord, store investorer synes at være i stand til at isolere sig fra lande risiko. </a:t>
            </a:r>
          </a:p>
          <a:p>
            <a:pPr lvl="1"/>
            <a:endParaRPr lang="da-DK" baseline="0" dirty="0" smtClean="0"/>
          </a:p>
          <a:p>
            <a:pPr lvl="1"/>
            <a:r>
              <a:rPr lang="da-DK" dirty="0" smtClean="0"/>
              <a:t>Sandsynligvis fordi den store partner har flere ressourcer og mere erfaring. Selv i vanskellige lokaliteter vil store partnere skabe kommercielt bæredygtige projekter </a:t>
            </a:r>
            <a:endParaRPr lang="da-DK" baseline="0" dirty="0" smtClean="0"/>
          </a:p>
          <a:p>
            <a:pPr lvl="1"/>
            <a:endParaRPr lang="da-DK" baseline="0" dirty="0" smtClean="0"/>
          </a:p>
          <a:p>
            <a:r>
              <a:rPr lang="en-US" sz="900" dirty="0" smtClean="0"/>
              <a:t>IRR DEF</a:t>
            </a:r>
          </a:p>
          <a:p>
            <a:endParaRPr lang="en-US" sz="900" dirty="0" smtClean="0"/>
          </a:p>
          <a:p>
            <a:pPr lvl="1"/>
            <a:r>
              <a:rPr lang="en-US" sz="900" dirty="0" smtClean="0"/>
              <a:t>The internal rate of return on an investment or project is the </a:t>
            </a:r>
            <a:r>
              <a:rPr lang="en-US" sz="900" i="1" dirty="0" smtClean="0"/>
              <a:t>annualized effective compounded return rate</a:t>
            </a:r>
            <a:r>
              <a:rPr lang="en-US" sz="900" dirty="0" smtClean="0"/>
              <a:t> or discount rate that makes the net present value of all cash flows (both positive and negative) from a particular investment equal to zero.</a:t>
            </a:r>
          </a:p>
          <a:p>
            <a:pPr lvl="1"/>
            <a:r>
              <a:rPr lang="en-US" sz="900" dirty="0" smtClean="0"/>
              <a:t>In more specific terms, the IRR of an investment is the </a:t>
            </a:r>
            <a:r>
              <a:rPr lang="en-US" sz="900" dirty="0" smtClean="0">
                <a:hlinkClick r:id="rId3" action="ppaction://hlinkfile" tooltip="Interest rate"/>
              </a:rPr>
              <a:t>interest rate</a:t>
            </a:r>
            <a:r>
              <a:rPr lang="en-US" sz="900" dirty="0" smtClean="0"/>
              <a:t> at which the </a:t>
            </a:r>
            <a:r>
              <a:rPr lang="en-US" sz="900" dirty="0" smtClean="0">
                <a:hlinkClick r:id="rId4" action="ppaction://hlinkfile" tooltip="Net present value"/>
              </a:rPr>
              <a:t>net present value</a:t>
            </a:r>
            <a:r>
              <a:rPr lang="en-US" sz="900" dirty="0" smtClean="0"/>
              <a:t> of costs (negative cash flows) of the investment equal the </a:t>
            </a:r>
            <a:r>
              <a:rPr lang="en-US" sz="900" dirty="0" smtClean="0">
                <a:hlinkClick r:id="rId4" action="ppaction://hlinkfile" tooltip="Net present value"/>
              </a:rPr>
              <a:t>net present value</a:t>
            </a:r>
            <a:r>
              <a:rPr lang="en-US" sz="900" dirty="0" smtClean="0"/>
              <a:t> of the benefits (positive cash flows) of the investment</a:t>
            </a:r>
          </a:p>
          <a:p>
            <a:pPr lvl="0"/>
            <a:r>
              <a:rPr lang="en-US" sz="900" dirty="0" smtClean="0"/>
              <a:t>NB DEF</a:t>
            </a:r>
          </a:p>
          <a:p>
            <a:pPr marL="457200" marR="0" lvl="1" indent="0" algn="l" defTabSz="914400" rtl="0" eaLnBrk="1" fontAlgn="auto" latinLnBrk="0" hangingPunct="1">
              <a:lnSpc>
                <a:spcPct val="100000"/>
              </a:lnSpc>
              <a:spcBef>
                <a:spcPts val="0"/>
              </a:spcBef>
              <a:spcAft>
                <a:spcPts val="0"/>
              </a:spcAft>
              <a:buClrTx/>
              <a:buSzTx/>
              <a:buFontTx/>
              <a:buNone/>
              <a:tabLst/>
              <a:defRPr/>
            </a:pPr>
            <a:r>
              <a:rPr lang="da-DK" sz="900" kern="1200" dirty="0" smtClean="0">
                <a:solidFill>
                  <a:schemeClr val="tx1"/>
                </a:solidFill>
                <a:latin typeface="+mn-lt"/>
                <a:ea typeface="+mn-ea"/>
                <a:cs typeface="+mn-cs"/>
              </a:rPr>
              <a:t>Afkastgraden er for </a:t>
            </a:r>
            <a:r>
              <a:rPr lang="da-DK" sz="900" kern="1200" dirty="0" err="1" smtClean="0">
                <a:solidFill>
                  <a:schemeClr val="tx1"/>
                </a:solidFill>
                <a:latin typeface="+mn-lt"/>
                <a:ea typeface="+mn-ea"/>
                <a:cs typeface="+mn-cs"/>
              </a:rPr>
              <a:t>egenkapitalkomponeneten</a:t>
            </a:r>
            <a:r>
              <a:rPr lang="da-DK" sz="900" kern="1200" dirty="0" smtClean="0">
                <a:solidFill>
                  <a:schemeClr val="tx1"/>
                </a:solidFill>
                <a:latin typeface="+mn-lt"/>
                <a:ea typeface="+mn-ea"/>
                <a:cs typeface="+mn-cs"/>
              </a:rPr>
              <a:t> under direkte investeringer (dvs. koncernlån er ekskluderet). Beregningen er foretaget ved at tage i gennemsnit af beholdningerne ultimo perioderne sat i forhold til den samlede formueindkomst (dvs. geninvesteret indtjening + udbytte)</a:t>
            </a:r>
          </a:p>
          <a:p>
            <a:pPr lvl="0"/>
            <a:r>
              <a:rPr lang="en-US" sz="900" dirty="0" smtClean="0"/>
              <a:t>ECONOMIST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900" b="0" i="0" kern="1200" dirty="0" smtClean="0">
                <a:solidFill>
                  <a:schemeClr val="tx1"/>
                </a:solidFill>
                <a:latin typeface="+mn-lt"/>
                <a:ea typeface="+mn-ea"/>
                <a:cs typeface="+mn-cs"/>
              </a:rPr>
              <a:t>Globalization and increasing competitive pressure on companies have increased the opportunity cost of not investing in emerging markets.</a:t>
            </a:r>
            <a:r>
              <a:rPr lang="en-US" sz="900" b="0" i="0" u="sng" kern="1200" dirty="0" smtClean="0">
                <a:solidFill>
                  <a:schemeClr val="tx1"/>
                </a:solidFill>
                <a:latin typeface="+mn-lt"/>
                <a:ea typeface="+mn-ea"/>
                <a:cs typeface="+mn-cs"/>
                <a:hlinkClick r:id="rId5"/>
              </a:rPr>
              <a:t>[8]</a:t>
            </a:r>
            <a:r>
              <a:rPr lang="en-US" sz="900" b="0" i="0" kern="1200" dirty="0" smtClean="0">
                <a:solidFill>
                  <a:schemeClr val="tx1"/>
                </a:solidFill>
                <a:latin typeface="+mn-lt"/>
                <a:ea typeface="+mn-ea"/>
                <a:cs typeface="+mn-cs"/>
              </a:rPr>
              <a:t>[8] A recent Economist Unit survey provides evidence of a link between investing in emerging markets and corporate financial success</a:t>
            </a:r>
            <a:r>
              <a:rPr lang="en-US" sz="900" b="0" i="1" kern="1200" dirty="0" smtClean="0">
                <a:solidFill>
                  <a:schemeClr val="tx1"/>
                </a:solidFill>
                <a:latin typeface="+mn-lt"/>
                <a:ea typeface="+mn-ea"/>
                <a:cs typeface="+mn-cs"/>
              </a:rPr>
              <a:t>.</a:t>
            </a:r>
            <a:r>
              <a:rPr lang="en-US" sz="900" b="0" i="0" kern="1200" dirty="0" smtClean="0">
                <a:solidFill>
                  <a:schemeClr val="tx1"/>
                </a:solidFill>
                <a:latin typeface="+mn-lt"/>
                <a:ea typeface="+mn-ea"/>
                <a:cs typeface="+mn-cs"/>
              </a:rPr>
              <a:t> Among surveyed companies from developed countries that derive less than 5% of their revenue from activities in emerging markets, only 24% reported their financial performance as being better than their peers. By contrast, for developed country companies that derived more than 5% of their revenue from emerging markets, the share reporting better performance than their peers was just under 40%.</a:t>
            </a:r>
            <a:endParaRPr lang="da-DK" sz="900" dirty="0" smtClean="0"/>
          </a:p>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6</a:t>
            </a:fld>
            <a:endParaRPr lang="en-US"/>
          </a:p>
        </p:txBody>
      </p:sp>
    </p:spTree>
    <p:extLst>
      <p:ext uri="{BB962C8B-B14F-4D97-AF65-F5344CB8AC3E}">
        <p14:creationId xmlns:p14="http://schemas.microsoft.com/office/powerpoint/2010/main" val="60051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latter dimension is echoed by Khanna and </a:t>
            </a:r>
            <a:r>
              <a:rPr lang="en-US" sz="1200" kern="1200" dirty="0" err="1" smtClean="0">
                <a:solidFill>
                  <a:schemeClr val="tx1"/>
                </a:solidFill>
                <a:effectLst/>
                <a:latin typeface="+mn-lt"/>
                <a:ea typeface="+mn-ea"/>
                <a:cs typeface="+mn-cs"/>
              </a:rPr>
              <a:t>palepu</a:t>
            </a:r>
            <a:r>
              <a:rPr lang="en-US" sz="1200" kern="1200" dirty="0" smtClean="0">
                <a:solidFill>
                  <a:schemeClr val="tx1"/>
                </a:solidFill>
                <a:effectLst/>
                <a:latin typeface="+mn-lt"/>
                <a:ea typeface="+mn-ea"/>
                <a:cs typeface="+mn-cs"/>
              </a:rPr>
              <a:t> (2010) who argued that MNCs essentially can adopt two generic strategies in relation to developing countries, namely adaptation versus shaping strategies. An adaptation strategy would </a:t>
            </a:r>
            <a:r>
              <a:rPr lang="en-US" sz="1200" kern="1200" dirty="0" err="1" smtClean="0">
                <a:solidFill>
                  <a:schemeClr val="tx1"/>
                </a:solidFill>
                <a:effectLst/>
                <a:latin typeface="+mn-lt"/>
                <a:ea typeface="+mn-ea"/>
                <a:cs typeface="+mn-cs"/>
              </a:rPr>
              <a:t>i.a</a:t>
            </a:r>
            <a:r>
              <a:rPr lang="en-US" sz="1200" kern="1200" dirty="0" smtClean="0">
                <a:solidFill>
                  <a:schemeClr val="tx1"/>
                </a:solidFill>
                <a:effectLst/>
                <a:latin typeface="+mn-lt"/>
                <a:ea typeface="+mn-ea"/>
                <a:cs typeface="+mn-cs"/>
              </a:rPr>
              <a:t>. imply modification of the existing business model, collaboration with local companies, acceptance of market regulation and continuous investment. A shaping strategy in contrast would imply continuation of existing business model, working alone, seeking change in market context and potentially exiting if conditions are not conducive. </a:t>
            </a:r>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7</a:t>
            </a:fld>
            <a:endParaRPr lang="en-US"/>
          </a:p>
        </p:txBody>
      </p:sp>
    </p:spTree>
    <p:extLst>
      <p:ext uri="{BB962C8B-B14F-4D97-AF65-F5344CB8AC3E}">
        <p14:creationId xmlns:p14="http://schemas.microsoft.com/office/powerpoint/2010/main" val="131875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6A9A7B-92B1-425C-BDDA-165B24B68D2D}" type="slidenum">
              <a:rPr lang="en-US" smtClean="0"/>
              <a:t>8</a:t>
            </a:fld>
            <a:endParaRPr lang="en-US"/>
          </a:p>
        </p:txBody>
      </p:sp>
    </p:spTree>
    <p:extLst>
      <p:ext uri="{BB962C8B-B14F-4D97-AF65-F5344CB8AC3E}">
        <p14:creationId xmlns:p14="http://schemas.microsoft.com/office/powerpoint/2010/main" val="319004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A02AFB0-4BE8-464D-AA58-68FED058C700}" type="datetimeFigureOut">
              <a:rPr lang="en-US" smtClean="0"/>
              <a:t>12/15/2016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8AB7CA2-55E9-44C8-A3F3-B607FEA18EB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02AFB0-4BE8-464D-AA58-68FED058C700}"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B7CA2-55E9-44C8-A3F3-B607FEA18E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2AFB0-4BE8-464D-AA58-68FED058C700}"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8AB7CA2-55E9-44C8-A3F3-B607FEA18E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02AFB0-4BE8-464D-AA58-68FED058C700}" type="datetimeFigureOut">
              <a:rPr lang="en-US" smtClean="0"/>
              <a:t>12/15/2016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AB7CA2-55E9-44C8-A3F3-B607FEA18EB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A02AFB0-4BE8-464D-AA58-68FED058C700}" type="datetimeFigureOut">
              <a:rPr lang="en-US" smtClean="0"/>
              <a:t>12/15/2016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8AB7CA2-55E9-44C8-A3F3-B607FEA18EB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02AFB0-4BE8-464D-AA58-68FED058C700}"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B7CA2-55E9-44C8-A3F3-B607FEA18EB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02AFB0-4BE8-464D-AA58-68FED058C700}" type="datetimeFigureOut">
              <a:rPr lang="en-US" smtClean="0"/>
              <a:t>12/15/2016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AB7CA2-55E9-44C8-A3F3-B607FEA18EB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A02AFB0-4BE8-464D-AA58-68FED058C700}" type="datetimeFigureOut">
              <a:rPr lang="en-US" smtClean="0"/>
              <a:t>12/15/2016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AB7CA2-55E9-44C8-A3F3-B607FEA18EB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A02AFB0-4BE8-464D-AA58-68FED058C700}" type="datetimeFigureOut">
              <a:rPr lang="en-US" smtClean="0"/>
              <a:t>12/15/2016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AB7CA2-55E9-44C8-A3F3-B607FEA18E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2AFB0-4BE8-464D-AA58-68FED058C700}"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8AB7CA2-55E9-44C8-A3F3-B607FEA18EB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2AFB0-4BE8-464D-AA58-68FED058C700}" type="datetimeFigureOut">
              <a:rPr lang="en-US" smtClean="0"/>
              <a:t>12/15/2016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AB7CA2-55E9-44C8-A3F3-B607FEA18EB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A02AFB0-4BE8-464D-AA58-68FED058C700}" type="datetimeFigureOut">
              <a:rPr lang="en-US" smtClean="0"/>
              <a:t>12/15/2016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8AB7CA2-55E9-44C8-A3F3-B607FEA18E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20272" y="2420888"/>
            <a:ext cx="1981200" cy="2160240"/>
          </a:xfrm>
        </p:spPr>
        <p:txBody>
          <a:bodyPr>
            <a:normAutofit fontScale="70000" lnSpcReduction="20000"/>
          </a:bodyPr>
          <a:lstStyle/>
          <a:p>
            <a:r>
              <a:rPr lang="en-US" dirty="0" smtClean="0"/>
              <a:t>Look </a:t>
            </a:r>
            <a:r>
              <a:rPr lang="en-US" dirty="0"/>
              <a:t>South:</a:t>
            </a:r>
          </a:p>
          <a:p>
            <a:r>
              <a:rPr lang="en-US" dirty="0"/>
              <a:t>Doing Sustainable Business in Southern </a:t>
            </a:r>
            <a:r>
              <a:rPr lang="en-US" dirty="0" smtClean="0"/>
              <a:t>Africa</a:t>
            </a:r>
          </a:p>
          <a:p>
            <a:endParaRPr lang="en-US" dirty="0"/>
          </a:p>
          <a:p>
            <a:endParaRPr lang="da-DK" dirty="0" smtClean="0"/>
          </a:p>
          <a:p>
            <a:r>
              <a:rPr lang="da-DK" dirty="0" smtClean="0"/>
              <a:t>By Michael W. Hansen, </a:t>
            </a:r>
          </a:p>
          <a:p>
            <a:endParaRPr lang="da-DK" dirty="0"/>
          </a:p>
          <a:p>
            <a:r>
              <a:rPr lang="da-DK" dirty="0" smtClean="0"/>
              <a:t>Copenhagen Business School</a:t>
            </a:r>
          </a:p>
          <a:p>
            <a:endParaRPr lang="da-DK" dirty="0"/>
          </a:p>
          <a:p>
            <a:endParaRPr lang="da-DK" dirty="0" smtClean="0"/>
          </a:p>
        </p:txBody>
      </p:sp>
      <p:sp>
        <p:nvSpPr>
          <p:cNvPr id="2" name="Title 1"/>
          <p:cNvSpPr>
            <a:spLocks noGrp="1"/>
          </p:cNvSpPr>
          <p:nvPr>
            <p:ph type="title"/>
          </p:nvPr>
        </p:nvSpPr>
        <p:spPr/>
        <p:txBody>
          <a:bodyPr>
            <a:normAutofit fontScale="90000"/>
          </a:bodyPr>
          <a:lstStyle/>
          <a:p>
            <a:r>
              <a:rPr lang="en-US" dirty="0"/>
              <a:t>What </a:t>
            </a:r>
            <a:r>
              <a:rPr lang="en-US" dirty="0" smtClean="0"/>
              <a:t>makes successful companies </a:t>
            </a:r>
            <a:r>
              <a:rPr lang="en-US" dirty="0"/>
              <a:t>in </a:t>
            </a:r>
            <a:r>
              <a:rPr lang="en-US" dirty="0" smtClean="0"/>
              <a:t>Africa? </a:t>
            </a:r>
            <a:br>
              <a:rPr lang="en-US" dirty="0" smtClean="0"/>
            </a:br>
            <a:r>
              <a:rPr lang="en-US" dirty="0"/>
              <a:t/>
            </a:r>
            <a:br>
              <a:rPr lang="en-US" dirty="0"/>
            </a:br>
            <a:r>
              <a:rPr lang="en-US" sz="2200" dirty="0" smtClean="0"/>
              <a:t>Insights </a:t>
            </a:r>
            <a:r>
              <a:rPr lang="en-US" sz="2200" dirty="0"/>
              <a:t>from </a:t>
            </a:r>
            <a:r>
              <a:rPr lang="en-US" sz="2200" dirty="0" smtClean="0"/>
              <a:t>research</a:t>
            </a:r>
            <a:endParaRPr lang="en-US" sz="2200" dirty="0"/>
          </a:p>
        </p:txBody>
      </p:sp>
    </p:spTree>
    <p:extLst>
      <p:ext uri="{BB962C8B-B14F-4D97-AF65-F5344CB8AC3E}">
        <p14:creationId xmlns:p14="http://schemas.microsoft.com/office/powerpoint/2010/main" val="1634310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916832"/>
            <a:ext cx="8439473" cy="4734265"/>
          </a:xfrm>
        </p:spPr>
        <p:txBody>
          <a:bodyPr>
            <a:normAutofit lnSpcReduction="10000"/>
          </a:bodyPr>
          <a:lstStyle/>
          <a:p>
            <a:r>
              <a:rPr lang="da-DK" b="1" dirty="0" smtClean="0"/>
              <a:t>Purpose of </a:t>
            </a:r>
            <a:r>
              <a:rPr lang="da-DK" b="1" dirty="0" err="1" smtClean="0"/>
              <a:t>presentation</a:t>
            </a:r>
            <a:endParaRPr lang="da-DK" b="1" dirty="0" smtClean="0"/>
          </a:p>
          <a:p>
            <a:pPr lvl="1"/>
            <a:r>
              <a:rPr lang="da-DK" dirty="0" err="1" smtClean="0"/>
              <a:t>What</a:t>
            </a:r>
            <a:r>
              <a:rPr lang="da-DK" dirty="0" smtClean="0"/>
              <a:t> do </a:t>
            </a:r>
            <a:r>
              <a:rPr lang="da-DK" dirty="0" err="1" smtClean="0"/>
              <a:t>we</a:t>
            </a:r>
            <a:r>
              <a:rPr lang="da-DK" dirty="0" smtClean="0"/>
              <a:t> know </a:t>
            </a:r>
            <a:r>
              <a:rPr lang="da-DK" dirty="0" err="1" smtClean="0"/>
              <a:t>about</a:t>
            </a:r>
            <a:r>
              <a:rPr lang="da-DK" dirty="0" smtClean="0"/>
              <a:t> performance of </a:t>
            </a:r>
            <a:r>
              <a:rPr lang="da-DK" dirty="0" err="1" smtClean="0"/>
              <a:t>companies</a:t>
            </a:r>
            <a:r>
              <a:rPr lang="da-DK" dirty="0" smtClean="0"/>
              <a:t> in </a:t>
            </a:r>
            <a:r>
              <a:rPr lang="da-DK" dirty="0" err="1" smtClean="0"/>
              <a:t>Africa</a:t>
            </a:r>
            <a:r>
              <a:rPr lang="da-DK" dirty="0" smtClean="0"/>
              <a:t>? </a:t>
            </a:r>
          </a:p>
          <a:p>
            <a:pPr lvl="1"/>
            <a:r>
              <a:rPr lang="da-DK" dirty="0" err="1" smtClean="0"/>
              <a:t>What</a:t>
            </a:r>
            <a:r>
              <a:rPr lang="da-DK" dirty="0" smtClean="0"/>
              <a:t> </a:t>
            </a:r>
            <a:r>
              <a:rPr lang="da-DK" dirty="0" err="1" smtClean="0"/>
              <a:t>are</a:t>
            </a:r>
            <a:r>
              <a:rPr lang="da-DK" dirty="0" smtClean="0"/>
              <a:t> </a:t>
            </a:r>
            <a:r>
              <a:rPr lang="da-DK" dirty="0" err="1" smtClean="0"/>
              <a:t>implications</a:t>
            </a:r>
            <a:r>
              <a:rPr lang="da-DK" dirty="0" smtClean="0"/>
              <a:t> for </a:t>
            </a:r>
            <a:r>
              <a:rPr lang="da-DK" dirty="0" err="1" smtClean="0"/>
              <a:t>companies</a:t>
            </a:r>
            <a:r>
              <a:rPr lang="da-DK" dirty="0" smtClean="0"/>
              <a:t> </a:t>
            </a:r>
            <a:r>
              <a:rPr lang="da-DK" dirty="0" err="1" smtClean="0"/>
              <a:t>considering</a:t>
            </a:r>
            <a:r>
              <a:rPr lang="da-DK" dirty="0" smtClean="0"/>
              <a:t> to </a:t>
            </a:r>
            <a:r>
              <a:rPr lang="da-DK" dirty="0" err="1" smtClean="0"/>
              <a:t>enter</a:t>
            </a:r>
            <a:r>
              <a:rPr lang="da-DK" dirty="0" smtClean="0"/>
              <a:t> </a:t>
            </a:r>
            <a:r>
              <a:rPr lang="da-DK" dirty="0" err="1" smtClean="0"/>
              <a:t>Africa</a:t>
            </a:r>
            <a:r>
              <a:rPr lang="da-DK" dirty="0" smtClean="0"/>
              <a:t>?</a:t>
            </a:r>
          </a:p>
          <a:p>
            <a:pPr lvl="1"/>
            <a:endParaRPr lang="da-DK" b="1" dirty="0"/>
          </a:p>
          <a:p>
            <a:r>
              <a:rPr lang="da-DK" b="1" dirty="0" err="1" smtClean="0"/>
              <a:t>Topics</a:t>
            </a:r>
            <a:endParaRPr lang="da-DK" b="1" dirty="0" smtClean="0"/>
          </a:p>
          <a:p>
            <a:pPr lvl="1"/>
            <a:r>
              <a:rPr lang="da-DK" dirty="0" err="1" smtClean="0"/>
              <a:t>What</a:t>
            </a:r>
            <a:r>
              <a:rPr lang="da-DK" dirty="0" smtClean="0"/>
              <a:t> </a:t>
            </a:r>
            <a:r>
              <a:rPr lang="da-DK" dirty="0" err="1" smtClean="0"/>
              <a:t>are</a:t>
            </a:r>
            <a:r>
              <a:rPr lang="da-DK" dirty="0" smtClean="0"/>
              <a:t> the </a:t>
            </a:r>
            <a:r>
              <a:rPr lang="da-DK" dirty="0" err="1" smtClean="0"/>
              <a:t>challenges</a:t>
            </a:r>
            <a:r>
              <a:rPr lang="da-DK" dirty="0" smtClean="0"/>
              <a:t> and </a:t>
            </a:r>
            <a:r>
              <a:rPr lang="da-DK" dirty="0" err="1" smtClean="0"/>
              <a:t>opportunities</a:t>
            </a:r>
            <a:r>
              <a:rPr lang="da-DK" dirty="0" smtClean="0"/>
              <a:t> in </a:t>
            </a:r>
            <a:r>
              <a:rPr lang="da-DK" dirty="0" err="1" smtClean="0"/>
              <a:t>Africa</a:t>
            </a:r>
            <a:r>
              <a:rPr lang="da-DK" dirty="0" smtClean="0"/>
              <a:t>?</a:t>
            </a:r>
          </a:p>
          <a:p>
            <a:pPr lvl="1"/>
            <a:r>
              <a:rPr lang="da-DK" dirty="0" err="1" smtClean="0"/>
              <a:t>Why</a:t>
            </a:r>
            <a:r>
              <a:rPr lang="da-DK" dirty="0" smtClean="0"/>
              <a:t> </a:t>
            </a:r>
            <a:r>
              <a:rPr lang="da-DK" dirty="0" err="1" smtClean="0"/>
              <a:t>are</a:t>
            </a:r>
            <a:r>
              <a:rPr lang="da-DK" dirty="0" smtClean="0"/>
              <a:t> Danish </a:t>
            </a:r>
            <a:r>
              <a:rPr lang="da-DK" dirty="0" err="1" smtClean="0"/>
              <a:t>companies</a:t>
            </a:r>
            <a:r>
              <a:rPr lang="da-DK" dirty="0" smtClean="0"/>
              <a:t> </a:t>
            </a:r>
            <a:r>
              <a:rPr lang="da-DK" dirty="0" err="1" smtClean="0"/>
              <a:t>entering</a:t>
            </a:r>
            <a:r>
              <a:rPr lang="da-DK" dirty="0" smtClean="0"/>
              <a:t> </a:t>
            </a:r>
            <a:r>
              <a:rPr lang="da-DK" dirty="0" err="1" smtClean="0"/>
              <a:t>Africa</a:t>
            </a:r>
            <a:r>
              <a:rPr lang="da-DK" dirty="0" smtClean="0"/>
              <a:t>?</a:t>
            </a:r>
          </a:p>
          <a:p>
            <a:pPr lvl="1"/>
            <a:r>
              <a:rPr lang="da-DK" dirty="0" smtClean="0"/>
              <a:t>How </a:t>
            </a:r>
            <a:r>
              <a:rPr lang="da-DK" dirty="0" err="1" smtClean="0"/>
              <a:t>are</a:t>
            </a:r>
            <a:r>
              <a:rPr lang="da-DK" dirty="0" smtClean="0"/>
              <a:t> Danish </a:t>
            </a:r>
            <a:r>
              <a:rPr lang="da-DK" dirty="0" err="1" smtClean="0"/>
              <a:t>companies</a:t>
            </a:r>
            <a:r>
              <a:rPr lang="da-DK" dirty="0" smtClean="0"/>
              <a:t> </a:t>
            </a:r>
            <a:r>
              <a:rPr lang="da-DK" dirty="0" err="1" smtClean="0"/>
              <a:t>entering</a:t>
            </a:r>
            <a:r>
              <a:rPr lang="da-DK" dirty="0" smtClean="0"/>
              <a:t> </a:t>
            </a:r>
            <a:r>
              <a:rPr lang="da-DK" dirty="0" err="1" smtClean="0"/>
              <a:t>Africa</a:t>
            </a:r>
            <a:r>
              <a:rPr lang="da-DK" dirty="0" smtClean="0"/>
              <a:t>?</a:t>
            </a:r>
          </a:p>
          <a:p>
            <a:pPr lvl="1"/>
            <a:r>
              <a:rPr lang="da-DK" dirty="0" smtClean="0"/>
              <a:t>How </a:t>
            </a:r>
            <a:r>
              <a:rPr lang="da-DK" dirty="0" err="1" smtClean="0"/>
              <a:t>are</a:t>
            </a:r>
            <a:r>
              <a:rPr lang="da-DK" dirty="0" smtClean="0"/>
              <a:t> Danish </a:t>
            </a:r>
            <a:r>
              <a:rPr lang="da-DK" dirty="0" err="1" smtClean="0"/>
              <a:t>companies</a:t>
            </a:r>
            <a:r>
              <a:rPr lang="da-DK" dirty="0" smtClean="0"/>
              <a:t> in </a:t>
            </a:r>
            <a:r>
              <a:rPr lang="da-DK" dirty="0" err="1" smtClean="0"/>
              <a:t>Africa</a:t>
            </a:r>
            <a:r>
              <a:rPr lang="da-DK" dirty="0" smtClean="0"/>
              <a:t> </a:t>
            </a:r>
            <a:r>
              <a:rPr lang="da-DK" dirty="0" err="1" smtClean="0"/>
              <a:t>performing</a:t>
            </a:r>
            <a:r>
              <a:rPr lang="da-DK" dirty="0" smtClean="0"/>
              <a:t>?</a:t>
            </a:r>
          </a:p>
          <a:p>
            <a:pPr lvl="1"/>
            <a:r>
              <a:rPr lang="da-DK" dirty="0" err="1" smtClean="0"/>
              <a:t>Conclusion</a:t>
            </a:r>
            <a:r>
              <a:rPr lang="da-DK" dirty="0" smtClean="0"/>
              <a:t>: </a:t>
            </a:r>
            <a:r>
              <a:rPr lang="da-DK" dirty="0" err="1" smtClean="0"/>
              <a:t>What</a:t>
            </a:r>
            <a:r>
              <a:rPr lang="da-DK" dirty="0" smtClean="0"/>
              <a:t> </a:t>
            </a:r>
            <a:r>
              <a:rPr lang="da-DK" dirty="0" err="1" smtClean="0"/>
              <a:t>creates</a:t>
            </a:r>
            <a:r>
              <a:rPr lang="da-DK" dirty="0" smtClean="0"/>
              <a:t> </a:t>
            </a:r>
            <a:r>
              <a:rPr lang="da-DK" dirty="0" err="1" smtClean="0"/>
              <a:t>success</a:t>
            </a:r>
            <a:r>
              <a:rPr lang="da-DK" dirty="0" smtClean="0"/>
              <a:t> in </a:t>
            </a:r>
            <a:r>
              <a:rPr lang="da-DK" dirty="0" err="1" smtClean="0"/>
              <a:t>Africa</a:t>
            </a:r>
            <a:r>
              <a:rPr lang="da-DK" dirty="0" smtClean="0"/>
              <a:t>?</a:t>
            </a:r>
          </a:p>
          <a:p>
            <a:pPr lvl="1"/>
            <a:endParaRPr lang="da-DK" dirty="0"/>
          </a:p>
          <a:p>
            <a:r>
              <a:rPr lang="da-DK" b="1" dirty="0" err="1" smtClean="0"/>
              <a:t>Sources</a:t>
            </a:r>
            <a:endParaRPr lang="da-DK" b="1" dirty="0" smtClean="0"/>
          </a:p>
          <a:p>
            <a:pPr lvl="1"/>
            <a:r>
              <a:rPr lang="da-DK" dirty="0" smtClean="0"/>
              <a:t>2011 IFU </a:t>
            </a:r>
            <a:r>
              <a:rPr lang="da-DK" dirty="0" err="1" smtClean="0"/>
              <a:t>survey</a:t>
            </a:r>
            <a:r>
              <a:rPr lang="da-DK" dirty="0" smtClean="0"/>
              <a:t> of 200 Danish </a:t>
            </a:r>
            <a:r>
              <a:rPr lang="da-DK" dirty="0" err="1" smtClean="0"/>
              <a:t>investments</a:t>
            </a:r>
            <a:r>
              <a:rPr lang="da-DK" dirty="0" smtClean="0"/>
              <a:t> in </a:t>
            </a:r>
            <a:r>
              <a:rPr lang="da-DK" dirty="0" err="1" smtClean="0"/>
              <a:t>Africa</a:t>
            </a:r>
            <a:endParaRPr lang="da-DK" dirty="0" smtClean="0"/>
          </a:p>
          <a:p>
            <a:pPr lvl="1"/>
            <a:r>
              <a:rPr lang="da-DK" dirty="0" smtClean="0"/>
              <a:t>2015 </a:t>
            </a:r>
            <a:r>
              <a:rPr lang="da-DK" dirty="0" err="1" smtClean="0"/>
              <a:t>survey</a:t>
            </a:r>
            <a:r>
              <a:rPr lang="da-DK" dirty="0" smtClean="0"/>
              <a:t> of 172 </a:t>
            </a:r>
            <a:r>
              <a:rPr lang="da-DK" dirty="0" err="1" smtClean="0"/>
              <a:t>local</a:t>
            </a:r>
            <a:r>
              <a:rPr lang="da-DK" dirty="0" smtClean="0"/>
              <a:t> </a:t>
            </a:r>
            <a:r>
              <a:rPr lang="da-DK" dirty="0" err="1" smtClean="0"/>
              <a:t>companies</a:t>
            </a:r>
            <a:r>
              <a:rPr lang="da-DK" dirty="0" smtClean="0"/>
              <a:t> in Tanzania and Kenya</a:t>
            </a:r>
          </a:p>
        </p:txBody>
      </p:sp>
      <p:sp>
        <p:nvSpPr>
          <p:cNvPr id="2" name="Title 1"/>
          <p:cNvSpPr>
            <a:spLocks noGrp="1"/>
          </p:cNvSpPr>
          <p:nvPr>
            <p:ph type="title"/>
          </p:nvPr>
        </p:nvSpPr>
        <p:spPr/>
        <p:txBody>
          <a:bodyPr/>
          <a:lstStyle/>
          <a:p>
            <a:r>
              <a:rPr lang="da-DK" dirty="0" err="1" smtClean="0"/>
              <a:t>Overview</a:t>
            </a:r>
            <a:r>
              <a:rPr lang="da-DK" dirty="0" smtClean="0"/>
              <a:t> of </a:t>
            </a:r>
            <a:r>
              <a:rPr lang="da-DK" dirty="0" err="1" smtClean="0"/>
              <a:t>presentation</a:t>
            </a:r>
            <a:endParaRPr lang="en-US" dirty="0"/>
          </a:p>
        </p:txBody>
      </p:sp>
    </p:spTree>
    <p:extLst>
      <p:ext uri="{BB962C8B-B14F-4D97-AF65-F5344CB8AC3E}">
        <p14:creationId xmlns:p14="http://schemas.microsoft.com/office/powerpoint/2010/main" val="3888852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9" y="1628800"/>
            <a:ext cx="4176463" cy="5229200"/>
          </a:xfrm>
        </p:spPr>
        <p:txBody>
          <a:bodyPr>
            <a:normAutofit fontScale="62500" lnSpcReduction="20000"/>
          </a:bodyPr>
          <a:lstStyle/>
          <a:p>
            <a:pPr>
              <a:lnSpc>
                <a:spcPct val="120000"/>
              </a:lnSpc>
              <a:spcBef>
                <a:spcPts val="600"/>
              </a:spcBef>
            </a:pPr>
            <a:r>
              <a:rPr lang="da-DK" dirty="0" err="1" smtClean="0"/>
              <a:t>Opportunities</a:t>
            </a:r>
            <a:endParaRPr lang="da-DK" dirty="0" smtClean="0"/>
          </a:p>
          <a:p>
            <a:pPr lvl="1">
              <a:lnSpc>
                <a:spcPct val="120000"/>
              </a:lnSpc>
              <a:spcBef>
                <a:spcPts val="600"/>
              </a:spcBef>
            </a:pPr>
            <a:r>
              <a:rPr lang="da-DK" dirty="0" smtClean="0"/>
              <a:t>High </a:t>
            </a:r>
            <a:r>
              <a:rPr lang="da-DK" dirty="0" err="1" smtClean="0"/>
              <a:t>growth</a:t>
            </a:r>
            <a:endParaRPr lang="da-DK" dirty="0" smtClean="0"/>
          </a:p>
          <a:p>
            <a:pPr lvl="1">
              <a:lnSpc>
                <a:spcPct val="120000"/>
              </a:lnSpc>
              <a:spcBef>
                <a:spcPts val="600"/>
              </a:spcBef>
            </a:pPr>
            <a:r>
              <a:rPr lang="da-DK" dirty="0" err="1" smtClean="0"/>
              <a:t>Pent</a:t>
            </a:r>
            <a:r>
              <a:rPr lang="da-DK" dirty="0" smtClean="0"/>
              <a:t> up </a:t>
            </a:r>
            <a:r>
              <a:rPr lang="da-DK" dirty="0" err="1" smtClean="0"/>
              <a:t>demand</a:t>
            </a:r>
            <a:endParaRPr lang="da-DK" dirty="0" smtClean="0"/>
          </a:p>
          <a:p>
            <a:pPr lvl="1">
              <a:lnSpc>
                <a:spcPct val="120000"/>
              </a:lnSpc>
              <a:spcBef>
                <a:spcPts val="600"/>
              </a:spcBef>
            </a:pPr>
            <a:r>
              <a:rPr lang="da-DK" dirty="0" smtClean="0"/>
              <a:t>Low </a:t>
            </a:r>
            <a:r>
              <a:rPr lang="da-DK" dirty="0" err="1" smtClean="0"/>
              <a:t>competition</a:t>
            </a:r>
            <a:endParaRPr lang="da-DK" dirty="0" smtClean="0"/>
          </a:p>
          <a:p>
            <a:pPr lvl="1">
              <a:lnSpc>
                <a:spcPct val="120000"/>
              </a:lnSpc>
              <a:spcBef>
                <a:spcPts val="600"/>
              </a:spcBef>
            </a:pPr>
            <a:r>
              <a:rPr lang="da-DK" dirty="0" err="1" smtClean="0"/>
              <a:t>Vast</a:t>
            </a:r>
            <a:r>
              <a:rPr lang="da-DK" dirty="0" smtClean="0"/>
              <a:t> </a:t>
            </a:r>
            <a:r>
              <a:rPr lang="da-DK" dirty="0" err="1" smtClean="0"/>
              <a:t>resources</a:t>
            </a:r>
            <a:endParaRPr lang="da-DK" dirty="0" smtClean="0"/>
          </a:p>
          <a:p>
            <a:pPr lvl="1">
              <a:lnSpc>
                <a:spcPct val="120000"/>
              </a:lnSpc>
              <a:spcBef>
                <a:spcPts val="600"/>
              </a:spcBef>
            </a:pPr>
            <a:endParaRPr lang="da-DK" dirty="0" smtClean="0"/>
          </a:p>
          <a:p>
            <a:pPr>
              <a:lnSpc>
                <a:spcPct val="120000"/>
              </a:lnSpc>
              <a:spcBef>
                <a:spcPts val="600"/>
              </a:spcBef>
            </a:pPr>
            <a:r>
              <a:rPr lang="da-DK" dirty="0" smtClean="0"/>
              <a:t>Challenges</a:t>
            </a:r>
          </a:p>
          <a:p>
            <a:pPr lvl="1">
              <a:lnSpc>
                <a:spcPct val="120000"/>
              </a:lnSpc>
              <a:spcBef>
                <a:spcPts val="600"/>
              </a:spcBef>
            </a:pPr>
            <a:r>
              <a:rPr lang="da-DK" dirty="0" err="1" smtClean="0"/>
              <a:t>Weak</a:t>
            </a:r>
            <a:r>
              <a:rPr lang="da-DK" dirty="0" smtClean="0"/>
              <a:t> </a:t>
            </a:r>
            <a:r>
              <a:rPr lang="da-DK" dirty="0" err="1" smtClean="0"/>
              <a:t>industrial</a:t>
            </a:r>
            <a:r>
              <a:rPr lang="da-DK" dirty="0" smtClean="0"/>
              <a:t> </a:t>
            </a:r>
            <a:r>
              <a:rPr lang="da-DK" dirty="0" err="1" smtClean="0"/>
              <a:t>environment</a:t>
            </a:r>
            <a:endParaRPr lang="da-DK" dirty="0" smtClean="0"/>
          </a:p>
          <a:p>
            <a:pPr lvl="2">
              <a:lnSpc>
                <a:spcPct val="120000"/>
              </a:lnSpc>
              <a:spcBef>
                <a:spcPts val="600"/>
              </a:spcBef>
            </a:pPr>
            <a:r>
              <a:rPr lang="da-DK" dirty="0" smtClean="0"/>
              <a:t>De-</a:t>
            </a:r>
            <a:r>
              <a:rPr lang="da-DK" dirty="0" err="1" smtClean="0"/>
              <a:t>industrialization</a:t>
            </a:r>
            <a:r>
              <a:rPr lang="da-DK" dirty="0" smtClean="0"/>
              <a:t> and missing </a:t>
            </a:r>
            <a:r>
              <a:rPr lang="da-DK" dirty="0" err="1" smtClean="0"/>
              <a:t>middle</a:t>
            </a:r>
            <a:endParaRPr lang="da-DK" dirty="0" smtClean="0"/>
          </a:p>
          <a:p>
            <a:pPr lvl="2">
              <a:lnSpc>
                <a:spcPct val="120000"/>
              </a:lnSpc>
              <a:spcBef>
                <a:spcPts val="600"/>
              </a:spcBef>
            </a:pPr>
            <a:r>
              <a:rPr lang="da-DK" dirty="0" smtClean="0"/>
              <a:t>Problems of </a:t>
            </a:r>
            <a:r>
              <a:rPr lang="da-DK" dirty="0" err="1" smtClean="0"/>
              <a:t>accessing</a:t>
            </a:r>
            <a:r>
              <a:rPr lang="da-DK" dirty="0" smtClean="0"/>
              <a:t> inputs</a:t>
            </a:r>
          </a:p>
          <a:p>
            <a:pPr lvl="2">
              <a:lnSpc>
                <a:spcPct val="120000"/>
              </a:lnSpc>
              <a:spcBef>
                <a:spcPts val="600"/>
              </a:spcBef>
            </a:pPr>
            <a:r>
              <a:rPr lang="da-DK" dirty="0" smtClean="0"/>
              <a:t>Under-</a:t>
            </a:r>
            <a:r>
              <a:rPr lang="da-DK" dirty="0" err="1" smtClean="0"/>
              <a:t>developed</a:t>
            </a:r>
            <a:r>
              <a:rPr lang="da-DK" dirty="0" smtClean="0"/>
              <a:t> </a:t>
            </a:r>
            <a:r>
              <a:rPr lang="da-DK" dirty="0" err="1" smtClean="0"/>
              <a:t>supporting</a:t>
            </a:r>
            <a:r>
              <a:rPr lang="da-DK" dirty="0" smtClean="0"/>
              <a:t> </a:t>
            </a:r>
            <a:r>
              <a:rPr lang="da-DK" dirty="0" err="1" smtClean="0"/>
              <a:t>industries</a:t>
            </a:r>
            <a:endParaRPr lang="da-DK" dirty="0" smtClean="0"/>
          </a:p>
          <a:p>
            <a:pPr lvl="1">
              <a:lnSpc>
                <a:spcPct val="120000"/>
              </a:lnSpc>
              <a:spcBef>
                <a:spcPts val="600"/>
              </a:spcBef>
            </a:pPr>
            <a:r>
              <a:rPr lang="da-DK" dirty="0" err="1" smtClean="0"/>
              <a:t>Institutional</a:t>
            </a:r>
            <a:r>
              <a:rPr lang="da-DK" dirty="0" smtClean="0"/>
              <a:t> </a:t>
            </a:r>
            <a:r>
              <a:rPr lang="da-DK" dirty="0" err="1"/>
              <a:t>voids</a:t>
            </a:r>
            <a:r>
              <a:rPr lang="da-DK" dirty="0"/>
              <a:t> </a:t>
            </a:r>
          </a:p>
          <a:p>
            <a:pPr lvl="2">
              <a:lnSpc>
                <a:spcPct val="120000"/>
              </a:lnSpc>
              <a:spcBef>
                <a:spcPts val="600"/>
              </a:spcBef>
            </a:pPr>
            <a:r>
              <a:rPr lang="da-DK" dirty="0" err="1" smtClean="0"/>
              <a:t>Corruption</a:t>
            </a:r>
            <a:endParaRPr lang="da-DK" dirty="0" smtClean="0"/>
          </a:p>
          <a:p>
            <a:pPr lvl="2">
              <a:lnSpc>
                <a:spcPct val="120000"/>
              </a:lnSpc>
              <a:spcBef>
                <a:spcPts val="600"/>
              </a:spcBef>
            </a:pPr>
            <a:r>
              <a:rPr lang="da-DK" dirty="0" err="1" smtClean="0"/>
              <a:t>Deficent</a:t>
            </a:r>
            <a:r>
              <a:rPr lang="da-DK" dirty="0" smtClean="0"/>
              <a:t> </a:t>
            </a:r>
            <a:r>
              <a:rPr lang="da-DK" dirty="0" err="1" smtClean="0"/>
              <a:t>contract</a:t>
            </a:r>
            <a:r>
              <a:rPr lang="da-DK" dirty="0" smtClean="0"/>
              <a:t> </a:t>
            </a:r>
            <a:r>
              <a:rPr lang="da-DK" dirty="0" err="1" smtClean="0"/>
              <a:t>environment</a:t>
            </a:r>
            <a:r>
              <a:rPr lang="da-DK" dirty="0" smtClean="0"/>
              <a:t> and </a:t>
            </a:r>
            <a:r>
              <a:rPr lang="da-DK" dirty="0" err="1" smtClean="0"/>
              <a:t>weak</a:t>
            </a:r>
            <a:r>
              <a:rPr lang="da-DK" dirty="0" smtClean="0"/>
              <a:t> </a:t>
            </a:r>
            <a:r>
              <a:rPr lang="da-DK" dirty="0" err="1"/>
              <a:t>infrastructures</a:t>
            </a:r>
            <a:endParaRPr lang="da-DK" dirty="0" smtClean="0"/>
          </a:p>
          <a:p>
            <a:pPr>
              <a:lnSpc>
                <a:spcPct val="120000"/>
              </a:lnSpc>
              <a:spcBef>
                <a:spcPts val="600"/>
              </a:spcBef>
            </a:pPr>
            <a:endParaRPr lang="da-DK" dirty="0" smtClean="0"/>
          </a:p>
          <a:p>
            <a:pPr>
              <a:lnSpc>
                <a:spcPct val="120000"/>
              </a:lnSpc>
              <a:spcBef>
                <a:spcPts val="600"/>
              </a:spcBef>
            </a:pPr>
            <a:r>
              <a:rPr lang="da-DK" dirty="0" err="1" smtClean="0"/>
              <a:t>Implications</a:t>
            </a:r>
            <a:r>
              <a:rPr lang="da-DK" dirty="0" smtClean="0"/>
              <a:t> </a:t>
            </a:r>
            <a:r>
              <a:rPr lang="da-DK" dirty="0"/>
              <a:t>for </a:t>
            </a:r>
            <a:r>
              <a:rPr lang="da-DK" dirty="0" err="1" smtClean="0"/>
              <a:t>companies</a:t>
            </a:r>
            <a:r>
              <a:rPr lang="da-DK" dirty="0" smtClean="0"/>
              <a:t> </a:t>
            </a:r>
            <a:r>
              <a:rPr lang="da-DK" dirty="0" err="1" smtClean="0"/>
              <a:t>wishing</a:t>
            </a:r>
            <a:r>
              <a:rPr lang="da-DK" dirty="0" smtClean="0"/>
              <a:t> to </a:t>
            </a:r>
            <a:r>
              <a:rPr lang="da-DK" dirty="0" err="1" smtClean="0"/>
              <a:t>enter</a:t>
            </a:r>
            <a:r>
              <a:rPr lang="da-DK" dirty="0" smtClean="0"/>
              <a:t> </a:t>
            </a:r>
            <a:r>
              <a:rPr lang="da-DK" dirty="0" err="1" smtClean="0"/>
              <a:t>Africa</a:t>
            </a:r>
            <a:endParaRPr lang="da-DK" dirty="0" smtClean="0"/>
          </a:p>
          <a:p>
            <a:pPr lvl="1">
              <a:lnSpc>
                <a:spcPct val="120000"/>
              </a:lnSpc>
              <a:spcBef>
                <a:spcPts val="600"/>
              </a:spcBef>
            </a:pPr>
            <a:r>
              <a:rPr lang="da-DK" dirty="0" err="1" smtClean="0"/>
              <a:t>Opportunities</a:t>
            </a:r>
            <a:r>
              <a:rPr lang="da-DK" dirty="0" smtClean="0"/>
              <a:t> for </a:t>
            </a:r>
            <a:r>
              <a:rPr lang="da-DK" dirty="0" err="1" smtClean="0"/>
              <a:t>first</a:t>
            </a:r>
            <a:r>
              <a:rPr lang="da-DK" dirty="0" smtClean="0"/>
              <a:t> mover </a:t>
            </a:r>
            <a:r>
              <a:rPr lang="da-DK" dirty="0" err="1" smtClean="0"/>
              <a:t>advantages</a:t>
            </a:r>
            <a:r>
              <a:rPr lang="da-DK" dirty="0" smtClean="0"/>
              <a:t> and </a:t>
            </a:r>
            <a:r>
              <a:rPr lang="da-DK" dirty="0" err="1" smtClean="0"/>
              <a:t>windfall</a:t>
            </a:r>
            <a:r>
              <a:rPr lang="da-DK" dirty="0" smtClean="0"/>
              <a:t> </a:t>
            </a:r>
            <a:r>
              <a:rPr lang="da-DK" dirty="0" err="1" smtClean="0"/>
              <a:t>earnings</a:t>
            </a:r>
            <a:endParaRPr lang="da-DK" dirty="0" smtClean="0"/>
          </a:p>
          <a:p>
            <a:pPr lvl="1">
              <a:lnSpc>
                <a:spcPct val="120000"/>
              </a:lnSpc>
              <a:spcBef>
                <a:spcPts val="600"/>
              </a:spcBef>
            </a:pPr>
            <a:r>
              <a:rPr lang="da-DK" dirty="0" smtClean="0"/>
              <a:t>Challenges </a:t>
            </a:r>
            <a:r>
              <a:rPr lang="da-DK" dirty="0" err="1" smtClean="0"/>
              <a:t>related</a:t>
            </a:r>
            <a:r>
              <a:rPr lang="da-DK" dirty="0" smtClean="0"/>
              <a:t> to </a:t>
            </a:r>
            <a:r>
              <a:rPr lang="da-DK" dirty="0" err="1" smtClean="0"/>
              <a:t>lack</a:t>
            </a:r>
            <a:r>
              <a:rPr lang="da-DK" dirty="0" smtClean="0"/>
              <a:t> of inputs, </a:t>
            </a:r>
            <a:r>
              <a:rPr lang="da-DK" dirty="0" err="1" smtClean="0"/>
              <a:t>weak</a:t>
            </a:r>
            <a:r>
              <a:rPr lang="da-DK" dirty="0" smtClean="0"/>
              <a:t> support </a:t>
            </a:r>
            <a:r>
              <a:rPr lang="da-DK" dirty="0" err="1" smtClean="0"/>
              <a:t>industries</a:t>
            </a:r>
            <a:r>
              <a:rPr lang="da-DK" dirty="0" smtClean="0"/>
              <a:t>, and </a:t>
            </a:r>
            <a:r>
              <a:rPr lang="da-DK" dirty="0" err="1" smtClean="0"/>
              <a:t>institutional</a:t>
            </a:r>
            <a:r>
              <a:rPr lang="da-DK" dirty="0" smtClean="0"/>
              <a:t> </a:t>
            </a:r>
            <a:r>
              <a:rPr lang="da-DK" dirty="0" err="1" smtClean="0"/>
              <a:t>voids</a:t>
            </a:r>
            <a:endParaRPr lang="en-US" dirty="0"/>
          </a:p>
          <a:p>
            <a:pPr lvl="2">
              <a:lnSpc>
                <a:spcPct val="120000"/>
              </a:lnSpc>
              <a:spcBef>
                <a:spcPts val="600"/>
              </a:spcBef>
            </a:pPr>
            <a:endParaRPr lang="da-DK" dirty="0" smtClean="0"/>
          </a:p>
          <a:p>
            <a:pPr lvl="1">
              <a:lnSpc>
                <a:spcPct val="120000"/>
              </a:lnSpc>
              <a:spcBef>
                <a:spcPts val="600"/>
              </a:spcBef>
            </a:pPr>
            <a:endParaRPr lang="en-US" dirty="0"/>
          </a:p>
        </p:txBody>
      </p:sp>
      <p:sp>
        <p:nvSpPr>
          <p:cNvPr id="3" name="Title 2"/>
          <p:cNvSpPr>
            <a:spLocks noGrp="1"/>
          </p:cNvSpPr>
          <p:nvPr>
            <p:ph type="title"/>
          </p:nvPr>
        </p:nvSpPr>
        <p:spPr/>
        <p:txBody>
          <a:bodyPr/>
          <a:lstStyle/>
          <a:p>
            <a:r>
              <a:rPr lang="en-US" dirty="0"/>
              <a:t>What are the challenges and opportunities in East Africa?</a:t>
            </a:r>
          </a:p>
        </p:txBody>
      </p:sp>
      <p:graphicFrame>
        <p:nvGraphicFramePr>
          <p:cNvPr id="4" name="Content Placeholder 3"/>
          <p:cNvGraphicFramePr>
            <a:graphicFrameLocks/>
          </p:cNvGraphicFramePr>
          <p:nvPr>
            <p:extLst>
              <p:ext uri="{D42A27DB-BD31-4B8C-83A1-F6EECF244321}">
                <p14:modId xmlns:p14="http://schemas.microsoft.com/office/powerpoint/2010/main" val="242185498"/>
              </p:ext>
            </p:extLst>
          </p:nvPr>
        </p:nvGraphicFramePr>
        <p:xfrm>
          <a:off x="4355976" y="1962652"/>
          <a:ext cx="4320480" cy="4447133"/>
        </p:xfrm>
        <a:graphic>
          <a:graphicData uri="http://schemas.openxmlformats.org/drawingml/2006/table">
            <a:tbl>
              <a:tblPr firstRow="1" firstCol="1" bandRow="1">
                <a:tableStyleId>{5C22544A-7EE6-4342-B048-85BDC9FD1C3A}</a:tableStyleId>
              </a:tblPr>
              <a:tblGrid>
                <a:gridCol w="1577003">
                  <a:extLst>
                    <a:ext uri="{9D8B030D-6E8A-4147-A177-3AD203B41FA5}">
                      <a16:colId xmlns:a16="http://schemas.microsoft.com/office/drawing/2014/main" val="20000"/>
                    </a:ext>
                  </a:extLst>
                </a:gridCol>
                <a:gridCol w="1151721">
                  <a:extLst>
                    <a:ext uri="{9D8B030D-6E8A-4147-A177-3AD203B41FA5}">
                      <a16:colId xmlns:a16="http://schemas.microsoft.com/office/drawing/2014/main" val="20001"/>
                    </a:ext>
                  </a:extLst>
                </a:gridCol>
                <a:gridCol w="1591756">
                  <a:extLst>
                    <a:ext uri="{9D8B030D-6E8A-4147-A177-3AD203B41FA5}">
                      <a16:colId xmlns:a16="http://schemas.microsoft.com/office/drawing/2014/main" val="20002"/>
                    </a:ext>
                  </a:extLst>
                </a:gridCol>
              </a:tblGrid>
              <a:tr h="148295">
                <a:tc>
                  <a:txBody>
                    <a:bodyPr/>
                    <a:lstStyle/>
                    <a:p>
                      <a:pPr marL="0" marR="0" algn="just">
                        <a:lnSpc>
                          <a:spcPct val="100000"/>
                        </a:lnSpc>
                        <a:spcBef>
                          <a:spcPts val="300"/>
                        </a:spcBef>
                        <a:spcAft>
                          <a:spcPts val="0"/>
                        </a:spcAft>
                      </a:pPr>
                      <a:r>
                        <a:rPr lang="en-US" sz="900" dirty="0">
                          <a:effectLst/>
                        </a:rPr>
                        <a:t>Indicator</a:t>
                      </a:r>
                      <a:endParaRPr lang="en-US" sz="900" dirty="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dirty="0">
                          <a:effectLst/>
                        </a:rPr>
                        <a:t>Kenya</a:t>
                      </a:r>
                      <a:endParaRPr lang="en-US" sz="900" dirty="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Tanzania</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0"/>
                  </a:ext>
                </a:extLst>
              </a:tr>
              <a:tr h="444886">
                <a:tc>
                  <a:txBody>
                    <a:bodyPr/>
                    <a:lstStyle/>
                    <a:p>
                      <a:pPr marL="0" marR="0" algn="just">
                        <a:lnSpc>
                          <a:spcPct val="100000"/>
                        </a:lnSpc>
                        <a:spcBef>
                          <a:spcPts val="300"/>
                        </a:spcBef>
                        <a:spcAft>
                          <a:spcPts val="0"/>
                        </a:spcAft>
                      </a:pPr>
                      <a:r>
                        <a:rPr lang="en-US" sz="900">
                          <a:effectLst/>
                        </a:rPr>
                        <a:t>GDP per capita, PPP (constant 2011 international $)</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2,405</a:t>
                      </a:r>
                    </a:p>
                    <a:p>
                      <a:pPr marL="0" marR="0" algn="just">
                        <a:lnSpc>
                          <a:spcPct val="100000"/>
                        </a:lnSpc>
                        <a:spcBef>
                          <a:spcPts val="300"/>
                        </a:spcBef>
                        <a:spcAft>
                          <a:spcPts val="0"/>
                        </a:spcAft>
                      </a:pPr>
                      <a:r>
                        <a:rPr lang="en-US" sz="900">
                          <a:effectLst/>
                        </a:rPr>
                        <a:t>2014: 2,818</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2,049	</a:t>
                      </a:r>
                    </a:p>
                    <a:p>
                      <a:pPr marL="0" marR="0" algn="just">
                        <a:lnSpc>
                          <a:spcPct val="100000"/>
                        </a:lnSpc>
                        <a:spcBef>
                          <a:spcPts val="300"/>
                        </a:spcBef>
                        <a:spcAft>
                          <a:spcPts val="0"/>
                        </a:spcAft>
                      </a:pPr>
                      <a:r>
                        <a:rPr lang="en-US" sz="900">
                          <a:effectLst/>
                        </a:rPr>
                        <a:t>2014: 2,421</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1"/>
                  </a:ext>
                </a:extLst>
              </a:tr>
              <a:tr h="910789">
                <a:tc>
                  <a:txBody>
                    <a:bodyPr/>
                    <a:lstStyle/>
                    <a:p>
                      <a:pPr marL="0" marR="0" algn="just">
                        <a:lnSpc>
                          <a:spcPct val="100000"/>
                        </a:lnSpc>
                        <a:spcBef>
                          <a:spcPts val="300"/>
                        </a:spcBef>
                        <a:spcAft>
                          <a:spcPts val="0"/>
                        </a:spcAft>
                      </a:pPr>
                      <a:r>
                        <a:rPr lang="en-US" sz="900" dirty="0">
                          <a:effectLst/>
                        </a:rPr>
                        <a:t>GDP growth (annual %)</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Average (calculated):</a:t>
                      </a:r>
                      <a:endParaRPr lang="en-US" sz="900" dirty="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dirty="0">
                          <a:effectLst/>
                        </a:rPr>
                        <a:t>2010: 8.4</a:t>
                      </a:r>
                    </a:p>
                    <a:p>
                      <a:pPr marL="0" marR="0" algn="just">
                        <a:lnSpc>
                          <a:spcPct val="100000"/>
                        </a:lnSpc>
                        <a:spcBef>
                          <a:spcPts val="300"/>
                        </a:spcBef>
                        <a:spcAft>
                          <a:spcPts val="0"/>
                        </a:spcAft>
                      </a:pPr>
                      <a:r>
                        <a:rPr lang="en-US" sz="900" dirty="0">
                          <a:effectLst/>
                        </a:rPr>
                        <a:t>2011: 6.1</a:t>
                      </a:r>
                    </a:p>
                    <a:p>
                      <a:pPr marL="0" marR="0" algn="just">
                        <a:lnSpc>
                          <a:spcPct val="100000"/>
                        </a:lnSpc>
                        <a:spcBef>
                          <a:spcPts val="300"/>
                        </a:spcBef>
                        <a:spcAft>
                          <a:spcPts val="0"/>
                        </a:spcAft>
                      </a:pPr>
                      <a:r>
                        <a:rPr lang="en-US" sz="900" dirty="0">
                          <a:effectLst/>
                        </a:rPr>
                        <a:t>2012: 4.6</a:t>
                      </a:r>
                    </a:p>
                    <a:p>
                      <a:pPr marL="0" marR="0" algn="just">
                        <a:lnSpc>
                          <a:spcPct val="100000"/>
                        </a:lnSpc>
                        <a:spcBef>
                          <a:spcPts val="300"/>
                        </a:spcBef>
                        <a:spcAft>
                          <a:spcPts val="0"/>
                        </a:spcAft>
                      </a:pPr>
                      <a:r>
                        <a:rPr lang="en-US" sz="900" dirty="0">
                          <a:effectLst/>
                        </a:rPr>
                        <a:t>2013: 5.7</a:t>
                      </a:r>
                    </a:p>
                    <a:p>
                      <a:pPr marL="0" marR="0" algn="just">
                        <a:lnSpc>
                          <a:spcPct val="100000"/>
                        </a:lnSpc>
                        <a:spcBef>
                          <a:spcPts val="300"/>
                        </a:spcBef>
                        <a:spcAft>
                          <a:spcPts val="0"/>
                        </a:spcAft>
                      </a:pPr>
                      <a:r>
                        <a:rPr lang="en-US" sz="900" dirty="0">
                          <a:effectLst/>
                        </a:rPr>
                        <a:t>2014: 5.3</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6.02</a:t>
                      </a:r>
                      <a:endParaRPr lang="en-US" sz="900" dirty="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dirty="0">
                          <a:effectLst/>
                        </a:rPr>
                        <a:t>2010: 6.4</a:t>
                      </a:r>
                    </a:p>
                    <a:p>
                      <a:pPr marL="0" marR="0" algn="just">
                        <a:lnSpc>
                          <a:spcPct val="100000"/>
                        </a:lnSpc>
                        <a:spcBef>
                          <a:spcPts val="300"/>
                        </a:spcBef>
                        <a:spcAft>
                          <a:spcPts val="0"/>
                        </a:spcAft>
                      </a:pPr>
                      <a:r>
                        <a:rPr lang="en-US" sz="900" dirty="0">
                          <a:effectLst/>
                        </a:rPr>
                        <a:t>2011: 7.9</a:t>
                      </a:r>
                    </a:p>
                    <a:p>
                      <a:pPr marL="0" marR="0" algn="just">
                        <a:lnSpc>
                          <a:spcPct val="100000"/>
                        </a:lnSpc>
                        <a:spcBef>
                          <a:spcPts val="300"/>
                        </a:spcBef>
                        <a:spcAft>
                          <a:spcPts val="0"/>
                        </a:spcAft>
                      </a:pPr>
                      <a:r>
                        <a:rPr lang="en-US" sz="900" dirty="0">
                          <a:effectLst/>
                        </a:rPr>
                        <a:t>2012: 5.1</a:t>
                      </a:r>
                    </a:p>
                    <a:p>
                      <a:pPr marL="0" marR="0" algn="just">
                        <a:lnSpc>
                          <a:spcPct val="100000"/>
                        </a:lnSpc>
                        <a:spcBef>
                          <a:spcPts val="300"/>
                        </a:spcBef>
                        <a:spcAft>
                          <a:spcPts val="0"/>
                        </a:spcAft>
                      </a:pPr>
                      <a:r>
                        <a:rPr lang="en-US" sz="900" dirty="0">
                          <a:effectLst/>
                        </a:rPr>
                        <a:t>2013: 7.3</a:t>
                      </a:r>
                    </a:p>
                    <a:p>
                      <a:pPr marL="0" marR="0" algn="just">
                        <a:lnSpc>
                          <a:spcPct val="100000"/>
                        </a:lnSpc>
                        <a:spcBef>
                          <a:spcPts val="300"/>
                        </a:spcBef>
                        <a:spcAft>
                          <a:spcPts val="0"/>
                        </a:spcAft>
                      </a:pPr>
                      <a:r>
                        <a:rPr lang="en-US" sz="900" dirty="0">
                          <a:effectLst/>
                        </a:rPr>
                        <a:t>2014: 7.0</a:t>
                      </a:r>
                    </a:p>
                    <a:p>
                      <a:pPr marL="0" marR="0" algn="just">
                        <a:lnSpc>
                          <a:spcPct val="100000"/>
                        </a:lnSpc>
                        <a:spcBef>
                          <a:spcPts val="300"/>
                        </a:spcBef>
                        <a:spcAft>
                          <a:spcPts val="0"/>
                        </a:spcAft>
                      </a:pPr>
                      <a:r>
                        <a:rPr lang="en-US" sz="900" dirty="0">
                          <a:effectLst/>
                        </a:rPr>
                        <a:t> </a:t>
                      </a:r>
                    </a:p>
                    <a:p>
                      <a:pPr marL="0" marR="0" algn="just">
                        <a:lnSpc>
                          <a:spcPct val="100000"/>
                        </a:lnSpc>
                        <a:spcBef>
                          <a:spcPts val="300"/>
                        </a:spcBef>
                        <a:spcAft>
                          <a:spcPts val="0"/>
                        </a:spcAft>
                      </a:pPr>
                      <a:r>
                        <a:rPr lang="en-US" sz="900" dirty="0">
                          <a:effectLst/>
                        </a:rPr>
                        <a:t>6.74</a:t>
                      </a:r>
                      <a:endParaRPr lang="en-US" sz="900" dirty="0">
                        <a:effectLst/>
                        <a:latin typeface="Calibri"/>
                        <a:ea typeface="Calibri"/>
                        <a:cs typeface="Times New Roman"/>
                      </a:endParaRPr>
                    </a:p>
                  </a:txBody>
                  <a:tcPr marL="61232" marR="61232" marT="0" marB="0"/>
                </a:tc>
                <a:extLst>
                  <a:ext uri="{0D108BD9-81ED-4DB2-BD59-A6C34878D82A}">
                    <a16:rowId xmlns:a16="http://schemas.microsoft.com/office/drawing/2014/main" val="10002"/>
                  </a:ext>
                </a:extLst>
              </a:tr>
              <a:tr h="444886">
                <a:tc>
                  <a:txBody>
                    <a:bodyPr/>
                    <a:lstStyle/>
                    <a:p>
                      <a:pPr marL="0" marR="0" algn="just">
                        <a:lnSpc>
                          <a:spcPct val="100000"/>
                        </a:lnSpc>
                        <a:spcBef>
                          <a:spcPts val="300"/>
                        </a:spcBef>
                        <a:spcAft>
                          <a:spcPts val="0"/>
                        </a:spcAft>
                      </a:pPr>
                      <a:r>
                        <a:rPr lang="en-US" sz="900">
                          <a:effectLst/>
                        </a:rPr>
                        <a:t>Exports of goods and services (% of GDP)</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20.0	</a:t>
                      </a:r>
                    </a:p>
                    <a:p>
                      <a:pPr marL="0" marR="0" algn="just">
                        <a:lnSpc>
                          <a:spcPct val="100000"/>
                        </a:lnSpc>
                        <a:spcBef>
                          <a:spcPts val="300"/>
                        </a:spcBef>
                        <a:spcAft>
                          <a:spcPts val="0"/>
                        </a:spcAft>
                      </a:pPr>
                      <a:r>
                        <a:rPr lang="en-US" sz="900">
                          <a:effectLst/>
                        </a:rPr>
                        <a:t>2014: 16.4</a:t>
                      </a:r>
                    </a:p>
                    <a:p>
                      <a:pPr marL="0" marR="0" algn="just">
                        <a:lnSpc>
                          <a:spcPct val="100000"/>
                        </a:lnSpc>
                        <a:spcBef>
                          <a:spcPts val="300"/>
                        </a:spcBef>
                        <a:spcAft>
                          <a:spcPts val="0"/>
                        </a:spcAft>
                      </a:pPr>
                      <a:r>
                        <a:rPr lang="en-US" sz="900">
                          <a:effectLst/>
                        </a:rPr>
                        <a:t> </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17.4	</a:t>
                      </a:r>
                    </a:p>
                    <a:p>
                      <a:pPr marL="0" marR="0" algn="just">
                        <a:lnSpc>
                          <a:spcPct val="100000"/>
                        </a:lnSpc>
                        <a:spcBef>
                          <a:spcPts val="300"/>
                        </a:spcBef>
                        <a:spcAft>
                          <a:spcPts val="0"/>
                        </a:spcAft>
                      </a:pPr>
                      <a:r>
                        <a:rPr lang="en-US" sz="900">
                          <a:effectLst/>
                        </a:rPr>
                        <a:t>2014: 19.5</a:t>
                      </a:r>
                    </a:p>
                    <a:p>
                      <a:pPr marL="0" marR="0" algn="just">
                        <a:lnSpc>
                          <a:spcPct val="100000"/>
                        </a:lnSpc>
                        <a:spcBef>
                          <a:spcPts val="300"/>
                        </a:spcBef>
                        <a:spcAft>
                          <a:spcPts val="0"/>
                        </a:spcAft>
                      </a:pPr>
                      <a:r>
                        <a:rPr lang="en-US" sz="900">
                          <a:effectLst/>
                        </a:rPr>
                        <a:t> </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3"/>
                  </a:ext>
                </a:extLst>
              </a:tr>
              <a:tr h="444886">
                <a:tc>
                  <a:txBody>
                    <a:bodyPr/>
                    <a:lstStyle/>
                    <a:p>
                      <a:pPr marL="0" marR="0" algn="just">
                        <a:lnSpc>
                          <a:spcPct val="100000"/>
                        </a:lnSpc>
                        <a:spcBef>
                          <a:spcPts val="300"/>
                        </a:spcBef>
                        <a:spcAft>
                          <a:spcPts val="0"/>
                        </a:spcAft>
                      </a:pPr>
                      <a:r>
                        <a:rPr lang="en-US" sz="900">
                          <a:effectLst/>
                        </a:rPr>
                        <a:t>Foreign direct investment, net inflows (% of GDP)</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0.3</a:t>
                      </a:r>
                    </a:p>
                    <a:p>
                      <a:pPr marL="0" marR="0" algn="just">
                        <a:lnSpc>
                          <a:spcPct val="100000"/>
                        </a:lnSpc>
                        <a:spcBef>
                          <a:spcPts val="300"/>
                        </a:spcBef>
                        <a:spcAft>
                          <a:spcPts val="0"/>
                        </a:spcAft>
                      </a:pPr>
                      <a:r>
                        <a:rPr lang="en-US" sz="900">
                          <a:effectLst/>
                        </a:rPr>
                        <a:t>2014: 1.5</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3.3	</a:t>
                      </a:r>
                    </a:p>
                    <a:p>
                      <a:pPr marL="0" marR="0" algn="just">
                        <a:lnSpc>
                          <a:spcPct val="100000"/>
                        </a:lnSpc>
                        <a:spcBef>
                          <a:spcPts val="300"/>
                        </a:spcBef>
                        <a:spcAft>
                          <a:spcPts val="0"/>
                        </a:spcAft>
                      </a:pPr>
                      <a:r>
                        <a:rPr lang="en-US" sz="900">
                          <a:effectLst/>
                        </a:rPr>
                        <a:t>2014: 4.3</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4"/>
                  </a:ext>
                </a:extLst>
              </a:tr>
              <a:tr h="444886">
                <a:tc>
                  <a:txBody>
                    <a:bodyPr/>
                    <a:lstStyle/>
                    <a:p>
                      <a:pPr marL="0" marR="0" algn="just">
                        <a:lnSpc>
                          <a:spcPct val="100000"/>
                        </a:lnSpc>
                        <a:spcBef>
                          <a:spcPts val="300"/>
                        </a:spcBef>
                        <a:spcAft>
                          <a:spcPts val="0"/>
                        </a:spcAft>
                      </a:pPr>
                      <a:r>
                        <a:rPr lang="en-US" sz="900">
                          <a:effectLst/>
                        </a:rPr>
                        <a:t>Foreign direct investment, net outflows (% of GDP)</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0.1	</a:t>
                      </a:r>
                    </a:p>
                    <a:p>
                      <a:pPr marL="0" marR="0" algn="just">
                        <a:lnSpc>
                          <a:spcPct val="100000"/>
                        </a:lnSpc>
                        <a:spcBef>
                          <a:spcPts val="300"/>
                        </a:spcBef>
                        <a:spcAft>
                          <a:spcPts val="0"/>
                        </a:spcAft>
                      </a:pPr>
                      <a:r>
                        <a:rPr lang="en-US" sz="900">
                          <a:effectLst/>
                        </a:rPr>
                        <a:t>2014: -0.1</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a:t>
                      </a:r>
                    </a:p>
                    <a:p>
                      <a:pPr marL="0" marR="0" algn="just">
                        <a:lnSpc>
                          <a:spcPct val="100000"/>
                        </a:lnSpc>
                        <a:spcBef>
                          <a:spcPts val="300"/>
                        </a:spcBef>
                        <a:spcAft>
                          <a:spcPts val="0"/>
                        </a:spcAft>
                      </a:pPr>
                      <a:r>
                        <a:rPr lang="en-US" sz="900">
                          <a:effectLst/>
                        </a:rPr>
                        <a:t>2014:</a:t>
                      </a:r>
                    </a:p>
                    <a:p>
                      <a:pPr marL="0" marR="0" algn="just">
                        <a:lnSpc>
                          <a:spcPct val="100000"/>
                        </a:lnSpc>
                        <a:spcBef>
                          <a:spcPts val="300"/>
                        </a:spcBef>
                        <a:spcAft>
                          <a:spcPts val="0"/>
                        </a:spcAft>
                      </a:pPr>
                      <a:r>
                        <a:rPr lang="en-US" sz="900">
                          <a:effectLst/>
                        </a:rPr>
                        <a:t>No data available</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5"/>
                  </a:ext>
                </a:extLst>
              </a:tr>
              <a:tr h="444886">
                <a:tc>
                  <a:txBody>
                    <a:bodyPr/>
                    <a:lstStyle/>
                    <a:p>
                      <a:pPr marL="0" marR="0" algn="just">
                        <a:lnSpc>
                          <a:spcPct val="100000"/>
                        </a:lnSpc>
                        <a:spcBef>
                          <a:spcPts val="300"/>
                        </a:spcBef>
                        <a:spcAft>
                          <a:spcPts val="0"/>
                        </a:spcAft>
                      </a:pPr>
                      <a:r>
                        <a:rPr lang="en-US" sz="900">
                          <a:effectLst/>
                        </a:rPr>
                        <a:t>Manufacturing value added</a:t>
                      </a:r>
                    </a:p>
                    <a:p>
                      <a:pPr marL="0" marR="0" algn="just">
                        <a:lnSpc>
                          <a:spcPct val="100000"/>
                        </a:lnSpc>
                        <a:spcBef>
                          <a:spcPts val="300"/>
                        </a:spcBef>
                        <a:spcAft>
                          <a:spcPts val="0"/>
                        </a:spcAft>
                      </a:pPr>
                      <a:r>
                        <a:rPr lang="en-US" sz="900">
                          <a:effectLst/>
                        </a:rPr>
                        <a:t>(MVA) performance</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2005: 1,522.5</a:t>
                      </a:r>
                    </a:p>
                    <a:p>
                      <a:pPr marL="0" marR="0" algn="just">
                        <a:lnSpc>
                          <a:spcPct val="100000"/>
                        </a:lnSpc>
                        <a:spcBef>
                          <a:spcPts val="300"/>
                        </a:spcBef>
                        <a:spcAft>
                          <a:spcPts val="0"/>
                        </a:spcAft>
                      </a:pPr>
                      <a:r>
                        <a:rPr lang="en-US" sz="900">
                          <a:effectLst/>
                        </a:rPr>
                        <a:t>2010: 1,882.2</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2005: 1,318.3</a:t>
                      </a:r>
                    </a:p>
                    <a:p>
                      <a:pPr marL="0" marR="0" algn="just">
                        <a:lnSpc>
                          <a:spcPct val="100000"/>
                        </a:lnSpc>
                        <a:spcBef>
                          <a:spcPts val="300"/>
                        </a:spcBef>
                        <a:spcAft>
                          <a:spcPts val="0"/>
                        </a:spcAft>
                      </a:pPr>
                      <a:r>
                        <a:rPr lang="en-US" sz="900">
                          <a:effectLst/>
                        </a:rPr>
                        <a:t>2010: 1,991.7</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6"/>
                  </a:ext>
                </a:extLst>
              </a:tr>
              <a:tr h="296590">
                <a:tc>
                  <a:txBody>
                    <a:bodyPr/>
                    <a:lstStyle/>
                    <a:p>
                      <a:pPr marL="0" marR="0" algn="just">
                        <a:lnSpc>
                          <a:spcPct val="100000"/>
                        </a:lnSpc>
                        <a:spcBef>
                          <a:spcPts val="300"/>
                        </a:spcBef>
                        <a:spcAft>
                          <a:spcPts val="0"/>
                        </a:spcAft>
                      </a:pPr>
                      <a:r>
                        <a:rPr lang="en-US" sz="900">
                          <a:effectLst/>
                        </a:rPr>
                        <a:t>Manufacturing/ GDP</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dirty="0">
                          <a:effectLst/>
                        </a:rPr>
                        <a:t>2007: 14%</a:t>
                      </a:r>
                    </a:p>
                    <a:p>
                      <a:pPr marL="0" marR="0" algn="just">
                        <a:lnSpc>
                          <a:spcPct val="100000"/>
                        </a:lnSpc>
                        <a:spcBef>
                          <a:spcPts val="300"/>
                        </a:spcBef>
                        <a:spcAft>
                          <a:spcPts val="0"/>
                        </a:spcAft>
                      </a:pPr>
                      <a:r>
                        <a:rPr lang="en-US" sz="900" dirty="0">
                          <a:effectLst/>
                        </a:rPr>
                        <a:t>2014: 11%</a:t>
                      </a:r>
                      <a:endParaRPr lang="en-US" sz="900" dirty="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2007: 8%</a:t>
                      </a:r>
                    </a:p>
                    <a:p>
                      <a:pPr marL="0" marR="0" algn="just">
                        <a:lnSpc>
                          <a:spcPct val="100000"/>
                        </a:lnSpc>
                        <a:spcBef>
                          <a:spcPts val="300"/>
                        </a:spcBef>
                        <a:spcAft>
                          <a:spcPts val="0"/>
                        </a:spcAft>
                      </a:pPr>
                      <a:r>
                        <a:rPr lang="en-US" sz="900">
                          <a:effectLst/>
                        </a:rPr>
                        <a:t>2014: 6%</a:t>
                      </a:r>
                      <a:endParaRPr lang="en-US" sz="900">
                        <a:effectLst/>
                        <a:latin typeface="Calibri"/>
                        <a:ea typeface="Calibri"/>
                        <a:cs typeface="Times New Roman"/>
                      </a:endParaRPr>
                    </a:p>
                  </a:txBody>
                  <a:tcPr marL="61232" marR="61232" marT="0" marB="0"/>
                </a:tc>
                <a:extLst>
                  <a:ext uri="{0D108BD9-81ED-4DB2-BD59-A6C34878D82A}">
                    <a16:rowId xmlns:a16="http://schemas.microsoft.com/office/drawing/2014/main" val="10007"/>
                  </a:ext>
                </a:extLst>
              </a:tr>
              <a:tr h="444886">
                <a:tc>
                  <a:txBody>
                    <a:bodyPr/>
                    <a:lstStyle/>
                    <a:p>
                      <a:pPr marL="0" marR="0" algn="just">
                        <a:lnSpc>
                          <a:spcPct val="100000"/>
                        </a:lnSpc>
                        <a:spcBef>
                          <a:spcPts val="300"/>
                        </a:spcBef>
                        <a:spcAft>
                          <a:spcPts val="0"/>
                        </a:spcAft>
                      </a:pPr>
                      <a:r>
                        <a:rPr lang="en-US" sz="900">
                          <a:effectLst/>
                        </a:rPr>
                        <a:t>Ease of doing business index</a:t>
                      </a:r>
                    </a:p>
                    <a:p>
                      <a:pPr marL="0" marR="0" algn="just">
                        <a:lnSpc>
                          <a:spcPct val="100000"/>
                        </a:lnSpc>
                        <a:spcBef>
                          <a:spcPts val="300"/>
                        </a:spcBef>
                        <a:spcAft>
                          <a:spcPts val="0"/>
                        </a:spcAft>
                      </a:pPr>
                      <a:r>
                        <a:rPr lang="en-US" sz="900">
                          <a:effectLst/>
                        </a:rPr>
                        <a:t>(Rank: 1 to 189)</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a:effectLst/>
                        </a:rPr>
                        <a:t>2009: 82</a:t>
                      </a:r>
                    </a:p>
                    <a:p>
                      <a:pPr marL="0" marR="0" algn="just">
                        <a:lnSpc>
                          <a:spcPct val="100000"/>
                        </a:lnSpc>
                        <a:spcBef>
                          <a:spcPts val="300"/>
                        </a:spcBef>
                        <a:spcAft>
                          <a:spcPts val="0"/>
                        </a:spcAft>
                      </a:pPr>
                      <a:r>
                        <a:rPr lang="en-US" sz="900">
                          <a:effectLst/>
                        </a:rPr>
                        <a:t>2014: 129</a:t>
                      </a:r>
                    </a:p>
                    <a:p>
                      <a:pPr marL="0" marR="0" algn="just">
                        <a:lnSpc>
                          <a:spcPct val="100000"/>
                        </a:lnSpc>
                        <a:spcBef>
                          <a:spcPts val="300"/>
                        </a:spcBef>
                        <a:spcAft>
                          <a:spcPts val="0"/>
                        </a:spcAft>
                      </a:pPr>
                      <a:r>
                        <a:rPr lang="en-US" sz="900">
                          <a:effectLst/>
                        </a:rPr>
                        <a:t>2015: 108</a:t>
                      </a:r>
                      <a:endParaRPr lang="en-US" sz="900">
                        <a:effectLst/>
                        <a:latin typeface="Calibri"/>
                        <a:ea typeface="Calibri"/>
                        <a:cs typeface="Times New Roman"/>
                      </a:endParaRPr>
                    </a:p>
                  </a:txBody>
                  <a:tcPr marL="61232" marR="61232" marT="0" marB="0"/>
                </a:tc>
                <a:tc>
                  <a:txBody>
                    <a:bodyPr/>
                    <a:lstStyle/>
                    <a:p>
                      <a:pPr marL="0" marR="0" algn="just">
                        <a:lnSpc>
                          <a:spcPct val="100000"/>
                        </a:lnSpc>
                        <a:spcBef>
                          <a:spcPts val="300"/>
                        </a:spcBef>
                        <a:spcAft>
                          <a:spcPts val="0"/>
                        </a:spcAft>
                      </a:pPr>
                      <a:r>
                        <a:rPr lang="en-US" sz="900" dirty="0">
                          <a:effectLst/>
                        </a:rPr>
                        <a:t>2009: 127</a:t>
                      </a:r>
                    </a:p>
                    <a:p>
                      <a:pPr marL="0" marR="0" algn="just">
                        <a:lnSpc>
                          <a:spcPct val="100000"/>
                        </a:lnSpc>
                        <a:spcBef>
                          <a:spcPts val="300"/>
                        </a:spcBef>
                        <a:spcAft>
                          <a:spcPts val="0"/>
                        </a:spcAft>
                      </a:pPr>
                      <a:r>
                        <a:rPr lang="en-US" sz="900" dirty="0">
                          <a:effectLst/>
                        </a:rPr>
                        <a:t>2014: 140</a:t>
                      </a:r>
                    </a:p>
                    <a:p>
                      <a:pPr marL="0" marR="0" algn="just">
                        <a:lnSpc>
                          <a:spcPct val="100000"/>
                        </a:lnSpc>
                        <a:spcBef>
                          <a:spcPts val="300"/>
                        </a:spcBef>
                        <a:spcAft>
                          <a:spcPts val="0"/>
                        </a:spcAft>
                      </a:pPr>
                      <a:r>
                        <a:rPr lang="en-US" sz="900" dirty="0">
                          <a:effectLst/>
                        </a:rPr>
                        <a:t>2015: 139</a:t>
                      </a:r>
                      <a:endParaRPr lang="en-US" sz="900" dirty="0">
                        <a:effectLst/>
                        <a:latin typeface="Calibri"/>
                        <a:ea typeface="Calibri"/>
                        <a:cs typeface="Times New Roman"/>
                      </a:endParaRPr>
                    </a:p>
                  </a:txBody>
                  <a:tcPr marL="61232" marR="61232" marT="0" marB="0"/>
                </a:tc>
                <a:extLst>
                  <a:ext uri="{0D108BD9-81ED-4DB2-BD59-A6C34878D82A}">
                    <a16:rowId xmlns:a16="http://schemas.microsoft.com/office/drawing/2014/main" val="10008"/>
                  </a:ext>
                </a:extLst>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947118263"/>
              </p:ext>
            </p:extLst>
          </p:nvPr>
        </p:nvGraphicFramePr>
        <p:xfrm>
          <a:off x="4312394" y="2204864"/>
          <a:ext cx="4652094" cy="33397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p:cNvGraphicFramePr>
          <p:nvPr>
            <p:extLst>
              <p:ext uri="{D42A27DB-BD31-4B8C-83A1-F6EECF244321}">
                <p14:modId xmlns:p14="http://schemas.microsoft.com/office/powerpoint/2010/main" val="4081444348"/>
              </p:ext>
            </p:extLst>
          </p:nvPr>
        </p:nvGraphicFramePr>
        <p:xfrm>
          <a:off x="4427984" y="1988840"/>
          <a:ext cx="4536504" cy="40324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0921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par>
                                <p:cTn id="31" presetID="1" presetClass="exit" presetSubtype="0" fill="hold" nodeType="with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7"/>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2" end="1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
                                            <p:txEl>
                                              <p:pRg st="16" end="16"/>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err="1" smtClean="0"/>
              <a:t>Why</a:t>
            </a:r>
            <a:r>
              <a:rPr lang="da-DK" dirty="0" smtClean="0"/>
              <a:t> </a:t>
            </a:r>
            <a:r>
              <a:rPr lang="da-DK" dirty="0" err="1" smtClean="0"/>
              <a:t>are</a:t>
            </a:r>
            <a:r>
              <a:rPr lang="da-DK" dirty="0" smtClean="0"/>
              <a:t> Danish </a:t>
            </a:r>
            <a:r>
              <a:rPr lang="da-DK" dirty="0" err="1" smtClean="0"/>
              <a:t>companies</a:t>
            </a:r>
            <a:r>
              <a:rPr lang="da-DK" dirty="0" smtClean="0"/>
              <a:t> </a:t>
            </a:r>
            <a:r>
              <a:rPr lang="da-DK" dirty="0" err="1" smtClean="0"/>
              <a:t>investing</a:t>
            </a:r>
            <a:r>
              <a:rPr lang="da-DK" dirty="0" smtClean="0"/>
              <a:t> in </a:t>
            </a:r>
            <a:r>
              <a:rPr lang="da-DK" dirty="0" err="1" smtClean="0"/>
              <a:t>Africa</a:t>
            </a:r>
            <a:r>
              <a:rPr lang="da-DK"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3773930"/>
              </p:ext>
            </p:extLst>
          </p:nvPr>
        </p:nvGraphicFramePr>
        <p:xfrm>
          <a:off x="4860032" y="2557600"/>
          <a:ext cx="4144392" cy="3273227"/>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1"/>
          <p:cNvSpPr txBox="1">
            <a:spLocks/>
          </p:cNvSpPr>
          <p:nvPr/>
        </p:nvSpPr>
        <p:spPr>
          <a:xfrm>
            <a:off x="380999" y="1719070"/>
            <a:ext cx="4479033" cy="5138930"/>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lnSpc>
                <a:spcPct val="120000"/>
              </a:lnSpc>
              <a:spcBef>
                <a:spcPts val="600"/>
              </a:spcBef>
            </a:pPr>
            <a:r>
              <a:rPr lang="da-DK" dirty="0" smtClean="0"/>
              <a:t>Companies </a:t>
            </a:r>
            <a:r>
              <a:rPr lang="da-DK" dirty="0" err="1" smtClean="0"/>
              <a:t>internationalize</a:t>
            </a:r>
            <a:r>
              <a:rPr lang="da-DK" dirty="0" smtClean="0"/>
              <a:t> for </a:t>
            </a:r>
            <a:r>
              <a:rPr lang="da-DK" dirty="0" err="1" smtClean="0"/>
              <a:t>essentially</a:t>
            </a:r>
            <a:r>
              <a:rPr lang="da-DK" dirty="0" smtClean="0"/>
              <a:t> </a:t>
            </a:r>
            <a:r>
              <a:rPr lang="da-DK" dirty="0" err="1" smtClean="0"/>
              <a:t>four</a:t>
            </a:r>
            <a:r>
              <a:rPr lang="da-DK" dirty="0" smtClean="0"/>
              <a:t> </a:t>
            </a:r>
            <a:r>
              <a:rPr lang="da-DK" dirty="0" err="1" smtClean="0"/>
              <a:t>reasons</a:t>
            </a:r>
            <a:endParaRPr lang="da-DK" dirty="0" smtClean="0"/>
          </a:p>
          <a:p>
            <a:pPr lvl="1">
              <a:lnSpc>
                <a:spcPct val="120000"/>
              </a:lnSpc>
              <a:spcBef>
                <a:spcPts val="600"/>
              </a:spcBef>
            </a:pPr>
            <a:r>
              <a:rPr lang="da-DK" dirty="0" smtClean="0"/>
              <a:t>Access </a:t>
            </a:r>
            <a:r>
              <a:rPr lang="da-DK" dirty="0" err="1" smtClean="0"/>
              <a:t>resources</a:t>
            </a:r>
            <a:endParaRPr lang="da-DK" dirty="0" smtClean="0"/>
          </a:p>
          <a:p>
            <a:pPr lvl="1">
              <a:lnSpc>
                <a:spcPct val="120000"/>
              </a:lnSpc>
              <a:spcBef>
                <a:spcPts val="600"/>
              </a:spcBef>
            </a:pPr>
            <a:r>
              <a:rPr lang="da-DK" dirty="0" smtClean="0"/>
              <a:t>Access </a:t>
            </a:r>
            <a:r>
              <a:rPr lang="da-DK" dirty="0" err="1" smtClean="0"/>
              <a:t>markets</a:t>
            </a:r>
            <a:endParaRPr lang="da-DK" dirty="0" smtClean="0"/>
          </a:p>
          <a:p>
            <a:pPr lvl="1">
              <a:lnSpc>
                <a:spcPct val="120000"/>
              </a:lnSpc>
              <a:spcBef>
                <a:spcPts val="600"/>
              </a:spcBef>
            </a:pPr>
            <a:r>
              <a:rPr lang="da-DK" dirty="0" err="1" smtClean="0"/>
              <a:t>Reduce</a:t>
            </a:r>
            <a:r>
              <a:rPr lang="da-DK" dirty="0" smtClean="0"/>
              <a:t> </a:t>
            </a:r>
            <a:r>
              <a:rPr lang="da-DK" dirty="0" err="1" smtClean="0"/>
              <a:t>costs</a:t>
            </a:r>
            <a:endParaRPr lang="da-DK" dirty="0" smtClean="0"/>
          </a:p>
          <a:p>
            <a:pPr lvl="1">
              <a:lnSpc>
                <a:spcPct val="120000"/>
              </a:lnSpc>
              <a:spcBef>
                <a:spcPts val="600"/>
              </a:spcBef>
            </a:pPr>
            <a:r>
              <a:rPr lang="da-DK" dirty="0" smtClean="0"/>
              <a:t>Access assets</a:t>
            </a:r>
          </a:p>
          <a:p>
            <a:pPr>
              <a:lnSpc>
                <a:spcPct val="120000"/>
              </a:lnSpc>
              <a:spcBef>
                <a:spcPts val="600"/>
              </a:spcBef>
            </a:pPr>
            <a:endParaRPr lang="da-DK" dirty="0"/>
          </a:p>
          <a:p>
            <a:pPr>
              <a:lnSpc>
                <a:spcPct val="120000"/>
              </a:lnSpc>
              <a:spcBef>
                <a:spcPts val="600"/>
              </a:spcBef>
            </a:pPr>
            <a:r>
              <a:rPr lang="da-DK" dirty="0" err="1" smtClean="0"/>
              <a:t>Motives</a:t>
            </a:r>
            <a:r>
              <a:rPr lang="da-DK" dirty="0" smtClean="0"/>
              <a:t> in </a:t>
            </a:r>
            <a:r>
              <a:rPr lang="da-DK" dirty="0" err="1" smtClean="0"/>
              <a:t>Africa</a:t>
            </a:r>
            <a:endParaRPr lang="da-DK" dirty="0" smtClean="0"/>
          </a:p>
          <a:p>
            <a:pPr lvl="1">
              <a:lnSpc>
                <a:spcPct val="120000"/>
              </a:lnSpc>
              <a:spcBef>
                <a:spcPts val="600"/>
              </a:spcBef>
            </a:pPr>
            <a:r>
              <a:rPr lang="da-DK" dirty="0" err="1" smtClean="0"/>
              <a:t>Mainly</a:t>
            </a:r>
            <a:r>
              <a:rPr lang="da-DK" dirty="0" smtClean="0"/>
              <a:t> </a:t>
            </a:r>
            <a:r>
              <a:rPr lang="da-DK" dirty="0" err="1" smtClean="0"/>
              <a:t>market</a:t>
            </a:r>
            <a:r>
              <a:rPr lang="da-DK" dirty="0" smtClean="0"/>
              <a:t> </a:t>
            </a:r>
            <a:r>
              <a:rPr lang="da-DK" dirty="0" err="1" smtClean="0"/>
              <a:t>seeking</a:t>
            </a:r>
            <a:r>
              <a:rPr lang="da-DK" dirty="0" smtClean="0"/>
              <a:t>, in </a:t>
            </a:r>
            <a:r>
              <a:rPr lang="da-DK" dirty="0" err="1" smtClean="0"/>
              <a:t>BtB</a:t>
            </a:r>
            <a:r>
              <a:rPr lang="da-DK" dirty="0" smtClean="0"/>
              <a:t> and </a:t>
            </a:r>
            <a:r>
              <a:rPr lang="da-DK" dirty="0" err="1" smtClean="0"/>
              <a:t>BtG</a:t>
            </a:r>
            <a:r>
              <a:rPr lang="da-DK" dirty="0" smtClean="0"/>
              <a:t> </a:t>
            </a:r>
            <a:r>
              <a:rPr lang="da-DK" dirty="0" err="1" smtClean="0"/>
              <a:t>markets</a:t>
            </a:r>
            <a:r>
              <a:rPr lang="da-DK" dirty="0" smtClean="0"/>
              <a:t>, </a:t>
            </a:r>
            <a:r>
              <a:rPr lang="da-DK" dirty="0" err="1" smtClean="0"/>
              <a:t>rarely</a:t>
            </a:r>
            <a:r>
              <a:rPr lang="da-DK" dirty="0" smtClean="0"/>
              <a:t> </a:t>
            </a:r>
            <a:r>
              <a:rPr lang="da-DK" dirty="0" err="1" smtClean="0"/>
              <a:t>BtC</a:t>
            </a:r>
            <a:r>
              <a:rPr lang="da-DK" dirty="0" smtClean="0"/>
              <a:t> </a:t>
            </a:r>
            <a:r>
              <a:rPr lang="da-DK" dirty="0" err="1" smtClean="0"/>
              <a:t>markets</a:t>
            </a:r>
            <a:endParaRPr lang="da-DK" dirty="0" smtClean="0"/>
          </a:p>
          <a:p>
            <a:pPr lvl="1">
              <a:lnSpc>
                <a:spcPct val="120000"/>
              </a:lnSpc>
              <a:spcBef>
                <a:spcPts val="600"/>
              </a:spcBef>
            </a:pPr>
            <a:r>
              <a:rPr lang="da-DK" dirty="0" err="1" smtClean="0"/>
              <a:t>Rarely</a:t>
            </a:r>
            <a:r>
              <a:rPr lang="da-DK" dirty="0" smtClean="0"/>
              <a:t> </a:t>
            </a:r>
            <a:r>
              <a:rPr lang="da-DK" dirty="0" err="1" smtClean="0"/>
              <a:t>cost</a:t>
            </a:r>
            <a:r>
              <a:rPr lang="da-DK" dirty="0" smtClean="0"/>
              <a:t> </a:t>
            </a:r>
            <a:r>
              <a:rPr lang="da-DK" dirty="0" err="1" smtClean="0"/>
              <a:t>reduction</a:t>
            </a:r>
            <a:r>
              <a:rPr lang="da-DK" dirty="0" smtClean="0"/>
              <a:t> </a:t>
            </a:r>
            <a:r>
              <a:rPr lang="da-DK" dirty="0" err="1" smtClean="0"/>
              <a:t>motivated</a:t>
            </a:r>
            <a:endParaRPr lang="da-DK" dirty="0" smtClean="0"/>
          </a:p>
          <a:p>
            <a:pPr lvl="1">
              <a:lnSpc>
                <a:spcPct val="120000"/>
              </a:lnSpc>
              <a:spcBef>
                <a:spcPts val="600"/>
              </a:spcBef>
            </a:pPr>
            <a:endParaRPr lang="da-DK" dirty="0" smtClean="0"/>
          </a:p>
          <a:p>
            <a:pPr>
              <a:lnSpc>
                <a:spcPct val="120000"/>
              </a:lnSpc>
              <a:spcBef>
                <a:spcPts val="600"/>
              </a:spcBef>
            </a:pPr>
            <a:r>
              <a:rPr lang="da-DK" dirty="0" err="1" smtClean="0"/>
              <a:t>Implications</a:t>
            </a:r>
            <a:r>
              <a:rPr lang="da-DK" dirty="0" smtClean="0"/>
              <a:t> for </a:t>
            </a:r>
            <a:r>
              <a:rPr lang="da-DK" dirty="0" err="1" smtClean="0"/>
              <a:t>companies</a:t>
            </a:r>
            <a:r>
              <a:rPr lang="da-DK" dirty="0" smtClean="0"/>
              <a:t> </a:t>
            </a:r>
            <a:r>
              <a:rPr lang="da-DK" dirty="0" err="1" smtClean="0"/>
              <a:t>wishing</a:t>
            </a:r>
            <a:r>
              <a:rPr lang="da-DK" dirty="0" smtClean="0"/>
              <a:t> to </a:t>
            </a:r>
            <a:r>
              <a:rPr lang="da-DK" dirty="0" err="1" smtClean="0"/>
              <a:t>enter</a:t>
            </a:r>
            <a:r>
              <a:rPr lang="da-DK" dirty="0" smtClean="0"/>
              <a:t> </a:t>
            </a:r>
            <a:r>
              <a:rPr lang="da-DK" dirty="0" err="1" smtClean="0"/>
              <a:t>Africa</a:t>
            </a:r>
            <a:endParaRPr lang="da-DK" dirty="0" smtClean="0"/>
          </a:p>
          <a:p>
            <a:pPr lvl="1">
              <a:lnSpc>
                <a:spcPct val="120000"/>
              </a:lnSpc>
              <a:spcBef>
                <a:spcPts val="600"/>
              </a:spcBef>
            </a:pPr>
            <a:r>
              <a:rPr lang="da-DK" dirty="0" smtClean="0"/>
              <a:t>Companies </a:t>
            </a:r>
            <a:r>
              <a:rPr lang="da-DK" dirty="0" err="1" smtClean="0"/>
              <a:t>are</a:t>
            </a:r>
            <a:r>
              <a:rPr lang="da-DK" dirty="0" smtClean="0"/>
              <a:t> </a:t>
            </a:r>
            <a:r>
              <a:rPr lang="da-DK" dirty="0" err="1" smtClean="0"/>
              <a:t>almost</a:t>
            </a:r>
            <a:r>
              <a:rPr lang="da-DK" dirty="0" smtClean="0"/>
              <a:t> all </a:t>
            </a:r>
            <a:r>
              <a:rPr lang="da-DK" dirty="0" err="1" smtClean="0"/>
              <a:t>market</a:t>
            </a:r>
            <a:r>
              <a:rPr lang="da-DK" dirty="0" smtClean="0"/>
              <a:t> </a:t>
            </a:r>
            <a:r>
              <a:rPr lang="da-DK" dirty="0" err="1" smtClean="0"/>
              <a:t>seeking</a:t>
            </a:r>
            <a:r>
              <a:rPr lang="da-DK" dirty="0" smtClean="0"/>
              <a:t>, </a:t>
            </a:r>
            <a:r>
              <a:rPr lang="da-DK" dirty="0" err="1" smtClean="0"/>
              <a:t>mainly</a:t>
            </a:r>
            <a:r>
              <a:rPr lang="da-DK" dirty="0" smtClean="0"/>
              <a:t> in </a:t>
            </a:r>
            <a:r>
              <a:rPr lang="da-DK" dirty="0" err="1" smtClean="0"/>
              <a:t>BtB</a:t>
            </a:r>
            <a:r>
              <a:rPr lang="da-DK" dirty="0" smtClean="0"/>
              <a:t> </a:t>
            </a:r>
            <a:r>
              <a:rPr lang="da-DK" dirty="0" err="1" smtClean="0"/>
              <a:t>markets</a:t>
            </a:r>
            <a:endParaRPr lang="da-DK" dirty="0" smtClean="0"/>
          </a:p>
          <a:p>
            <a:pPr lvl="1">
              <a:lnSpc>
                <a:spcPct val="120000"/>
              </a:lnSpc>
              <a:spcBef>
                <a:spcPts val="600"/>
              </a:spcBef>
            </a:pPr>
            <a:r>
              <a:rPr lang="da-DK" dirty="0" err="1" smtClean="0"/>
              <a:t>Only</a:t>
            </a:r>
            <a:r>
              <a:rPr lang="da-DK" dirty="0" smtClean="0"/>
              <a:t> a </a:t>
            </a:r>
            <a:r>
              <a:rPr lang="da-DK" dirty="0" err="1" smtClean="0"/>
              <a:t>few</a:t>
            </a:r>
            <a:r>
              <a:rPr lang="da-DK" dirty="0" smtClean="0"/>
              <a:t> </a:t>
            </a:r>
            <a:r>
              <a:rPr lang="da-DK" dirty="0" err="1" smtClean="0"/>
              <a:t>companies</a:t>
            </a:r>
            <a:r>
              <a:rPr lang="da-DK" dirty="0" smtClean="0"/>
              <a:t> </a:t>
            </a:r>
            <a:r>
              <a:rPr lang="da-DK" dirty="0" err="1" smtClean="0"/>
              <a:t>seem</a:t>
            </a:r>
            <a:r>
              <a:rPr lang="da-DK" dirty="0" smtClean="0"/>
              <a:t> to </a:t>
            </a:r>
            <a:r>
              <a:rPr lang="da-DK" dirty="0" err="1" smtClean="0"/>
              <a:t>engage</a:t>
            </a:r>
            <a:r>
              <a:rPr lang="da-DK" dirty="0" smtClean="0"/>
              <a:t> in </a:t>
            </a:r>
            <a:r>
              <a:rPr lang="da-DK" dirty="0" err="1" smtClean="0"/>
              <a:t>local</a:t>
            </a:r>
            <a:r>
              <a:rPr lang="da-DK" dirty="0" smtClean="0"/>
              <a:t> </a:t>
            </a:r>
            <a:r>
              <a:rPr lang="da-DK" dirty="0" err="1" smtClean="0"/>
              <a:t>sourcing</a:t>
            </a:r>
            <a:r>
              <a:rPr lang="da-DK" dirty="0" smtClean="0"/>
              <a:t> and </a:t>
            </a:r>
            <a:r>
              <a:rPr lang="da-DK" dirty="0" err="1" smtClean="0"/>
              <a:t>production</a:t>
            </a:r>
            <a:r>
              <a:rPr lang="da-DK" dirty="0" smtClean="0"/>
              <a:t>, </a:t>
            </a:r>
            <a:r>
              <a:rPr lang="da-DK" dirty="0" err="1" smtClean="0"/>
              <a:t>however</a:t>
            </a:r>
            <a:r>
              <a:rPr lang="da-DK" dirty="0" smtClean="0"/>
              <a:t> </a:t>
            </a:r>
            <a:r>
              <a:rPr lang="da-DK" dirty="0" err="1" smtClean="0"/>
              <a:t>this</a:t>
            </a:r>
            <a:r>
              <a:rPr lang="da-DK" dirty="0" smtClean="0"/>
              <a:t> </a:t>
            </a:r>
            <a:r>
              <a:rPr lang="da-DK" dirty="0" err="1" smtClean="0"/>
              <a:t>may</a:t>
            </a:r>
            <a:r>
              <a:rPr lang="da-DK" dirty="0" smtClean="0"/>
              <a:t> </a:t>
            </a:r>
            <a:r>
              <a:rPr lang="da-DK" dirty="0" err="1" smtClean="0"/>
              <a:t>change</a:t>
            </a:r>
            <a:r>
              <a:rPr lang="da-DK" dirty="0" smtClean="0"/>
              <a:t> in the longer run. </a:t>
            </a:r>
            <a:endParaRPr lang="en-US" dirty="0"/>
          </a:p>
        </p:txBody>
      </p:sp>
    </p:spTree>
    <p:extLst>
      <p:ext uri="{BB962C8B-B14F-4D97-AF65-F5344CB8AC3E}">
        <p14:creationId xmlns:p14="http://schemas.microsoft.com/office/powerpoint/2010/main" val="428789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a-DK" dirty="0" smtClean="0"/>
              <a:t>How </a:t>
            </a:r>
            <a:r>
              <a:rPr lang="da-DK" dirty="0" err="1" smtClean="0"/>
              <a:t>are</a:t>
            </a:r>
            <a:r>
              <a:rPr lang="da-DK" dirty="0" smtClean="0"/>
              <a:t> Danish investors </a:t>
            </a:r>
            <a:r>
              <a:rPr lang="da-DK" dirty="0" err="1" smtClean="0"/>
              <a:t>entering</a:t>
            </a:r>
            <a:r>
              <a:rPr lang="da-DK" dirty="0" smtClean="0"/>
              <a:t> </a:t>
            </a:r>
            <a:r>
              <a:rPr lang="da-DK" dirty="0" err="1" smtClean="0"/>
              <a:t>Africa</a:t>
            </a:r>
            <a:r>
              <a:rPr lang="da-DK" dirty="0" smtClean="0"/>
              <a:t>?</a:t>
            </a:r>
            <a:endParaRPr lang="en-US" dirty="0"/>
          </a:p>
        </p:txBody>
      </p:sp>
      <p:sp>
        <p:nvSpPr>
          <p:cNvPr id="8" name="Content Placeholder 1"/>
          <p:cNvSpPr txBox="1">
            <a:spLocks/>
          </p:cNvSpPr>
          <p:nvPr/>
        </p:nvSpPr>
        <p:spPr>
          <a:xfrm>
            <a:off x="387196" y="1772816"/>
            <a:ext cx="4037710" cy="4941168"/>
          </a:xfrm>
          <a:prstGeom prst="rect">
            <a:avLst/>
          </a:prstGeom>
        </p:spPr>
        <p:txBody>
          <a:bodyPr vert="horz" lIns="91440" tIns="45720" rIns="91440" bIns="45720" rtlCol="0">
            <a:normAutofit fontScale="70000" lnSpcReduction="20000"/>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lnSpc>
                <a:spcPct val="120000"/>
              </a:lnSpc>
              <a:spcBef>
                <a:spcPts val="600"/>
              </a:spcBef>
            </a:pPr>
            <a:r>
              <a:rPr lang="da-DK" dirty="0" smtClean="0"/>
              <a:t>Multiple </a:t>
            </a:r>
            <a:r>
              <a:rPr lang="da-DK" dirty="0" err="1" smtClean="0"/>
              <a:t>entry</a:t>
            </a:r>
            <a:r>
              <a:rPr lang="da-DK" dirty="0" smtClean="0"/>
              <a:t> modes </a:t>
            </a:r>
            <a:r>
              <a:rPr lang="da-DK" dirty="0" err="1" smtClean="0"/>
              <a:t>possible</a:t>
            </a:r>
            <a:endParaRPr lang="da-DK" dirty="0" smtClean="0"/>
          </a:p>
          <a:p>
            <a:pPr>
              <a:lnSpc>
                <a:spcPct val="120000"/>
              </a:lnSpc>
              <a:spcBef>
                <a:spcPts val="600"/>
              </a:spcBef>
            </a:pPr>
            <a:endParaRPr lang="da-DK" dirty="0"/>
          </a:p>
          <a:p>
            <a:pPr>
              <a:lnSpc>
                <a:spcPct val="120000"/>
              </a:lnSpc>
              <a:spcBef>
                <a:spcPts val="600"/>
              </a:spcBef>
            </a:pPr>
            <a:r>
              <a:rPr lang="da-DK" dirty="0" err="1" smtClean="0"/>
              <a:t>Depends</a:t>
            </a:r>
            <a:r>
              <a:rPr lang="da-DK" dirty="0" smtClean="0"/>
              <a:t> on </a:t>
            </a:r>
            <a:r>
              <a:rPr lang="da-DK" dirty="0" err="1" smtClean="0"/>
              <a:t>transaction</a:t>
            </a:r>
            <a:r>
              <a:rPr lang="da-DK" dirty="0" smtClean="0"/>
              <a:t> </a:t>
            </a:r>
            <a:r>
              <a:rPr lang="da-DK" dirty="0" err="1" smtClean="0"/>
              <a:t>costs</a:t>
            </a:r>
            <a:r>
              <a:rPr lang="da-DK" dirty="0" smtClean="0"/>
              <a:t> and </a:t>
            </a:r>
            <a:r>
              <a:rPr lang="da-DK" dirty="0" err="1" smtClean="0"/>
              <a:t>capability</a:t>
            </a:r>
            <a:r>
              <a:rPr lang="da-DK" dirty="0" smtClean="0"/>
              <a:t> factors</a:t>
            </a:r>
          </a:p>
          <a:p>
            <a:pPr>
              <a:lnSpc>
                <a:spcPct val="120000"/>
              </a:lnSpc>
              <a:spcBef>
                <a:spcPts val="600"/>
              </a:spcBef>
            </a:pPr>
            <a:endParaRPr lang="da-DK" dirty="0" smtClean="0"/>
          </a:p>
          <a:p>
            <a:pPr>
              <a:lnSpc>
                <a:spcPct val="120000"/>
              </a:lnSpc>
              <a:spcBef>
                <a:spcPts val="600"/>
              </a:spcBef>
            </a:pPr>
            <a:r>
              <a:rPr lang="da-DK" dirty="0" smtClean="0"/>
              <a:t>In </a:t>
            </a:r>
            <a:r>
              <a:rPr lang="da-DK" dirty="0" err="1"/>
              <a:t>Africa</a:t>
            </a:r>
            <a:r>
              <a:rPr lang="da-DK" dirty="0"/>
              <a:t>, </a:t>
            </a:r>
            <a:r>
              <a:rPr lang="da-DK" dirty="0" err="1" smtClean="0"/>
              <a:t>local</a:t>
            </a:r>
            <a:r>
              <a:rPr lang="da-DK" dirty="0" smtClean="0"/>
              <a:t> </a:t>
            </a:r>
            <a:r>
              <a:rPr lang="da-DK" dirty="0" err="1" smtClean="0"/>
              <a:t>partnerships</a:t>
            </a:r>
            <a:r>
              <a:rPr lang="da-DK" dirty="0" smtClean="0"/>
              <a:t> </a:t>
            </a:r>
            <a:r>
              <a:rPr lang="da-DK" dirty="0" err="1" smtClean="0"/>
              <a:t>remain</a:t>
            </a:r>
            <a:r>
              <a:rPr lang="da-DK" dirty="0" smtClean="0"/>
              <a:t> </a:t>
            </a:r>
            <a:r>
              <a:rPr lang="da-DK" dirty="0" err="1"/>
              <a:t>relatively</a:t>
            </a:r>
            <a:r>
              <a:rPr lang="da-DK" dirty="0"/>
              <a:t> </a:t>
            </a:r>
            <a:r>
              <a:rPr lang="da-DK" dirty="0" err="1" smtClean="0"/>
              <a:t>common</a:t>
            </a:r>
            <a:endParaRPr lang="da-DK" dirty="0"/>
          </a:p>
          <a:p>
            <a:pPr lvl="1">
              <a:lnSpc>
                <a:spcPct val="120000"/>
              </a:lnSpc>
              <a:spcBef>
                <a:spcPts val="600"/>
              </a:spcBef>
            </a:pPr>
            <a:r>
              <a:rPr lang="da-DK" dirty="0" err="1" smtClean="0"/>
              <a:t>Difficult</a:t>
            </a:r>
            <a:r>
              <a:rPr lang="da-DK" dirty="0" smtClean="0"/>
              <a:t> </a:t>
            </a:r>
            <a:r>
              <a:rPr lang="da-DK" dirty="0"/>
              <a:t>business </a:t>
            </a:r>
            <a:r>
              <a:rPr lang="da-DK" dirty="0" err="1"/>
              <a:t>environments</a:t>
            </a:r>
            <a:endParaRPr lang="da-DK" dirty="0"/>
          </a:p>
          <a:p>
            <a:pPr lvl="1">
              <a:lnSpc>
                <a:spcPct val="120000"/>
              </a:lnSpc>
              <a:spcBef>
                <a:spcPts val="600"/>
              </a:spcBef>
            </a:pPr>
            <a:r>
              <a:rPr lang="da-DK" dirty="0" err="1" smtClean="0"/>
              <a:t>Need</a:t>
            </a:r>
            <a:r>
              <a:rPr lang="da-DK" dirty="0" smtClean="0"/>
              <a:t> </a:t>
            </a:r>
            <a:r>
              <a:rPr lang="da-DK" dirty="0"/>
              <a:t>to </a:t>
            </a:r>
            <a:r>
              <a:rPr lang="da-DK" dirty="0" err="1"/>
              <a:t>buy</a:t>
            </a:r>
            <a:r>
              <a:rPr lang="da-DK" dirty="0"/>
              <a:t> </a:t>
            </a:r>
            <a:r>
              <a:rPr lang="da-DK" dirty="0" err="1"/>
              <a:t>into</a:t>
            </a:r>
            <a:r>
              <a:rPr lang="da-DK" dirty="0"/>
              <a:t> </a:t>
            </a:r>
            <a:r>
              <a:rPr lang="da-DK" dirty="0" err="1"/>
              <a:t>local</a:t>
            </a:r>
            <a:r>
              <a:rPr lang="da-DK" dirty="0"/>
              <a:t> </a:t>
            </a:r>
            <a:r>
              <a:rPr lang="da-DK" dirty="0" err="1" smtClean="0"/>
              <a:t>competencies</a:t>
            </a:r>
            <a:endParaRPr lang="da-DK" dirty="0" smtClean="0"/>
          </a:p>
          <a:p>
            <a:pPr lvl="1">
              <a:lnSpc>
                <a:spcPct val="120000"/>
              </a:lnSpc>
              <a:spcBef>
                <a:spcPts val="600"/>
              </a:spcBef>
            </a:pPr>
            <a:endParaRPr lang="da-DK" dirty="0" smtClean="0"/>
          </a:p>
          <a:p>
            <a:pPr>
              <a:lnSpc>
                <a:spcPct val="120000"/>
              </a:lnSpc>
              <a:spcBef>
                <a:spcPts val="600"/>
              </a:spcBef>
            </a:pPr>
            <a:r>
              <a:rPr lang="da-DK" dirty="0" err="1"/>
              <a:t>Implications</a:t>
            </a:r>
            <a:r>
              <a:rPr lang="da-DK" dirty="0"/>
              <a:t> for </a:t>
            </a:r>
            <a:r>
              <a:rPr lang="da-DK" dirty="0" err="1" smtClean="0"/>
              <a:t>companies</a:t>
            </a:r>
            <a:r>
              <a:rPr lang="da-DK" dirty="0" smtClean="0"/>
              <a:t> </a:t>
            </a:r>
            <a:r>
              <a:rPr lang="da-DK" dirty="0" err="1" smtClean="0"/>
              <a:t>wishing</a:t>
            </a:r>
            <a:r>
              <a:rPr lang="da-DK" dirty="0" smtClean="0"/>
              <a:t> to </a:t>
            </a:r>
            <a:r>
              <a:rPr lang="da-DK" dirty="0" err="1" smtClean="0"/>
              <a:t>enter</a:t>
            </a:r>
            <a:r>
              <a:rPr lang="da-DK" dirty="0" smtClean="0"/>
              <a:t> </a:t>
            </a:r>
            <a:r>
              <a:rPr lang="da-DK" dirty="0" err="1" smtClean="0"/>
              <a:t>Africa</a:t>
            </a:r>
            <a:r>
              <a:rPr lang="da-DK" dirty="0" smtClean="0"/>
              <a:t> </a:t>
            </a:r>
          </a:p>
          <a:p>
            <a:pPr lvl="1">
              <a:lnSpc>
                <a:spcPct val="120000"/>
              </a:lnSpc>
              <a:spcBef>
                <a:spcPts val="600"/>
              </a:spcBef>
            </a:pPr>
            <a:r>
              <a:rPr lang="da-DK" dirty="0" err="1" smtClean="0"/>
              <a:t>Rarely</a:t>
            </a:r>
            <a:r>
              <a:rPr lang="da-DK" dirty="0" smtClean="0"/>
              <a:t> 100% </a:t>
            </a:r>
            <a:r>
              <a:rPr lang="da-DK" dirty="0" err="1" smtClean="0"/>
              <a:t>equity</a:t>
            </a:r>
            <a:r>
              <a:rPr lang="da-DK" dirty="0" smtClean="0"/>
              <a:t> </a:t>
            </a:r>
            <a:r>
              <a:rPr lang="da-DK" dirty="0" err="1" smtClean="0"/>
              <a:t>entry</a:t>
            </a:r>
            <a:r>
              <a:rPr lang="da-DK" dirty="0" smtClean="0"/>
              <a:t>, </a:t>
            </a:r>
            <a:r>
              <a:rPr lang="da-DK" dirty="0" err="1" smtClean="0"/>
              <a:t>often</a:t>
            </a:r>
            <a:r>
              <a:rPr lang="da-DK" dirty="0" smtClean="0"/>
              <a:t> non-</a:t>
            </a:r>
            <a:r>
              <a:rPr lang="da-DK" dirty="0" err="1" smtClean="0"/>
              <a:t>equity</a:t>
            </a:r>
            <a:endParaRPr lang="da-DK" dirty="0" smtClean="0"/>
          </a:p>
          <a:p>
            <a:pPr lvl="1">
              <a:lnSpc>
                <a:spcPct val="120000"/>
              </a:lnSpc>
              <a:spcBef>
                <a:spcPts val="600"/>
              </a:spcBef>
            </a:pPr>
            <a:r>
              <a:rPr lang="da-DK" dirty="0" smtClean="0"/>
              <a:t>Local </a:t>
            </a:r>
            <a:r>
              <a:rPr lang="da-DK" dirty="0" err="1" smtClean="0"/>
              <a:t>partnerships</a:t>
            </a:r>
            <a:r>
              <a:rPr lang="da-DK" dirty="0" smtClean="0"/>
              <a:t> </a:t>
            </a:r>
            <a:r>
              <a:rPr lang="da-DK" dirty="0" err="1" smtClean="0"/>
              <a:t>are</a:t>
            </a:r>
            <a:r>
              <a:rPr lang="da-DK" dirty="0" smtClean="0"/>
              <a:t> </a:t>
            </a:r>
            <a:r>
              <a:rPr lang="da-DK" dirty="0" err="1" smtClean="0"/>
              <a:t>essential</a:t>
            </a:r>
            <a:r>
              <a:rPr lang="da-DK" dirty="0" smtClean="0"/>
              <a:t>, </a:t>
            </a:r>
            <a:r>
              <a:rPr lang="da-DK" dirty="0" err="1" smtClean="0"/>
              <a:t>e.g</a:t>
            </a:r>
            <a:r>
              <a:rPr lang="da-DK" dirty="0" smtClean="0"/>
              <a:t>. agents, </a:t>
            </a:r>
            <a:r>
              <a:rPr lang="da-DK" dirty="0" err="1" smtClean="0"/>
              <a:t>distributors</a:t>
            </a:r>
            <a:r>
              <a:rPr lang="da-DK" dirty="0" smtClean="0"/>
              <a:t> and </a:t>
            </a:r>
            <a:r>
              <a:rPr lang="da-DK" dirty="0" err="1" smtClean="0"/>
              <a:t>JVs</a:t>
            </a:r>
            <a:endParaRPr lang="da-DK" dirty="0" smtClean="0"/>
          </a:p>
          <a:p>
            <a:pPr lvl="1">
              <a:lnSpc>
                <a:spcPct val="120000"/>
              </a:lnSpc>
              <a:spcBef>
                <a:spcPts val="600"/>
              </a:spcBef>
            </a:pPr>
            <a:r>
              <a:rPr lang="da-DK" dirty="0" err="1" smtClean="0"/>
              <a:t>There</a:t>
            </a:r>
            <a:r>
              <a:rPr lang="da-DK" dirty="0" smtClean="0"/>
              <a:t> is </a:t>
            </a:r>
            <a:r>
              <a:rPr lang="da-DK" dirty="0" err="1" smtClean="0"/>
              <a:t>no</a:t>
            </a:r>
            <a:r>
              <a:rPr lang="da-DK" dirty="0" smtClean="0"/>
              <a:t> ”right” mode, it </a:t>
            </a:r>
            <a:r>
              <a:rPr lang="da-DK" dirty="0" err="1" smtClean="0"/>
              <a:t>depends</a:t>
            </a:r>
            <a:r>
              <a:rPr lang="da-DK" dirty="0" smtClean="0"/>
              <a:t> on the balance of </a:t>
            </a:r>
            <a:r>
              <a:rPr lang="da-DK" dirty="0" err="1" smtClean="0"/>
              <a:t>transaction</a:t>
            </a:r>
            <a:r>
              <a:rPr lang="da-DK" dirty="0" smtClean="0"/>
              <a:t> </a:t>
            </a:r>
            <a:r>
              <a:rPr lang="da-DK" dirty="0" err="1" smtClean="0"/>
              <a:t>cost</a:t>
            </a:r>
            <a:r>
              <a:rPr lang="da-DK" dirty="0" smtClean="0"/>
              <a:t> and </a:t>
            </a:r>
            <a:r>
              <a:rPr lang="da-DK" dirty="0" err="1" smtClean="0"/>
              <a:t>capability</a:t>
            </a:r>
            <a:r>
              <a:rPr lang="da-DK" dirty="0" smtClean="0"/>
              <a:t> factors</a:t>
            </a:r>
            <a:endParaRPr lang="en-US" dirty="0"/>
          </a:p>
          <a:p>
            <a:pPr>
              <a:lnSpc>
                <a:spcPct val="120000"/>
              </a:lnSpc>
              <a:spcBef>
                <a:spcPts val="600"/>
              </a:spcBef>
            </a:pPr>
            <a:endParaRPr lang="da-DK" dirty="0" smtClean="0"/>
          </a:p>
          <a:p>
            <a:pPr lvl="1">
              <a:lnSpc>
                <a:spcPct val="120000"/>
              </a:lnSpc>
              <a:spcBef>
                <a:spcPts val="600"/>
              </a:spcBef>
            </a:pPr>
            <a:endParaRPr lang="en-US" dirty="0"/>
          </a:p>
        </p:txBody>
      </p:sp>
      <p:graphicFrame>
        <p:nvGraphicFramePr>
          <p:cNvPr id="11" name="Chart 10"/>
          <p:cNvGraphicFramePr>
            <a:graphicFrameLocks/>
          </p:cNvGraphicFramePr>
          <p:nvPr>
            <p:extLst>
              <p:ext uri="{D42A27DB-BD31-4B8C-83A1-F6EECF244321}">
                <p14:modId xmlns:p14="http://schemas.microsoft.com/office/powerpoint/2010/main" val="3783806445"/>
              </p:ext>
            </p:extLst>
          </p:nvPr>
        </p:nvGraphicFramePr>
        <p:xfrm>
          <a:off x="4490717" y="2564904"/>
          <a:ext cx="4473771"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67268" y="2348880"/>
            <a:ext cx="4497220" cy="3081349"/>
          </a:xfrm>
          <a:prstGeom prst="rect">
            <a:avLst/>
          </a:prstGeom>
          <a:solidFill>
            <a:schemeClr val="bg1"/>
          </a:solidFill>
          <a:ln>
            <a:noFill/>
          </a:ln>
          <a:effec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67268" y="2348880"/>
            <a:ext cx="4308432" cy="1587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725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xit" presetSubtype="0" fill="hold" nodeType="withEffect">
                                  <p:stCondLst>
                                    <p:cond delay="0"/>
                                  </p:stCondLst>
                                  <p:childTnLst>
                                    <p:set>
                                      <p:cBhvr>
                                        <p:cTn id="14" dur="1" fill="hold">
                                          <p:stCondLst>
                                            <p:cond delay="0"/>
                                          </p:stCondLst>
                                        </p:cTn>
                                        <p:tgtEl>
                                          <p:spTgt spid="1028"/>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0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par>
                                <p:cTn id="21" presetID="1" presetClass="exit" presetSubtype="0" fill="hold" nodeType="withEffect">
                                  <p:stCondLst>
                                    <p:cond delay="0"/>
                                  </p:stCondLst>
                                  <p:childTnLst>
                                    <p:set>
                                      <p:cBhvr>
                                        <p:cTn id="22" dur="1" fill="hold">
                                          <p:stCondLst>
                                            <p:cond delay="0"/>
                                          </p:stCondLst>
                                        </p:cTn>
                                        <p:tgtEl>
                                          <p:spTgt spid="102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060848"/>
            <a:ext cx="4046985" cy="4797152"/>
          </a:xfrm>
        </p:spPr>
        <p:txBody>
          <a:bodyPr>
            <a:normAutofit fontScale="62500" lnSpcReduction="20000"/>
          </a:bodyPr>
          <a:lstStyle/>
          <a:p>
            <a:pPr>
              <a:lnSpc>
                <a:spcPct val="120000"/>
              </a:lnSpc>
              <a:spcBef>
                <a:spcPts val="600"/>
              </a:spcBef>
            </a:pPr>
            <a:r>
              <a:rPr lang="da-DK" dirty="0" smtClean="0"/>
              <a:t>Local and Danish </a:t>
            </a:r>
            <a:r>
              <a:rPr lang="da-DK" dirty="0" err="1" smtClean="0"/>
              <a:t>companies</a:t>
            </a:r>
            <a:r>
              <a:rPr lang="da-DK" dirty="0" smtClean="0"/>
              <a:t> in </a:t>
            </a:r>
            <a:r>
              <a:rPr lang="da-DK" dirty="0" err="1" smtClean="0"/>
              <a:t>Africa</a:t>
            </a:r>
            <a:r>
              <a:rPr lang="da-DK" dirty="0" smtClean="0"/>
              <a:t> </a:t>
            </a:r>
            <a:r>
              <a:rPr lang="da-DK" dirty="0" err="1" smtClean="0"/>
              <a:t>are</a:t>
            </a:r>
            <a:r>
              <a:rPr lang="da-DK" dirty="0" smtClean="0"/>
              <a:t> </a:t>
            </a:r>
            <a:r>
              <a:rPr lang="da-DK" dirty="0" err="1" smtClean="0"/>
              <a:t>relatively</a:t>
            </a:r>
            <a:r>
              <a:rPr lang="da-DK" dirty="0" smtClean="0"/>
              <a:t> profitable </a:t>
            </a:r>
          </a:p>
          <a:p>
            <a:pPr>
              <a:lnSpc>
                <a:spcPct val="120000"/>
              </a:lnSpc>
              <a:spcBef>
                <a:spcPts val="600"/>
              </a:spcBef>
            </a:pPr>
            <a:endParaRPr lang="da-DK" dirty="0" smtClean="0"/>
          </a:p>
          <a:p>
            <a:pPr>
              <a:lnSpc>
                <a:spcPct val="120000"/>
              </a:lnSpc>
              <a:spcBef>
                <a:spcPts val="600"/>
              </a:spcBef>
            </a:pPr>
            <a:r>
              <a:rPr lang="da-DK" dirty="0" err="1" smtClean="0"/>
              <a:t>Relatively</a:t>
            </a:r>
            <a:r>
              <a:rPr lang="da-DK" dirty="0" smtClean="0"/>
              <a:t> </a:t>
            </a:r>
            <a:r>
              <a:rPr lang="da-DK" dirty="0" err="1" smtClean="0"/>
              <a:t>many</a:t>
            </a:r>
            <a:r>
              <a:rPr lang="da-DK" dirty="0" smtClean="0"/>
              <a:t> Danish </a:t>
            </a:r>
            <a:r>
              <a:rPr lang="da-DK" dirty="0" err="1" smtClean="0"/>
              <a:t>companies</a:t>
            </a:r>
            <a:r>
              <a:rPr lang="da-DK" dirty="0" smtClean="0"/>
              <a:t> </a:t>
            </a:r>
            <a:r>
              <a:rPr lang="da-DK" dirty="0" err="1" smtClean="0"/>
              <a:t>fail</a:t>
            </a:r>
            <a:r>
              <a:rPr lang="da-DK" dirty="0" smtClean="0"/>
              <a:t> in </a:t>
            </a:r>
            <a:r>
              <a:rPr lang="da-DK" dirty="0" err="1" smtClean="0"/>
              <a:t>Africa</a:t>
            </a:r>
            <a:r>
              <a:rPr lang="da-DK" dirty="0" smtClean="0"/>
              <a:t> and </a:t>
            </a:r>
            <a:r>
              <a:rPr lang="da-DK" dirty="0" err="1" smtClean="0"/>
              <a:t>many</a:t>
            </a:r>
            <a:r>
              <a:rPr lang="da-DK" dirty="0" smtClean="0"/>
              <a:t> have </a:t>
            </a:r>
            <a:r>
              <a:rPr lang="da-DK" dirty="0" err="1" smtClean="0"/>
              <a:t>low</a:t>
            </a:r>
            <a:r>
              <a:rPr lang="da-DK" dirty="0" smtClean="0"/>
              <a:t> IRR</a:t>
            </a:r>
          </a:p>
          <a:p>
            <a:pPr>
              <a:lnSpc>
                <a:spcPct val="120000"/>
              </a:lnSpc>
              <a:spcBef>
                <a:spcPts val="600"/>
              </a:spcBef>
            </a:pPr>
            <a:endParaRPr lang="da-DK" dirty="0" smtClean="0"/>
          </a:p>
          <a:p>
            <a:pPr>
              <a:lnSpc>
                <a:spcPct val="120000"/>
              </a:lnSpc>
              <a:spcBef>
                <a:spcPts val="600"/>
              </a:spcBef>
            </a:pPr>
            <a:r>
              <a:rPr lang="da-DK" dirty="0" err="1" smtClean="0"/>
              <a:t>However</a:t>
            </a:r>
            <a:r>
              <a:rPr lang="da-DK" dirty="0" smtClean="0"/>
              <a:t>, </a:t>
            </a:r>
            <a:r>
              <a:rPr lang="da-DK" dirty="0" err="1" smtClean="0"/>
              <a:t>huge</a:t>
            </a:r>
            <a:r>
              <a:rPr lang="da-DK" dirty="0" smtClean="0"/>
              <a:t> </a:t>
            </a:r>
            <a:r>
              <a:rPr lang="da-DK" dirty="0" err="1" smtClean="0"/>
              <a:t>improvements</a:t>
            </a:r>
            <a:r>
              <a:rPr lang="da-DK" dirty="0" smtClean="0"/>
              <a:t> in performance of Danish investors in </a:t>
            </a:r>
            <a:r>
              <a:rPr lang="da-DK" dirty="0" err="1" smtClean="0"/>
              <a:t>Africa</a:t>
            </a:r>
            <a:r>
              <a:rPr lang="da-DK" dirty="0" smtClean="0"/>
              <a:t> over time</a:t>
            </a:r>
          </a:p>
          <a:p>
            <a:pPr>
              <a:lnSpc>
                <a:spcPct val="120000"/>
              </a:lnSpc>
              <a:spcBef>
                <a:spcPts val="600"/>
              </a:spcBef>
            </a:pPr>
            <a:endParaRPr lang="da-DK" dirty="0"/>
          </a:p>
          <a:p>
            <a:pPr>
              <a:lnSpc>
                <a:spcPct val="120000"/>
              </a:lnSpc>
              <a:spcBef>
                <a:spcPts val="600"/>
              </a:spcBef>
            </a:pPr>
            <a:r>
              <a:rPr lang="da-DK" dirty="0" smtClean="0"/>
              <a:t>Large fims </a:t>
            </a:r>
            <a:r>
              <a:rPr lang="da-DK" dirty="0" err="1" smtClean="0"/>
              <a:t>succeed</a:t>
            </a:r>
            <a:r>
              <a:rPr lang="da-DK" dirty="0" smtClean="0"/>
              <a:t> more, </a:t>
            </a:r>
            <a:r>
              <a:rPr lang="da-DK" dirty="0" err="1" smtClean="0"/>
              <a:t>mediumsized</a:t>
            </a:r>
            <a:r>
              <a:rPr lang="da-DK" dirty="0" smtClean="0"/>
              <a:t> </a:t>
            </a:r>
            <a:r>
              <a:rPr lang="da-DK" dirty="0" err="1" smtClean="0"/>
              <a:t>companies</a:t>
            </a:r>
            <a:r>
              <a:rPr lang="da-DK" dirty="0" smtClean="0"/>
              <a:t> </a:t>
            </a:r>
            <a:r>
              <a:rPr lang="da-DK" dirty="0" err="1" smtClean="0"/>
              <a:t>are</a:t>
            </a:r>
            <a:r>
              <a:rPr lang="da-DK" dirty="0" smtClean="0"/>
              <a:t> </a:t>
            </a:r>
            <a:r>
              <a:rPr lang="da-DK" dirty="0" err="1" smtClean="0"/>
              <a:t>challenged</a:t>
            </a:r>
            <a:endParaRPr lang="da-DK" dirty="0" smtClean="0"/>
          </a:p>
          <a:p>
            <a:pPr>
              <a:lnSpc>
                <a:spcPct val="120000"/>
              </a:lnSpc>
              <a:spcBef>
                <a:spcPts val="600"/>
              </a:spcBef>
            </a:pPr>
            <a:endParaRPr lang="da-DK" dirty="0" smtClean="0"/>
          </a:p>
          <a:p>
            <a:pPr>
              <a:lnSpc>
                <a:spcPct val="120000"/>
              </a:lnSpc>
              <a:spcBef>
                <a:spcPts val="600"/>
              </a:spcBef>
            </a:pPr>
            <a:r>
              <a:rPr lang="da-DK" dirty="0" err="1"/>
              <a:t>Implications</a:t>
            </a:r>
            <a:r>
              <a:rPr lang="da-DK" dirty="0"/>
              <a:t> for </a:t>
            </a:r>
            <a:r>
              <a:rPr lang="da-DK" dirty="0" err="1" smtClean="0"/>
              <a:t>companies</a:t>
            </a:r>
            <a:r>
              <a:rPr lang="da-DK" dirty="0" smtClean="0"/>
              <a:t> </a:t>
            </a:r>
            <a:r>
              <a:rPr lang="da-DK" dirty="0" err="1" smtClean="0"/>
              <a:t>wishing</a:t>
            </a:r>
            <a:r>
              <a:rPr lang="da-DK" dirty="0" smtClean="0"/>
              <a:t> to </a:t>
            </a:r>
            <a:r>
              <a:rPr lang="da-DK" dirty="0" err="1" smtClean="0"/>
              <a:t>enter</a:t>
            </a:r>
            <a:r>
              <a:rPr lang="da-DK" dirty="0" smtClean="0"/>
              <a:t> </a:t>
            </a:r>
            <a:r>
              <a:rPr lang="da-DK" dirty="0" err="1" smtClean="0"/>
              <a:t>Africa</a:t>
            </a:r>
            <a:endParaRPr lang="da-DK" dirty="0" smtClean="0"/>
          </a:p>
          <a:p>
            <a:pPr lvl="1">
              <a:lnSpc>
                <a:spcPct val="120000"/>
              </a:lnSpc>
              <a:spcBef>
                <a:spcPts val="600"/>
              </a:spcBef>
            </a:pPr>
            <a:r>
              <a:rPr lang="da-DK" dirty="0" err="1" smtClean="0"/>
              <a:t>Prospects</a:t>
            </a:r>
            <a:r>
              <a:rPr lang="da-DK" dirty="0" smtClean="0"/>
              <a:t> of large </a:t>
            </a:r>
            <a:r>
              <a:rPr lang="da-DK" dirty="0" err="1" smtClean="0"/>
              <a:t>earnings</a:t>
            </a:r>
            <a:endParaRPr lang="da-DK" dirty="0" smtClean="0"/>
          </a:p>
          <a:p>
            <a:pPr lvl="1">
              <a:lnSpc>
                <a:spcPct val="120000"/>
              </a:lnSpc>
              <a:spcBef>
                <a:spcPts val="600"/>
              </a:spcBef>
            </a:pPr>
            <a:r>
              <a:rPr lang="da-DK" dirty="0" err="1" smtClean="0"/>
              <a:t>Risks</a:t>
            </a:r>
            <a:r>
              <a:rPr lang="da-DK" dirty="0" smtClean="0"/>
              <a:t> </a:t>
            </a:r>
            <a:r>
              <a:rPr lang="da-DK" dirty="0" err="1" smtClean="0"/>
              <a:t>are</a:t>
            </a:r>
            <a:r>
              <a:rPr lang="da-DK" dirty="0" smtClean="0"/>
              <a:t> large (but </a:t>
            </a:r>
            <a:r>
              <a:rPr lang="da-DK" dirty="0" err="1" smtClean="0"/>
              <a:t>declining</a:t>
            </a:r>
            <a:r>
              <a:rPr lang="da-DK" dirty="0" smtClean="0"/>
              <a:t>)</a:t>
            </a:r>
          </a:p>
          <a:p>
            <a:pPr lvl="1">
              <a:lnSpc>
                <a:spcPct val="120000"/>
              </a:lnSpc>
              <a:spcBef>
                <a:spcPts val="600"/>
              </a:spcBef>
            </a:pPr>
            <a:r>
              <a:rPr lang="da-DK" dirty="0" err="1" smtClean="0"/>
              <a:t>Some</a:t>
            </a:r>
            <a:r>
              <a:rPr lang="da-DK" dirty="0" smtClean="0"/>
              <a:t> </a:t>
            </a:r>
            <a:r>
              <a:rPr lang="da-DK" dirty="0" err="1" smtClean="0"/>
              <a:t>companies</a:t>
            </a:r>
            <a:r>
              <a:rPr lang="da-DK" dirty="0" smtClean="0"/>
              <a:t> </a:t>
            </a:r>
            <a:r>
              <a:rPr lang="da-DK" dirty="0" err="1" smtClean="0"/>
              <a:t>are</a:t>
            </a:r>
            <a:r>
              <a:rPr lang="da-DK" dirty="0" smtClean="0"/>
              <a:t> </a:t>
            </a:r>
            <a:r>
              <a:rPr lang="da-DK" dirty="0" err="1" smtClean="0"/>
              <a:t>able</a:t>
            </a:r>
            <a:r>
              <a:rPr lang="da-DK" dirty="0" smtClean="0"/>
              <a:t> to </a:t>
            </a:r>
            <a:r>
              <a:rPr lang="da-DK" dirty="0" err="1" smtClean="0"/>
              <a:t>contain</a:t>
            </a:r>
            <a:r>
              <a:rPr lang="da-DK" dirty="0" smtClean="0"/>
              <a:t> </a:t>
            </a:r>
            <a:r>
              <a:rPr lang="da-DK" dirty="0" err="1" smtClean="0"/>
              <a:t>risk</a:t>
            </a:r>
            <a:r>
              <a:rPr lang="da-DK" dirty="0" smtClean="0"/>
              <a:t>: How?</a:t>
            </a:r>
            <a:endParaRPr lang="en-US" dirty="0"/>
          </a:p>
          <a:p>
            <a:pPr>
              <a:lnSpc>
                <a:spcPct val="120000"/>
              </a:lnSpc>
              <a:spcBef>
                <a:spcPts val="600"/>
              </a:spcBef>
            </a:pPr>
            <a:endParaRPr lang="en-US" dirty="0"/>
          </a:p>
        </p:txBody>
      </p:sp>
      <p:sp>
        <p:nvSpPr>
          <p:cNvPr id="3" name="Title 2"/>
          <p:cNvSpPr>
            <a:spLocks noGrp="1"/>
          </p:cNvSpPr>
          <p:nvPr>
            <p:ph type="title"/>
          </p:nvPr>
        </p:nvSpPr>
        <p:spPr/>
        <p:txBody>
          <a:bodyPr/>
          <a:lstStyle/>
          <a:p>
            <a:r>
              <a:rPr lang="da-DK" dirty="0" smtClean="0"/>
              <a:t>How </a:t>
            </a:r>
            <a:r>
              <a:rPr lang="da-DK" dirty="0" err="1" smtClean="0"/>
              <a:t>are</a:t>
            </a:r>
            <a:r>
              <a:rPr lang="da-DK" dirty="0" smtClean="0"/>
              <a:t> Danish investors in </a:t>
            </a:r>
            <a:r>
              <a:rPr lang="da-DK" dirty="0" err="1" smtClean="0"/>
              <a:t>Africa</a:t>
            </a:r>
            <a:r>
              <a:rPr lang="da-DK" dirty="0" smtClean="0"/>
              <a:t> </a:t>
            </a:r>
            <a:r>
              <a:rPr lang="da-DK" dirty="0" err="1" smtClean="0"/>
              <a:t>performing</a:t>
            </a:r>
            <a:r>
              <a:rPr lang="da-DK" dirty="0" smtClean="0"/>
              <a:t>?</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318313204"/>
              </p:ext>
            </p:extLst>
          </p:nvPr>
        </p:nvGraphicFramePr>
        <p:xfrm>
          <a:off x="4427984" y="2348880"/>
          <a:ext cx="4536504" cy="41044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2138409528"/>
              </p:ext>
            </p:extLst>
          </p:nvPr>
        </p:nvGraphicFramePr>
        <p:xfrm>
          <a:off x="4427984" y="234888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809064989"/>
              </p:ext>
            </p:extLst>
          </p:nvPr>
        </p:nvGraphicFramePr>
        <p:xfrm>
          <a:off x="4427984" y="2420888"/>
          <a:ext cx="4499992"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05524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Graphic spid="7" grpId="0">
        <p:bldAsOne/>
      </p:bldGraphic>
      <p:bldGraphic spid="9" grpId="0">
        <p:bldAsOne/>
      </p:bldGraphic>
      <p:bldGraphic spid="9"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57400"/>
            <a:ext cx="4191001" cy="5400600"/>
          </a:xfrm>
        </p:spPr>
        <p:txBody>
          <a:bodyPr>
            <a:normAutofit fontScale="62500" lnSpcReduction="20000"/>
          </a:bodyPr>
          <a:lstStyle/>
          <a:p>
            <a:pPr>
              <a:lnSpc>
                <a:spcPct val="110000"/>
              </a:lnSpc>
              <a:spcBef>
                <a:spcPts val="600"/>
              </a:spcBef>
            </a:pPr>
            <a:endParaRPr lang="da-DK" dirty="0" smtClean="0"/>
          </a:p>
          <a:p>
            <a:pPr>
              <a:lnSpc>
                <a:spcPct val="110000"/>
              </a:lnSpc>
              <a:spcBef>
                <a:spcPts val="600"/>
              </a:spcBef>
            </a:pPr>
            <a:r>
              <a:rPr lang="da-DK" dirty="0" smtClean="0"/>
              <a:t>Highly profitable </a:t>
            </a:r>
            <a:r>
              <a:rPr lang="da-DK" dirty="0" err="1" smtClean="0"/>
              <a:t>investments</a:t>
            </a:r>
            <a:r>
              <a:rPr lang="da-DK" dirty="0" smtClean="0"/>
              <a:t> </a:t>
            </a:r>
            <a:r>
              <a:rPr lang="da-DK" dirty="0" err="1" smtClean="0"/>
              <a:t>are</a:t>
            </a:r>
            <a:r>
              <a:rPr lang="da-DK" dirty="0" smtClean="0"/>
              <a:t> </a:t>
            </a:r>
            <a:r>
              <a:rPr lang="da-DK" dirty="0" err="1" smtClean="0"/>
              <a:t>possible</a:t>
            </a:r>
            <a:r>
              <a:rPr lang="da-DK" dirty="0" smtClean="0"/>
              <a:t> in </a:t>
            </a:r>
            <a:r>
              <a:rPr lang="da-DK" dirty="0" err="1" smtClean="0"/>
              <a:t>Africa</a:t>
            </a:r>
            <a:r>
              <a:rPr lang="da-DK" dirty="0" smtClean="0"/>
              <a:t> </a:t>
            </a:r>
          </a:p>
          <a:p>
            <a:pPr>
              <a:lnSpc>
                <a:spcPct val="110000"/>
              </a:lnSpc>
              <a:spcBef>
                <a:spcPts val="600"/>
              </a:spcBef>
            </a:pPr>
            <a:endParaRPr lang="da-DK" dirty="0"/>
          </a:p>
          <a:p>
            <a:pPr>
              <a:lnSpc>
                <a:spcPct val="110000"/>
              </a:lnSpc>
              <a:spcBef>
                <a:spcPts val="600"/>
              </a:spcBef>
            </a:pPr>
            <a:r>
              <a:rPr lang="da-DK" dirty="0" smtClean="0"/>
              <a:t>But the </a:t>
            </a:r>
            <a:r>
              <a:rPr lang="da-DK" dirty="0" err="1" smtClean="0"/>
              <a:t>challenges</a:t>
            </a:r>
            <a:r>
              <a:rPr lang="da-DK" dirty="0" smtClean="0"/>
              <a:t> and </a:t>
            </a:r>
            <a:r>
              <a:rPr lang="da-DK" dirty="0" err="1" smtClean="0"/>
              <a:t>risks</a:t>
            </a:r>
            <a:r>
              <a:rPr lang="da-DK" dirty="0" smtClean="0"/>
              <a:t> </a:t>
            </a:r>
            <a:r>
              <a:rPr lang="da-DK" dirty="0" err="1" smtClean="0"/>
              <a:t>related</a:t>
            </a:r>
            <a:r>
              <a:rPr lang="da-DK" dirty="0" smtClean="0"/>
              <a:t> to the business </a:t>
            </a:r>
            <a:r>
              <a:rPr lang="da-DK" dirty="0" err="1" smtClean="0"/>
              <a:t>environment</a:t>
            </a:r>
            <a:r>
              <a:rPr lang="da-DK" dirty="0" smtClean="0"/>
              <a:t> </a:t>
            </a:r>
            <a:r>
              <a:rPr lang="da-DK" dirty="0" err="1" smtClean="0"/>
              <a:t>are</a:t>
            </a:r>
            <a:r>
              <a:rPr lang="da-DK" dirty="0" smtClean="0"/>
              <a:t> </a:t>
            </a:r>
            <a:r>
              <a:rPr lang="da-DK" dirty="0" err="1" smtClean="0"/>
              <a:t>also</a:t>
            </a:r>
            <a:r>
              <a:rPr lang="da-DK" dirty="0" smtClean="0"/>
              <a:t> </a:t>
            </a:r>
            <a:r>
              <a:rPr lang="da-DK" dirty="0" err="1" smtClean="0"/>
              <a:t>very</a:t>
            </a:r>
            <a:r>
              <a:rPr lang="da-DK" dirty="0" smtClean="0"/>
              <a:t> </a:t>
            </a:r>
            <a:r>
              <a:rPr lang="da-DK" dirty="0" err="1" smtClean="0"/>
              <a:t>high</a:t>
            </a:r>
            <a:endParaRPr lang="da-DK" dirty="0" smtClean="0"/>
          </a:p>
          <a:p>
            <a:pPr lvl="1">
              <a:lnSpc>
                <a:spcPct val="110000"/>
              </a:lnSpc>
              <a:spcBef>
                <a:spcPts val="600"/>
              </a:spcBef>
            </a:pPr>
            <a:r>
              <a:rPr lang="da-DK" dirty="0" err="1" smtClean="0"/>
              <a:t>Accessing</a:t>
            </a:r>
            <a:r>
              <a:rPr lang="da-DK" dirty="0" smtClean="0"/>
              <a:t> inputs</a:t>
            </a:r>
          </a:p>
          <a:p>
            <a:pPr lvl="1">
              <a:lnSpc>
                <a:spcPct val="110000"/>
              </a:lnSpc>
              <a:spcBef>
                <a:spcPts val="600"/>
              </a:spcBef>
            </a:pPr>
            <a:r>
              <a:rPr lang="da-DK" dirty="0" err="1" smtClean="0"/>
              <a:t>Dealing</a:t>
            </a:r>
            <a:r>
              <a:rPr lang="da-DK" dirty="0" smtClean="0"/>
              <a:t> with </a:t>
            </a:r>
            <a:r>
              <a:rPr lang="da-DK" dirty="0" err="1" smtClean="0"/>
              <a:t>institutional</a:t>
            </a:r>
            <a:r>
              <a:rPr lang="da-DK" dirty="0" smtClean="0"/>
              <a:t> </a:t>
            </a:r>
            <a:r>
              <a:rPr lang="da-DK" dirty="0" err="1" smtClean="0"/>
              <a:t>voids</a:t>
            </a:r>
            <a:r>
              <a:rPr lang="da-DK" dirty="0" smtClean="0"/>
              <a:t> and </a:t>
            </a:r>
            <a:r>
              <a:rPr lang="da-DK" dirty="0" err="1" smtClean="0"/>
              <a:t>deficient</a:t>
            </a:r>
            <a:r>
              <a:rPr lang="da-DK" dirty="0" smtClean="0"/>
              <a:t> </a:t>
            </a:r>
            <a:r>
              <a:rPr lang="da-DK" dirty="0" err="1" smtClean="0"/>
              <a:t>infrastructures</a:t>
            </a:r>
            <a:r>
              <a:rPr lang="da-DK" dirty="0" smtClean="0"/>
              <a:t> </a:t>
            </a:r>
          </a:p>
          <a:p>
            <a:pPr lvl="1">
              <a:lnSpc>
                <a:spcPct val="110000"/>
              </a:lnSpc>
              <a:spcBef>
                <a:spcPts val="600"/>
              </a:spcBef>
            </a:pPr>
            <a:r>
              <a:rPr lang="da-DK" dirty="0" err="1" smtClean="0"/>
              <a:t>Finding</a:t>
            </a:r>
            <a:r>
              <a:rPr lang="da-DK" dirty="0" smtClean="0"/>
              <a:t> partners</a:t>
            </a:r>
          </a:p>
          <a:p>
            <a:pPr>
              <a:lnSpc>
                <a:spcPct val="110000"/>
              </a:lnSpc>
              <a:spcBef>
                <a:spcPts val="600"/>
              </a:spcBef>
            </a:pPr>
            <a:endParaRPr lang="da-DK" dirty="0"/>
          </a:p>
          <a:p>
            <a:pPr>
              <a:lnSpc>
                <a:spcPct val="110000"/>
              </a:lnSpc>
              <a:spcBef>
                <a:spcPts val="600"/>
              </a:spcBef>
            </a:pPr>
            <a:r>
              <a:rPr lang="da-DK" dirty="0" err="1" smtClean="0"/>
              <a:t>Many</a:t>
            </a:r>
            <a:r>
              <a:rPr lang="da-DK" dirty="0" smtClean="0"/>
              <a:t> </a:t>
            </a:r>
            <a:r>
              <a:rPr lang="da-DK" dirty="0" err="1" smtClean="0"/>
              <a:t>companies</a:t>
            </a:r>
            <a:r>
              <a:rPr lang="da-DK" dirty="0" smtClean="0"/>
              <a:t> have </a:t>
            </a:r>
            <a:r>
              <a:rPr lang="da-DK" dirty="0" err="1" smtClean="0"/>
              <a:t>very</a:t>
            </a:r>
            <a:r>
              <a:rPr lang="da-DK" dirty="0" smtClean="0"/>
              <a:t> </a:t>
            </a:r>
            <a:r>
              <a:rPr lang="da-DK" dirty="0" err="1" smtClean="0"/>
              <a:t>good</a:t>
            </a:r>
            <a:r>
              <a:rPr lang="da-DK" dirty="0" smtClean="0"/>
              <a:t> performance, </a:t>
            </a:r>
            <a:r>
              <a:rPr lang="da-DK" dirty="0" err="1" smtClean="0"/>
              <a:t>hence</a:t>
            </a:r>
            <a:r>
              <a:rPr lang="da-DK" dirty="0" smtClean="0"/>
              <a:t> the </a:t>
            </a:r>
            <a:r>
              <a:rPr lang="da-DK" dirty="0" err="1" smtClean="0"/>
              <a:t>challenges</a:t>
            </a:r>
            <a:r>
              <a:rPr lang="da-DK" dirty="0" smtClean="0"/>
              <a:t> and </a:t>
            </a:r>
            <a:r>
              <a:rPr lang="da-DK" dirty="0" err="1" smtClean="0"/>
              <a:t>risks</a:t>
            </a:r>
            <a:r>
              <a:rPr lang="da-DK" dirty="0" smtClean="0"/>
              <a:t> of the business </a:t>
            </a:r>
            <a:r>
              <a:rPr lang="da-DK" dirty="0" err="1" smtClean="0"/>
              <a:t>environment</a:t>
            </a:r>
            <a:r>
              <a:rPr lang="da-DK" dirty="0" smtClean="0"/>
              <a:t> </a:t>
            </a:r>
            <a:r>
              <a:rPr lang="da-DK" dirty="0" err="1" smtClean="0"/>
              <a:t>can</a:t>
            </a:r>
            <a:r>
              <a:rPr lang="da-DK" dirty="0" smtClean="0"/>
              <a:t> </a:t>
            </a:r>
            <a:r>
              <a:rPr lang="da-DK" dirty="0" err="1" smtClean="0"/>
              <a:t>be</a:t>
            </a:r>
            <a:r>
              <a:rPr lang="da-DK" dirty="0" smtClean="0"/>
              <a:t> </a:t>
            </a:r>
            <a:r>
              <a:rPr lang="da-DK" dirty="0" err="1" smtClean="0"/>
              <a:t>contained</a:t>
            </a:r>
            <a:endParaRPr lang="da-DK" dirty="0" smtClean="0"/>
          </a:p>
          <a:p>
            <a:pPr>
              <a:lnSpc>
                <a:spcPct val="110000"/>
              </a:lnSpc>
              <a:spcBef>
                <a:spcPts val="600"/>
              </a:spcBef>
            </a:pPr>
            <a:endParaRPr lang="da-DK" dirty="0"/>
          </a:p>
          <a:p>
            <a:pPr>
              <a:lnSpc>
                <a:spcPct val="110000"/>
              </a:lnSpc>
              <a:spcBef>
                <a:spcPts val="600"/>
              </a:spcBef>
            </a:pPr>
            <a:r>
              <a:rPr lang="da-DK" dirty="0" err="1" smtClean="0"/>
              <a:t>There</a:t>
            </a:r>
            <a:r>
              <a:rPr lang="da-DK" dirty="0" smtClean="0"/>
              <a:t> is </a:t>
            </a:r>
            <a:r>
              <a:rPr lang="da-DK" dirty="0" err="1" smtClean="0"/>
              <a:t>probably</a:t>
            </a:r>
            <a:r>
              <a:rPr lang="da-DK" dirty="0" smtClean="0"/>
              <a:t> not </a:t>
            </a:r>
            <a:r>
              <a:rPr lang="da-DK" dirty="0" err="1" smtClean="0"/>
              <a:t>one</a:t>
            </a:r>
            <a:r>
              <a:rPr lang="da-DK" dirty="0" smtClean="0"/>
              <a:t>-</a:t>
            </a:r>
            <a:r>
              <a:rPr lang="da-DK" dirty="0" err="1" smtClean="0"/>
              <a:t>size</a:t>
            </a:r>
            <a:r>
              <a:rPr lang="da-DK" dirty="0" smtClean="0"/>
              <a:t>-</a:t>
            </a:r>
            <a:r>
              <a:rPr lang="da-DK" dirty="0" err="1" smtClean="0"/>
              <a:t>fits</a:t>
            </a:r>
            <a:r>
              <a:rPr lang="da-DK" dirty="0" smtClean="0"/>
              <a:t>-all </a:t>
            </a:r>
            <a:r>
              <a:rPr lang="da-DK" dirty="0" err="1" smtClean="0"/>
              <a:t>strategy</a:t>
            </a:r>
            <a:r>
              <a:rPr lang="da-DK" dirty="0" smtClean="0"/>
              <a:t> to </a:t>
            </a:r>
            <a:r>
              <a:rPr lang="da-DK" dirty="0" err="1" smtClean="0"/>
              <a:t>contain</a:t>
            </a:r>
            <a:r>
              <a:rPr lang="da-DK" dirty="0" smtClean="0"/>
              <a:t> business </a:t>
            </a:r>
            <a:r>
              <a:rPr lang="da-DK" dirty="0" err="1" smtClean="0"/>
              <a:t>environment</a:t>
            </a:r>
            <a:r>
              <a:rPr lang="da-DK" dirty="0" smtClean="0"/>
              <a:t> </a:t>
            </a:r>
            <a:r>
              <a:rPr lang="da-DK" dirty="0" err="1" smtClean="0"/>
              <a:t>challenges</a:t>
            </a:r>
            <a:r>
              <a:rPr lang="da-DK" dirty="0" smtClean="0"/>
              <a:t> and </a:t>
            </a:r>
            <a:r>
              <a:rPr lang="da-DK" dirty="0" err="1" smtClean="0"/>
              <a:t>risks</a:t>
            </a:r>
            <a:r>
              <a:rPr lang="da-DK" dirty="0" smtClean="0"/>
              <a:t>. </a:t>
            </a:r>
          </a:p>
          <a:p>
            <a:pPr>
              <a:lnSpc>
                <a:spcPct val="110000"/>
              </a:lnSpc>
              <a:spcBef>
                <a:spcPts val="600"/>
              </a:spcBef>
            </a:pPr>
            <a:endParaRPr lang="da-DK" dirty="0"/>
          </a:p>
          <a:p>
            <a:pPr>
              <a:lnSpc>
                <a:spcPct val="110000"/>
              </a:lnSpc>
              <a:spcBef>
                <a:spcPts val="600"/>
              </a:spcBef>
            </a:pPr>
            <a:r>
              <a:rPr lang="da-DK" dirty="0" err="1" smtClean="0"/>
              <a:t>Instead</a:t>
            </a:r>
            <a:r>
              <a:rPr lang="da-DK" dirty="0" smtClean="0"/>
              <a:t> </a:t>
            </a:r>
            <a:r>
              <a:rPr lang="da-DK" dirty="0" err="1" smtClean="0"/>
              <a:t>each</a:t>
            </a:r>
            <a:r>
              <a:rPr lang="da-DK" dirty="0" smtClean="0"/>
              <a:t> </a:t>
            </a:r>
            <a:r>
              <a:rPr lang="da-DK" dirty="0" err="1" smtClean="0"/>
              <a:t>company</a:t>
            </a:r>
            <a:r>
              <a:rPr lang="da-DK" dirty="0" smtClean="0"/>
              <a:t> must </a:t>
            </a:r>
            <a:r>
              <a:rPr lang="da-DK" dirty="0" err="1" smtClean="0"/>
              <a:t>analyze</a:t>
            </a:r>
            <a:r>
              <a:rPr lang="da-DK" dirty="0" smtClean="0"/>
              <a:t> on </a:t>
            </a:r>
            <a:r>
              <a:rPr lang="da-DK" dirty="0" err="1" smtClean="0"/>
              <a:t>various</a:t>
            </a:r>
            <a:r>
              <a:rPr lang="da-DK" dirty="0" smtClean="0"/>
              <a:t> </a:t>
            </a:r>
            <a:r>
              <a:rPr lang="da-DK" dirty="0" err="1" smtClean="0"/>
              <a:t>strategy</a:t>
            </a:r>
            <a:r>
              <a:rPr lang="da-DK" dirty="0" smtClean="0"/>
              <a:t> dimensions to </a:t>
            </a:r>
            <a:r>
              <a:rPr lang="da-DK" dirty="0" err="1" smtClean="0"/>
              <a:t>identify</a:t>
            </a:r>
            <a:r>
              <a:rPr lang="da-DK" dirty="0" smtClean="0"/>
              <a:t> </a:t>
            </a:r>
            <a:r>
              <a:rPr lang="da-DK" dirty="0" err="1" smtClean="0"/>
              <a:t>its</a:t>
            </a:r>
            <a:r>
              <a:rPr lang="da-DK" dirty="0" smtClean="0"/>
              <a:t> </a:t>
            </a:r>
            <a:r>
              <a:rPr lang="da-DK" dirty="0" err="1" smtClean="0"/>
              <a:t>best</a:t>
            </a:r>
            <a:r>
              <a:rPr lang="da-DK" dirty="0" smtClean="0"/>
              <a:t> </a:t>
            </a:r>
            <a:r>
              <a:rPr lang="da-DK" dirty="0" err="1" smtClean="0"/>
              <a:t>strategy</a:t>
            </a:r>
            <a:r>
              <a:rPr lang="da-DK" dirty="0" smtClean="0"/>
              <a:t> (</a:t>
            </a:r>
            <a:r>
              <a:rPr lang="da-DK" dirty="0" err="1" smtClean="0"/>
              <a:t>Khanna</a:t>
            </a:r>
            <a:r>
              <a:rPr lang="da-DK" dirty="0" smtClean="0"/>
              <a:t> and </a:t>
            </a:r>
            <a:r>
              <a:rPr lang="da-DK" dirty="0" err="1" smtClean="0"/>
              <a:t>Palepu</a:t>
            </a:r>
            <a:r>
              <a:rPr lang="da-DK" dirty="0" smtClean="0"/>
              <a:t>, 2010).</a:t>
            </a:r>
          </a:p>
          <a:p>
            <a:pPr marL="365760" lvl="1" indent="0">
              <a:lnSpc>
                <a:spcPct val="110000"/>
              </a:lnSpc>
              <a:spcBef>
                <a:spcPts val="600"/>
              </a:spcBef>
              <a:buNone/>
            </a:pPr>
            <a:endParaRPr lang="da-DK" dirty="0" smtClean="0"/>
          </a:p>
          <a:p>
            <a:pPr>
              <a:lnSpc>
                <a:spcPct val="110000"/>
              </a:lnSpc>
              <a:spcBef>
                <a:spcPts val="600"/>
              </a:spcBef>
            </a:pPr>
            <a:endParaRPr lang="da-DK" dirty="0" smtClean="0"/>
          </a:p>
          <a:p>
            <a:pPr>
              <a:lnSpc>
                <a:spcPct val="110000"/>
              </a:lnSpc>
              <a:spcBef>
                <a:spcPts val="600"/>
              </a:spcBef>
            </a:pPr>
            <a:endParaRPr lang="da-DK" dirty="0" smtClean="0"/>
          </a:p>
          <a:p>
            <a:pPr>
              <a:lnSpc>
                <a:spcPct val="110000"/>
              </a:lnSpc>
              <a:spcBef>
                <a:spcPts val="600"/>
              </a:spcBef>
            </a:pPr>
            <a:endParaRPr lang="da-DK" dirty="0" smtClean="0"/>
          </a:p>
          <a:p>
            <a:pPr>
              <a:lnSpc>
                <a:spcPct val="110000"/>
              </a:lnSpc>
              <a:spcBef>
                <a:spcPts val="600"/>
              </a:spcBef>
            </a:pPr>
            <a:endParaRPr lang="da-DK" dirty="0" smtClean="0"/>
          </a:p>
          <a:p>
            <a:pPr>
              <a:lnSpc>
                <a:spcPct val="110000"/>
              </a:lnSpc>
              <a:spcBef>
                <a:spcPts val="600"/>
              </a:spcBef>
            </a:pPr>
            <a:endParaRPr lang="da-DK" dirty="0" smtClean="0"/>
          </a:p>
          <a:p>
            <a:pPr>
              <a:lnSpc>
                <a:spcPct val="110000"/>
              </a:lnSpc>
              <a:spcBef>
                <a:spcPts val="600"/>
              </a:spcBef>
            </a:pPr>
            <a:endParaRPr lang="da-DK" dirty="0"/>
          </a:p>
          <a:p>
            <a:pPr>
              <a:lnSpc>
                <a:spcPct val="110000"/>
              </a:lnSpc>
              <a:spcBef>
                <a:spcPts val="600"/>
              </a:spcBef>
            </a:pPr>
            <a:endParaRPr lang="en-US" dirty="0"/>
          </a:p>
        </p:txBody>
      </p:sp>
      <p:sp>
        <p:nvSpPr>
          <p:cNvPr id="3" name="Title 2"/>
          <p:cNvSpPr>
            <a:spLocks noGrp="1"/>
          </p:cNvSpPr>
          <p:nvPr>
            <p:ph type="title"/>
          </p:nvPr>
        </p:nvSpPr>
        <p:spPr/>
        <p:txBody>
          <a:bodyPr/>
          <a:lstStyle/>
          <a:p>
            <a:r>
              <a:rPr lang="da-DK" dirty="0" smtClean="0"/>
              <a:t>So, </a:t>
            </a:r>
            <a:r>
              <a:rPr lang="da-DK" dirty="0" err="1" smtClean="0"/>
              <a:t>what</a:t>
            </a:r>
            <a:r>
              <a:rPr lang="da-DK" dirty="0" smtClean="0"/>
              <a:t> </a:t>
            </a:r>
            <a:r>
              <a:rPr lang="da-DK" dirty="0" err="1" smtClean="0"/>
              <a:t>creates</a:t>
            </a:r>
            <a:r>
              <a:rPr lang="da-DK" dirty="0" smtClean="0"/>
              <a:t> </a:t>
            </a:r>
            <a:r>
              <a:rPr lang="da-DK" dirty="0" err="1" smtClean="0"/>
              <a:t>success</a:t>
            </a:r>
            <a:r>
              <a:rPr lang="da-DK" dirty="0" smtClean="0"/>
              <a:t> in </a:t>
            </a:r>
            <a:r>
              <a:rPr lang="da-DK" dirty="0" err="1" smtClean="0"/>
              <a:t>Africa</a:t>
            </a:r>
            <a:r>
              <a:rPr lang="da-DK" dirty="0" smtClean="0"/>
              <a:t>?</a:t>
            </a:r>
            <a:endParaRPr lang="en-US" dirty="0"/>
          </a:p>
        </p:txBody>
      </p:sp>
      <p:graphicFrame>
        <p:nvGraphicFramePr>
          <p:cNvPr id="4" name="Pladsholder til indhold 4"/>
          <p:cNvGraphicFramePr>
            <a:graphicFrameLocks/>
          </p:cNvGraphicFramePr>
          <p:nvPr>
            <p:extLst>
              <p:ext uri="{D42A27DB-BD31-4B8C-83A1-F6EECF244321}">
                <p14:modId xmlns:p14="http://schemas.microsoft.com/office/powerpoint/2010/main" val="2677621662"/>
              </p:ext>
            </p:extLst>
          </p:nvPr>
        </p:nvGraphicFramePr>
        <p:xfrm>
          <a:off x="4860032" y="2060848"/>
          <a:ext cx="3744416" cy="4160072"/>
        </p:xfrm>
        <a:graphic>
          <a:graphicData uri="http://schemas.openxmlformats.org/drawingml/2006/table">
            <a:tbl>
              <a:tblPr firstRow="1" bandRow="1">
                <a:tableStyleId>{073A0DAA-6AF3-43AB-8588-CEC1D06C72B9}</a:tableStyleId>
              </a:tblPr>
              <a:tblGrid>
                <a:gridCol w="3744416">
                  <a:extLst>
                    <a:ext uri="{9D8B030D-6E8A-4147-A177-3AD203B41FA5}">
                      <a16:colId xmlns:a16="http://schemas.microsoft.com/office/drawing/2014/main" val="20000"/>
                    </a:ext>
                  </a:extLst>
                </a:gridCol>
              </a:tblGrid>
              <a:tr h="480845">
                <a:tc>
                  <a:txBody>
                    <a:bodyPr/>
                    <a:lstStyle/>
                    <a:p>
                      <a:pPr algn="ctr"/>
                      <a:r>
                        <a:rPr lang="da-DK" sz="1600" dirty="0" err="1" smtClean="0"/>
                        <a:t>Khanna</a:t>
                      </a:r>
                      <a:r>
                        <a:rPr lang="da-DK" sz="1600" dirty="0" smtClean="0"/>
                        <a:t> and </a:t>
                      </a:r>
                      <a:r>
                        <a:rPr lang="da-DK" sz="1600" dirty="0" err="1" smtClean="0"/>
                        <a:t>Palepu</a:t>
                      </a:r>
                      <a:r>
                        <a:rPr lang="da-DK" sz="1600" dirty="0" smtClean="0"/>
                        <a:t> </a:t>
                      </a:r>
                      <a:r>
                        <a:rPr lang="da-DK" sz="1600" dirty="0" err="1" smtClean="0"/>
                        <a:t>winning</a:t>
                      </a:r>
                      <a:r>
                        <a:rPr lang="da-DK" sz="1600" dirty="0" smtClean="0"/>
                        <a:t> </a:t>
                      </a:r>
                      <a:r>
                        <a:rPr lang="da-DK" sz="1600" dirty="0" err="1" smtClean="0"/>
                        <a:t>strategies</a:t>
                      </a:r>
                      <a:r>
                        <a:rPr lang="da-DK" sz="1600" baseline="0" dirty="0" smtClean="0"/>
                        <a:t> in </a:t>
                      </a:r>
                      <a:r>
                        <a:rPr lang="da-DK" sz="1600" baseline="0" dirty="0" err="1" smtClean="0"/>
                        <a:t>emerging</a:t>
                      </a:r>
                      <a:r>
                        <a:rPr lang="da-DK" sz="1600" baseline="0" dirty="0" smtClean="0"/>
                        <a:t> </a:t>
                      </a:r>
                      <a:r>
                        <a:rPr lang="da-DK" sz="1600" baseline="0" dirty="0" err="1" smtClean="0"/>
                        <a:t>markets</a:t>
                      </a:r>
                      <a:endParaRPr lang="da-DK" sz="1600" baseline="0" dirty="0" smtClean="0"/>
                    </a:p>
                    <a:p>
                      <a:pPr algn="ctr"/>
                      <a:endParaRPr lang="da-DK" sz="1600" dirty="0"/>
                    </a:p>
                  </a:txBody>
                  <a:tcPr marT="45724" marB="45724"/>
                </a:tc>
                <a:extLst>
                  <a:ext uri="{0D108BD9-81ED-4DB2-BD59-A6C34878D82A}">
                    <a16:rowId xmlns:a16="http://schemas.microsoft.com/office/drawing/2014/main" val="10000"/>
                  </a:ext>
                </a:extLst>
              </a:tr>
              <a:tr h="849984">
                <a:tc>
                  <a:txBody>
                    <a:bodyPr/>
                    <a:lstStyle/>
                    <a:p>
                      <a:r>
                        <a:rPr lang="da-DK" sz="1400" dirty="0" err="1" smtClean="0"/>
                        <a:t>Replicate</a:t>
                      </a:r>
                      <a:r>
                        <a:rPr lang="da-DK" sz="1400" dirty="0" smtClean="0"/>
                        <a:t> </a:t>
                      </a:r>
                      <a:r>
                        <a:rPr lang="da-DK" sz="1400" dirty="0" err="1" smtClean="0"/>
                        <a:t>or</a:t>
                      </a:r>
                      <a:r>
                        <a:rPr lang="da-DK" sz="1400" dirty="0" smtClean="0"/>
                        <a:t> </a:t>
                      </a:r>
                      <a:r>
                        <a:rPr lang="da-DK" sz="1400" dirty="0" err="1" smtClean="0"/>
                        <a:t>adapt</a:t>
                      </a:r>
                      <a:r>
                        <a:rPr lang="da-DK" sz="1400" dirty="0" smtClean="0"/>
                        <a:t> business</a:t>
                      </a:r>
                      <a:r>
                        <a:rPr lang="da-DK" sz="1400" baseline="0" dirty="0" smtClean="0"/>
                        <a:t> models, </a:t>
                      </a:r>
                      <a:r>
                        <a:rPr lang="da-DK" sz="1400" baseline="0" dirty="0" err="1" smtClean="0"/>
                        <a:t>products</a:t>
                      </a:r>
                      <a:r>
                        <a:rPr lang="da-DK" sz="1400" baseline="0" dirty="0" smtClean="0"/>
                        <a:t>, etc.</a:t>
                      </a:r>
                      <a:endParaRPr lang="da-DK" sz="1400" dirty="0"/>
                    </a:p>
                  </a:txBody>
                  <a:tcPr marT="45724" marB="45724"/>
                </a:tc>
                <a:extLst>
                  <a:ext uri="{0D108BD9-81ED-4DB2-BD59-A6C34878D82A}">
                    <a16:rowId xmlns:a16="http://schemas.microsoft.com/office/drawing/2014/main" val="10001"/>
                  </a:ext>
                </a:extLst>
              </a:tr>
              <a:tr h="936104">
                <a:tc>
                  <a:txBody>
                    <a:bodyPr/>
                    <a:lstStyle/>
                    <a:p>
                      <a:r>
                        <a:rPr lang="da-DK" sz="1400" dirty="0" err="1" smtClean="0"/>
                        <a:t>Compete</a:t>
                      </a:r>
                      <a:r>
                        <a:rPr lang="da-DK" sz="1400" dirty="0" smtClean="0"/>
                        <a:t> </a:t>
                      </a:r>
                      <a:r>
                        <a:rPr lang="da-DK" sz="1400" dirty="0" err="1" smtClean="0"/>
                        <a:t>alone</a:t>
                      </a:r>
                      <a:r>
                        <a:rPr lang="da-DK" sz="1400" dirty="0" smtClean="0"/>
                        <a:t> </a:t>
                      </a:r>
                      <a:r>
                        <a:rPr lang="da-DK" sz="1400" dirty="0" err="1" smtClean="0"/>
                        <a:t>or</a:t>
                      </a:r>
                      <a:r>
                        <a:rPr lang="da-DK" sz="1400" dirty="0" smtClean="0"/>
                        <a:t> </a:t>
                      </a:r>
                      <a:r>
                        <a:rPr lang="da-DK" sz="1400" dirty="0" err="1" smtClean="0"/>
                        <a:t>acquire</a:t>
                      </a:r>
                      <a:r>
                        <a:rPr lang="da-DK" sz="1400" dirty="0" smtClean="0"/>
                        <a:t> </a:t>
                      </a:r>
                      <a:r>
                        <a:rPr lang="da-DK" sz="1400" dirty="0" err="1" smtClean="0"/>
                        <a:t>capabilities</a:t>
                      </a:r>
                      <a:r>
                        <a:rPr lang="da-DK" sz="1400" dirty="0" smtClean="0"/>
                        <a:t>? JV </a:t>
                      </a:r>
                      <a:r>
                        <a:rPr lang="da-DK" sz="1400" dirty="0" err="1" smtClean="0"/>
                        <a:t>with</a:t>
                      </a:r>
                      <a:r>
                        <a:rPr lang="da-DK" sz="1400" dirty="0" smtClean="0"/>
                        <a:t> </a:t>
                      </a:r>
                      <a:r>
                        <a:rPr lang="da-DK" sz="1400" dirty="0" err="1" smtClean="0"/>
                        <a:t>local</a:t>
                      </a:r>
                      <a:r>
                        <a:rPr lang="da-DK" sz="1400" dirty="0" smtClean="0"/>
                        <a:t> partner</a:t>
                      </a:r>
                      <a:endParaRPr lang="da-DK" sz="1400" dirty="0"/>
                    </a:p>
                  </a:txBody>
                  <a:tcPr marT="45724" marB="45724"/>
                </a:tc>
                <a:extLst>
                  <a:ext uri="{0D108BD9-81ED-4DB2-BD59-A6C34878D82A}">
                    <a16:rowId xmlns:a16="http://schemas.microsoft.com/office/drawing/2014/main" val="10002"/>
                  </a:ext>
                </a:extLst>
              </a:tr>
              <a:tr h="864096">
                <a:tc>
                  <a:txBody>
                    <a:bodyPr/>
                    <a:lstStyle/>
                    <a:p>
                      <a:r>
                        <a:rPr lang="da-DK" sz="1400" dirty="0" smtClean="0"/>
                        <a:t>Accept</a:t>
                      </a:r>
                      <a:r>
                        <a:rPr lang="da-DK" sz="1400" baseline="0" dirty="0" smtClean="0"/>
                        <a:t> </a:t>
                      </a:r>
                      <a:r>
                        <a:rPr lang="da-DK" sz="1400" baseline="0" dirty="0" err="1" smtClean="0"/>
                        <a:t>market</a:t>
                      </a:r>
                      <a:r>
                        <a:rPr lang="da-DK" sz="1400" baseline="0" dirty="0" smtClean="0"/>
                        <a:t> </a:t>
                      </a:r>
                      <a:r>
                        <a:rPr lang="da-DK" sz="1400" baseline="0" dirty="0" err="1" smtClean="0"/>
                        <a:t>context</a:t>
                      </a:r>
                      <a:r>
                        <a:rPr lang="da-DK" sz="1400" baseline="0" dirty="0" smtClean="0"/>
                        <a:t> as given </a:t>
                      </a:r>
                      <a:r>
                        <a:rPr lang="da-DK" sz="1400" baseline="0" dirty="0" err="1" smtClean="0"/>
                        <a:t>or</a:t>
                      </a:r>
                      <a:r>
                        <a:rPr lang="da-DK" sz="1400" baseline="0" dirty="0" smtClean="0"/>
                        <a:t> </a:t>
                      </a:r>
                      <a:r>
                        <a:rPr lang="da-DK" sz="1400" baseline="0" dirty="0" err="1" smtClean="0"/>
                        <a:t>change</a:t>
                      </a:r>
                      <a:r>
                        <a:rPr lang="da-DK" sz="1400" baseline="0" dirty="0" smtClean="0"/>
                        <a:t> </a:t>
                      </a:r>
                      <a:r>
                        <a:rPr lang="da-DK" sz="1400" baseline="0" dirty="0" err="1" smtClean="0"/>
                        <a:t>through</a:t>
                      </a:r>
                      <a:r>
                        <a:rPr lang="da-DK" sz="1400" baseline="0" dirty="0" smtClean="0"/>
                        <a:t> </a:t>
                      </a:r>
                      <a:r>
                        <a:rPr lang="da-DK" sz="1400" baseline="0" dirty="0" err="1" smtClean="0"/>
                        <a:t>own</a:t>
                      </a:r>
                      <a:r>
                        <a:rPr lang="da-DK" sz="1400" baseline="0" dirty="0" smtClean="0"/>
                        <a:t> </a:t>
                      </a:r>
                      <a:r>
                        <a:rPr lang="da-DK" sz="1400" baseline="0" dirty="0" err="1" smtClean="0"/>
                        <a:t>initiatives</a:t>
                      </a:r>
                      <a:endParaRPr lang="da-DK" sz="1400" dirty="0"/>
                    </a:p>
                  </a:txBody>
                  <a:tcPr marT="45724" marB="45724"/>
                </a:tc>
                <a:extLst>
                  <a:ext uri="{0D108BD9-81ED-4DB2-BD59-A6C34878D82A}">
                    <a16:rowId xmlns:a16="http://schemas.microsoft.com/office/drawing/2014/main" val="10003"/>
                  </a:ext>
                </a:extLst>
              </a:tr>
              <a:tr h="686920">
                <a:tc>
                  <a:txBody>
                    <a:bodyPr/>
                    <a:lstStyle/>
                    <a:p>
                      <a:r>
                        <a:rPr lang="da-DK" sz="1400" dirty="0" err="1" smtClean="0"/>
                        <a:t>Enter/stay</a:t>
                      </a:r>
                      <a:r>
                        <a:rPr lang="da-DK" sz="1400" dirty="0" smtClean="0"/>
                        <a:t> </a:t>
                      </a:r>
                      <a:r>
                        <a:rPr lang="da-DK" sz="1400" dirty="0" err="1" smtClean="0"/>
                        <a:t>despite</a:t>
                      </a:r>
                      <a:r>
                        <a:rPr lang="da-DK" sz="1400" baseline="0" dirty="0" smtClean="0"/>
                        <a:t> </a:t>
                      </a:r>
                      <a:r>
                        <a:rPr lang="da-DK" sz="1400" baseline="0" dirty="0" err="1" smtClean="0"/>
                        <a:t>institutional</a:t>
                      </a:r>
                      <a:r>
                        <a:rPr lang="da-DK" sz="1400" baseline="0" dirty="0" smtClean="0"/>
                        <a:t> </a:t>
                      </a:r>
                      <a:r>
                        <a:rPr lang="da-DK" sz="1400" baseline="0" dirty="0" err="1" smtClean="0"/>
                        <a:t>voids</a:t>
                      </a:r>
                      <a:r>
                        <a:rPr lang="da-DK" sz="1400" baseline="0" dirty="0" smtClean="0"/>
                        <a:t> </a:t>
                      </a:r>
                      <a:r>
                        <a:rPr lang="da-DK" sz="1400" baseline="0" dirty="0" err="1" smtClean="0"/>
                        <a:t>or</a:t>
                      </a:r>
                      <a:r>
                        <a:rPr lang="da-DK" sz="1400" baseline="0" dirty="0" smtClean="0"/>
                        <a:t> </a:t>
                      </a:r>
                      <a:r>
                        <a:rPr lang="da-DK" sz="1400" baseline="0" dirty="0" err="1" smtClean="0"/>
                        <a:t>seek</a:t>
                      </a:r>
                      <a:r>
                        <a:rPr lang="da-DK" sz="1400" baseline="0" dirty="0" smtClean="0"/>
                        <a:t> </a:t>
                      </a:r>
                      <a:r>
                        <a:rPr lang="da-DK" sz="1400" baseline="0" dirty="0" err="1" smtClean="0"/>
                        <a:t>opportunities</a:t>
                      </a:r>
                      <a:r>
                        <a:rPr lang="da-DK" sz="1400" baseline="0" dirty="0" smtClean="0"/>
                        <a:t> in alternative </a:t>
                      </a:r>
                      <a:r>
                        <a:rPr lang="da-DK" sz="1400" baseline="0" dirty="0" err="1" smtClean="0"/>
                        <a:t>locations/markets</a:t>
                      </a:r>
                      <a:endParaRPr lang="da-DK" sz="1400" dirty="0"/>
                    </a:p>
                  </a:txBody>
                  <a:tcPr marT="45724" marB="45724"/>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4143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916832"/>
            <a:ext cx="8407893" cy="4407408"/>
          </a:xfrm>
        </p:spPr>
        <p:txBody>
          <a:bodyPr>
            <a:normAutofit fontScale="85000" lnSpcReduction="20000"/>
          </a:bodyPr>
          <a:lstStyle/>
          <a:p>
            <a:r>
              <a:rPr lang="en-US" dirty="0"/>
              <a:t>High risks but also high returns for MNC subsidiaries</a:t>
            </a:r>
          </a:p>
          <a:p>
            <a:endParaRPr lang="en-US" dirty="0"/>
          </a:p>
          <a:p>
            <a:pPr lvl="1"/>
            <a:r>
              <a:rPr lang="en-US" dirty="0"/>
              <a:t>Implication: The return/risk profile may reflect adverse selection in the sense that MNCs only invest in high return projects in developing countries</a:t>
            </a:r>
          </a:p>
          <a:p>
            <a:endParaRPr lang="en-US" dirty="0"/>
          </a:p>
          <a:p>
            <a:r>
              <a:rPr lang="en-US" dirty="0"/>
              <a:t>The level of variance in performance has been falling over time</a:t>
            </a:r>
          </a:p>
          <a:p>
            <a:pPr lvl="1"/>
            <a:endParaRPr lang="en-US" dirty="0"/>
          </a:p>
          <a:p>
            <a:pPr lvl="1"/>
            <a:r>
              <a:rPr lang="en-US" dirty="0"/>
              <a:t>Implication: We </a:t>
            </a:r>
            <a:r>
              <a:rPr lang="en-US" dirty="0" smtClean="0"/>
              <a:t>witness </a:t>
            </a:r>
            <a:r>
              <a:rPr lang="en-US" dirty="0"/>
              <a:t>a certain degree of mainstreaming of performance  e.g. due to improved capabilities of MNCs, improved business environments, or improved screening ability of financial markets.</a:t>
            </a:r>
          </a:p>
          <a:p>
            <a:endParaRPr lang="en-US" dirty="0"/>
          </a:p>
          <a:p>
            <a:r>
              <a:rPr lang="en-US" dirty="0"/>
              <a:t>The variance is consistently explained better by firm capability/ strategy factors than by external factors. </a:t>
            </a:r>
          </a:p>
          <a:p>
            <a:pPr lvl="1"/>
            <a:r>
              <a:rPr lang="en-US" dirty="0"/>
              <a:t>Implication: MNCs with strong capabilities and/or MNCs adopting the right strategies can overcome adversities of developing country and industry environments.  It is factors within the control of the MNC that largely determines performance. </a:t>
            </a:r>
            <a:r>
              <a:rPr lang="en-US" dirty="0" smtClean="0"/>
              <a:t>Achieving </a:t>
            </a:r>
            <a:r>
              <a:rPr lang="en-US" dirty="0"/>
              <a:t>high performance has over time moved from being externally determined to being internally determined </a:t>
            </a:r>
          </a:p>
          <a:p>
            <a:endParaRPr lang="en-US" dirty="0"/>
          </a:p>
        </p:txBody>
      </p:sp>
      <p:sp>
        <p:nvSpPr>
          <p:cNvPr id="3" name="Title 2"/>
          <p:cNvSpPr>
            <a:spLocks noGrp="1"/>
          </p:cNvSpPr>
          <p:nvPr>
            <p:ph type="title"/>
          </p:nvPr>
        </p:nvSpPr>
        <p:spPr/>
        <p:txBody>
          <a:bodyPr/>
          <a:lstStyle/>
          <a:p>
            <a:r>
              <a:rPr lang="da-DK" dirty="0" smtClean="0"/>
              <a:t>Overall </a:t>
            </a:r>
            <a:r>
              <a:rPr lang="da-DK" dirty="0" err="1" smtClean="0"/>
              <a:t>findings</a:t>
            </a:r>
            <a:r>
              <a:rPr lang="da-DK" dirty="0" smtClean="0"/>
              <a:t> </a:t>
            </a:r>
            <a:r>
              <a:rPr lang="da-DK" dirty="0" err="1" smtClean="0"/>
              <a:t>regarding</a:t>
            </a:r>
            <a:r>
              <a:rPr lang="da-DK" dirty="0" smtClean="0"/>
              <a:t> </a:t>
            </a:r>
            <a:r>
              <a:rPr lang="da-DK" dirty="0" err="1" smtClean="0"/>
              <a:t>danish</a:t>
            </a:r>
            <a:r>
              <a:rPr lang="da-DK" dirty="0" smtClean="0"/>
              <a:t> investors</a:t>
            </a:r>
            <a:endParaRPr lang="en-US" dirty="0"/>
          </a:p>
        </p:txBody>
      </p:sp>
    </p:spTree>
    <p:extLst>
      <p:ext uri="{BB962C8B-B14F-4D97-AF65-F5344CB8AC3E}">
        <p14:creationId xmlns:p14="http://schemas.microsoft.com/office/powerpoint/2010/main" val="19264791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1971</TotalTime>
  <Words>1685</Words>
  <Application>Microsoft Office PowerPoint</Application>
  <PresentationFormat>On-screen Show (4:3)</PresentationFormat>
  <Paragraphs>240</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Franklin Gothic Medium</vt:lpstr>
      <vt:lpstr>Times New Roman</vt:lpstr>
      <vt:lpstr>Wingdings</vt:lpstr>
      <vt:lpstr>Wingdings 2</vt:lpstr>
      <vt:lpstr>Grid</vt:lpstr>
      <vt:lpstr>What makes successful companies in Africa?   Insights from research</vt:lpstr>
      <vt:lpstr>Overview of presentation</vt:lpstr>
      <vt:lpstr>What are the challenges and opportunities in East Africa?</vt:lpstr>
      <vt:lpstr>Why are Danish companies investing in Africa?</vt:lpstr>
      <vt:lpstr>How are Danish investors entering Africa?</vt:lpstr>
      <vt:lpstr>How are Danish investors in Africa performing?</vt:lpstr>
      <vt:lpstr>So, what creates success in Africa?</vt:lpstr>
      <vt:lpstr>Overall findings regarding danish investors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in International Business</dc:title>
  <dc:creator>Michael W. Hansen</dc:creator>
  <cp:lastModifiedBy>AIO PC Autologon</cp:lastModifiedBy>
  <cp:revision>100</cp:revision>
  <cp:lastPrinted>2016-12-15T07:31:22Z</cp:lastPrinted>
  <dcterms:created xsi:type="dcterms:W3CDTF">2016-05-25T08:02:16Z</dcterms:created>
  <dcterms:modified xsi:type="dcterms:W3CDTF">2016-12-15T08:25:48Z</dcterms:modified>
</cp:coreProperties>
</file>