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5" r:id="rId4"/>
    <p:sldId id="257" r:id="rId5"/>
    <p:sldId id="258" r:id="rId6"/>
    <p:sldId id="259" r:id="rId7"/>
    <p:sldId id="267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pivotSource>
    <c:name>[womens-share-of-labour.xlsx]Sheet2!PivotTable2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da-DK" sz="1200"/>
              <a:t>Women</a:t>
            </a:r>
            <a:r>
              <a:rPr lang="da-DK" sz="1200" baseline="0"/>
              <a:t> and Men's Unpaid Work (Minutes per Day) </a:t>
            </a:r>
            <a:endParaRPr lang="da-DK" sz="120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Women Unpaid Work</c:v>
                </c:pt>
              </c:strCache>
            </c:strRef>
          </c:tx>
          <c:invertIfNegative val="0"/>
          <c:cat>
            <c:strRef>
              <c:f>Sheet2!$A$4:$A$37</c:f>
              <c:strCache>
                <c:ptCount val="33"/>
                <c:pt idx="0">
                  <c:v>Nigeria</c:v>
                </c:pt>
                <c:pt idx="1">
                  <c:v>Kenya</c:v>
                </c:pt>
                <c:pt idx="2">
                  <c:v>Nepal</c:v>
                </c:pt>
                <c:pt idx="3">
                  <c:v>Uganda</c:v>
                </c:pt>
                <c:pt idx="4">
                  <c:v>Mexico</c:v>
                </c:pt>
                <c:pt idx="5">
                  <c:v>Turkey</c:v>
                </c:pt>
                <c:pt idx="6">
                  <c:v>India</c:v>
                </c:pt>
                <c:pt idx="7">
                  <c:v>Italy</c:v>
                </c:pt>
                <c:pt idx="8">
                  <c:v>Portugal</c:v>
                </c:pt>
                <c:pt idx="9">
                  <c:v>Japan</c:v>
                </c:pt>
                <c:pt idx="10">
                  <c:v>UK</c:v>
                </c:pt>
                <c:pt idx="11">
                  <c:v>Australia</c:v>
                </c:pt>
                <c:pt idx="12">
                  <c:v>Poland</c:v>
                </c:pt>
                <c:pt idx="13">
                  <c:v>Ireland</c:v>
                </c:pt>
                <c:pt idx="14">
                  <c:v>Estonia</c:v>
                </c:pt>
                <c:pt idx="15">
                  <c:v>Slovenia</c:v>
                </c:pt>
                <c:pt idx="16">
                  <c:v>Netherlands</c:v>
                </c:pt>
                <c:pt idx="17">
                  <c:v>Hungary</c:v>
                </c:pt>
                <c:pt idx="18">
                  <c:v>Austria</c:v>
                </c:pt>
                <c:pt idx="19">
                  <c:v>France</c:v>
                </c:pt>
                <c:pt idx="20">
                  <c:v>Germany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Canada</c:v>
                </c:pt>
                <c:pt idx="24">
                  <c:v>Spain</c:v>
                </c:pt>
                <c:pt idx="25">
                  <c:v>Belgium</c:v>
                </c:pt>
                <c:pt idx="26">
                  <c:v>Denmark</c:v>
                </c:pt>
                <c:pt idx="27">
                  <c:v>US</c:v>
                </c:pt>
                <c:pt idx="28">
                  <c:v>China</c:v>
                </c:pt>
                <c:pt idx="29">
                  <c:v>Finland</c:v>
                </c:pt>
                <c:pt idx="30">
                  <c:v>Korea</c:v>
                </c:pt>
                <c:pt idx="31">
                  <c:v>Norway</c:v>
                </c:pt>
                <c:pt idx="32">
                  <c:v>Sweden</c:v>
                </c:pt>
              </c:strCache>
            </c:strRef>
          </c:cat>
          <c:val>
            <c:numRef>
              <c:f>Sheet2!$B$4:$B$37</c:f>
              <c:numCache>
                <c:formatCode>General</c:formatCode>
                <c:ptCount val="33"/>
                <c:pt idx="0">
                  <c:v>762</c:v>
                </c:pt>
                <c:pt idx="1">
                  <c:v>676</c:v>
                </c:pt>
                <c:pt idx="2">
                  <c:v>628</c:v>
                </c:pt>
                <c:pt idx="3">
                  <c:v>589</c:v>
                </c:pt>
                <c:pt idx="4">
                  <c:v>372.3</c:v>
                </c:pt>
                <c:pt idx="5">
                  <c:v>353.9</c:v>
                </c:pt>
                <c:pt idx="6">
                  <c:v>351.8</c:v>
                </c:pt>
                <c:pt idx="7">
                  <c:v>346.8</c:v>
                </c:pt>
                <c:pt idx="8">
                  <c:v>326.10000000000002</c:v>
                </c:pt>
                <c:pt idx="9">
                  <c:v>320.10000000000002</c:v>
                </c:pt>
                <c:pt idx="10">
                  <c:v>310</c:v>
                </c:pt>
                <c:pt idx="11">
                  <c:v>303.5</c:v>
                </c:pt>
                <c:pt idx="12">
                  <c:v>294.8</c:v>
                </c:pt>
                <c:pt idx="13">
                  <c:v>289.10000000000002</c:v>
                </c:pt>
                <c:pt idx="14">
                  <c:v>286.8</c:v>
                </c:pt>
                <c:pt idx="15">
                  <c:v>286.2</c:v>
                </c:pt>
                <c:pt idx="16">
                  <c:v>274.60000000000002</c:v>
                </c:pt>
                <c:pt idx="17">
                  <c:v>268.10000000000002</c:v>
                </c:pt>
                <c:pt idx="18">
                  <c:v>265.89999999999992</c:v>
                </c:pt>
                <c:pt idx="19">
                  <c:v>262.89999999999992</c:v>
                </c:pt>
                <c:pt idx="20">
                  <c:v>262.8</c:v>
                </c:pt>
                <c:pt idx="21">
                  <c:v>259</c:v>
                </c:pt>
                <c:pt idx="22">
                  <c:v>256.2</c:v>
                </c:pt>
                <c:pt idx="23">
                  <c:v>249.8</c:v>
                </c:pt>
                <c:pt idx="24">
                  <c:v>249.4</c:v>
                </c:pt>
                <c:pt idx="25">
                  <c:v>242</c:v>
                </c:pt>
                <c:pt idx="26">
                  <c:v>241.1</c:v>
                </c:pt>
                <c:pt idx="27">
                  <c:v>239</c:v>
                </c:pt>
                <c:pt idx="28">
                  <c:v>233</c:v>
                </c:pt>
                <c:pt idx="29">
                  <c:v>229</c:v>
                </c:pt>
                <c:pt idx="30">
                  <c:v>226.1</c:v>
                </c:pt>
                <c:pt idx="31">
                  <c:v>215.3</c:v>
                </c:pt>
                <c:pt idx="32">
                  <c:v>183.6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Men Unpaid Work</c:v>
                </c:pt>
              </c:strCache>
            </c:strRef>
          </c:tx>
          <c:invertIfNegative val="0"/>
          <c:cat>
            <c:strRef>
              <c:f>Sheet2!$A$4:$A$37</c:f>
              <c:strCache>
                <c:ptCount val="33"/>
                <c:pt idx="0">
                  <c:v>Nigeria</c:v>
                </c:pt>
                <c:pt idx="1">
                  <c:v>Kenya</c:v>
                </c:pt>
                <c:pt idx="2">
                  <c:v>Nepal</c:v>
                </c:pt>
                <c:pt idx="3">
                  <c:v>Uganda</c:v>
                </c:pt>
                <c:pt idx="4">
                  <c:v>Mexico</c:v>
                </c:pt>
                <c:pt idx="5">
                  <c:v>Turkey</c:v>
                </c:pt>
                <c:pt idx="6">
                  <c:v>India</c:v>
                </c:pt>
                <c:pt idx="7">
                  <c:v>Italy</c:v>
                </c:pt>
                <c:pt idx="8">
                  <c:v>Portugal</c:v>
                </c:pt>
                <c:pt idx="9">
                  <c:v>Japan</c:v>
                </c:pt>
                <c:pt idx="10">
                  <c:v>UK</c:v>
                </c:pt>
                <c:pt idx="11">
                  <c:v>Australia</c:v>
                </c:pt>
                <c:pt idx="12">
                  <c:v>Poland</c:v>
                </c:pt>
                <c:pt idx="13">
                  <c:v>Ireland</c:v>
                </c:pt>
                <c:pt idx="14">
                  <c:v>Estonia</c:v>
                </c:pt>
                <c:pt idx="15">
                  <c:v>Slovenia</c:v>
                </c:pt>
                <c:pt idx="16">
                  <c:v>Netherlands</c:v>
                </c:pt>
                <c:pt idx="17">
                  <c:v>Hungary</c:v>
                </c:pt>
                <c:pt idx="18">
                  <c:v>Austria</c:v>
                </c:pt>
                <c:pt idx="19">
                  <c:v>France</c:v>
                </c:pt>
                <c:pt idx="20">
                  <c:v>Germany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Canada</c:v>
                </c:pt>
                <c:pt idx="24">
                  <c:v>Spain</c:v>
                </c:pt>
                <c:pt idx="25">
                  <c:v>Belgium</c:v>
                </c:pt>
                <c:pt idx="26">
                  <c:v>Denmark</c:v>
                </c:pt>
                <c:pt idx="27">
                  <c:v>US</c:v>
                </c:pt>
                <c:pt idx="28">
                  <c:v>China</c:v>
                </c:pt>
                <c:pt idx="29">
                  <c:v>Finland</c:v>
                </c:pt>
                <c:pt idx="30">
                  <c:v>Korea</c:v>
                </c:pt>
                <c:pt idx="31">
                  <c:v>Norway</c:v>
                </c:pt>
                <c:pt idx="32">
                  <c:v>Sweden</c:v>
                </c:pt>
              </c:strCache>
            </c:strRef>
          </c:cat>
          <c:val>
            <c:numRef>
              <c:f>Sheet2!$C$4:$C$37</c:f>
              <c:numCache>
                <c:formatCode>General</c:formatCode>
                <c:ptCount val="33"/>
                <c:pt idx="0">
                  <c:v>648</c:v>
                </c:pt>
                <c:pt idx="1">
                  <c:v>398</c:v>
                </c:pt>
                <c:pt idx="2">
                  <c:v>325</c:v>
                </c:pt>
                <c:pt idx="3">
                  <c:v>172</c:v>
                </c:pt>
                <c:pt idx="4">
                  <c:v>111.3</c:v>
                </c:pt>
                <c:pt idx="5">
                  <c:v>101</c:v>
                </c:pt>
                <c:pt idx="6">
                  <c:v>51.4</c:v>
                </c:pt>
                <c:pt idx="7">
                  <c:v>115.5</c:v>
                </c:pt>
                <c:pt idx="8">
                  <c:v>95.3</c:v>
                </c:pt>
                <c:pt idx="9">
                  <c:v>64.3</c:v>
                </c:pt>
                <c:pt idx="10">
                  <c:v>166.9</c:v>
                </c:pt>
                <c:pt idx="11">
                  <c:v>167.6</c:v>
                </c:pt>
                <c:pt idx="12">
                  <c:v>156.1</c:v>
                </c:pt>
                <c:pt idx="13">
                  <c:v>120.2</c:v>
                </c:pt>
                <c:pt idx="14">
                  <c:v>168</c:v>
                </c:pt>
                <c:pt idx="15">
                  <c:v>165.5</c:v>
                </c:pt>
                <c:pt idx="16">
                  <c:v>133.1</c:v>
                </c:pt>
                <c:pt idx="17">
                  <c:v>126.1</c:v>
                </c:pt>
                <c:pt idx="18">
                  <c:v>130.6</c:v>
                </c:pt>
                <c:pt idx="19">
                  <c:v>149.69999999999999</c:v>
                </c:pt>
                <c:pt idx="20">
                  <c:v>154.80000000000001</c:v>
                </c:pt>
                <c:pt idx="21">
                  <c:v>137</c:v>
                </c:pt>
                <c:pt idx="22">
                  <c:v>91</c:v>
                </c:pt>
                <c:pt idx="23">
                  <c:v>156.6</c:v>
                </c:pt>
                <c:pt idx="24">
                  <c:v>146.80000000000001</c:v>
                </c:pt>
                <c:pt idx="25">
                  <c:v>143.80000000000001</c:v>
                </c:pt>
                <c:pt idx="26">
                  <c:v>182.3</c:v>
                </c:pt>
                <c:pt idx="27">
                  <c:v>154.5</c:v>
                </c:pt>
                <c:pt idx="28">
                  <c:v>90</c:v>
                </c:pt>
                <c:pt idx="29">
                  <c:v>154</c:v>
                </c:pt>
                <c:pt idx="30">
                  <c:v>44.8</c:v>
                </c:pt>
                <c:pt idx="31">
                  <c:v>105.5</c:v>
                </c:pt>
                <c:pt idx="32">
                  <c:v>142.5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72704"/>
        <c:axId val="217274624"/>
      </c:barChart>
      <c:catAx>
        <c:axId val="21727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Countries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17274624"/>
        <c:crosses val="autoZero"/>
        <c:auto val="1"/>
        <c:lblAlgn val="ctr"/>
        <c:lblOffset val="100"/>
        <c:noMultiLvlLbl val="0"/>
      </c:catAx>
      <c:valAx>
        <c:axId val="217274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/>
                  <a:t>Minutes</a:t>
                </a:r>
                <a:r>
                  <a:rPr lang="da-DK" baseline="0"/>
                  <a:t> per Day</a:t>
                </a:r>
                <a:endParaRPr lang="da-DK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7272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5816950-52D0-4C87-904A-4218AB720578}" type="datetimeFigureOut">
              <a:rPr lang="en-GB" smtClean="0"/>
              <a:t>13/01/2016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556587-2FDA-4261-BC76-F9F4C4C9391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688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Engendering </a:t>
            </a:r>
            <a:r>
              <a:rPr lang="en-GB" sz="4000" dirty="0"/>
              <a:t>CSR?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The </a:t>
            </a:r>
            <a:r>
              <a:rPr lang="en-GB" sz="4000" dirty="0"/>
              <a:t>Ignored Role of Unpaid Care Work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88" y="4998456"/>
            <a:ext cx="6581767" cy="56285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 smtClean="0"/>
              <a:t>Dr. </a:t>
            </a:r>
            <a:r>
              <a:rPr lang="en-GB" dirty="0" smtClean="0"/>
              <a:t>Lauren </a:t>
            </a:r>
            <a:r>
              <a:rPr lang="en-GB" dirty="0"/>
              <a:t>McCarthy, </a:t>
            </a:r>
            <a:endParaRPr lang="en-GB" dirty="0" smtClean="0"/>
          </a:p>
          <a:p>
            <a:pPr algn="r"/>
            <a:r>
              <a:rPr lang="en-GB" dirty="0" smtClean="0"/>
              <a:t>Copenhagen</a:t>
            </a:r>
            <a:r>
              <a:rPr lang="en-US" dirty="0" smtClean="0"/>
              <a:t> Business School, Denmark.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12977"/>
            <a:ext cx="2376264" cy="178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212975"/>
            <a:ext cx="2376264" cy="178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19726"/>
            <a:ext cx="2304257" cy="17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4" y="6194284"/>
            <a:ext cx="2219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3864"/>
            <a:ext cx="4464496" cy="86364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Conclusion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Unpaid care work is not just a </a:t>
            </a:r>
            <a:r>
              <a:rPr lang="en-GB" dirty="0" smtClean="0"/>
              <a:t>Global South problem</a:t>
            </a:r>
            <a:r>
              <a:rPr lang="en-GB" dirty="0"/>
              <a:t>. </a:t>
            </a:r>
          </a:p>
          <a:p>
            <a:r>
              <a:rPr lang="en-GB" dirty="0" smtClean="0"/>
              <a:t>CSR goes beyond the 9-5</a:t>
            </a:r>
          </a:p>
          <a:p>
            <a:r>
              <a:rPr lang="en-GB" dirty="0" smtClean="0"/>
              <a:t>CSR goes beyond office walls</a:t>
            </a:r>
            <a:endParaRPr lang="en-US" dirty="0" smtClean="0"/>
          </a:p>
          <a:p>
            <a:r>
              <a:rPr lang="en-GB" dirty="0"/>
              <a:t>Unpaid care roles may impact </a:t>
            </a:r>
            <a:r>
              <a:rPr lang="en-GB" i="1" dirty="0"/>
              <a:t>on</a:t>
            </a:r>
            <a:r>
              <a:rPr lang="en-GB" dirty="0"/>
              <a:t> CSR practices and how successful they may be. </a:t>
            </a:r>
          </a:p>
          <a:p>
            <a:r>
              <a:rPr lang="en-US" dirty="0" smtClean="0"/>
              <a:t>CSR practices may impact upon unpaid care roles- in both positive and negative ways.</a:t>
            </a:r>
          </a:p>
          <a:p>
            <a:r>
              <a:rPr lang="en-GB" dirty="0"/>
              <a:t>This means thinking about the other roles employees and value chain workers must play to take proactive steps to recognise, reduce and redistribute the unpaid work </a:t>
            </a:r>
            <a:r>
              <a:rPr lang="en-GB" dirty="0" smtClean="0"/>
              <a:t>burden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GB" dirty="0" smtClean="0"/>
              <a:t>Unlikely though corporate will alone- the success stories include partnerships (e.g. The Body Shop).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05819"/>
            <a:ext cx="7543800" cy="1524000"/>
          </a:xfrm>
        </p:spPr>
        <p:txBody>
          <a:bodyPr/>
          <a:lstStyle/>
          <a:p>
            <a:r>
              <a:rPr lang="en-US" sz="4800" dirty="0" smtClean="0"/>
              <a:t>Thank you !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29819"/>
            <a:ext cx="7944928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Comments, suggestions?</a:t>
            </a:r>
          </a:p>
          <a:p>
            <a:r>
              <a:rPr lang="en-US" dirty="0" smtClean="0"/>
              <a:t>References &amp; paper available at </a:t>
            </a:r>
            <a:r>
              <a:rPr lang="en-US" dirty="0" err="1" smtClean="0"/>
              <a:t>lmc.ikl@cbs.dk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409002"/>
            <a:ext cx="2219325" cy="6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037652" cy="602705"/>
          </a:xfrm>
        </p:spPr>
        <p:txBody>
          <a:bodyPr>
            <a:noAutofit/>
          </a:bodyPr>
          <a:lstStyle/>
          <a:p>
            <a:r>
              <a:rPr lang="en-GB" sz="4000" dirty="0" smtClean="0"/>
              <a:t>Unpaid Care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9" y="1322717"/>
            <a:ext cx="4623926" cy="4451230"/>
          </a:xfrm>
        </p:spPr>
        <p:txBody>
          <a:bodyPr>
            <a:noAutofit/>
          </a:bodyPr>
          <a:lstStyle/>
          <a:p>
            <a:r>
              <a:rPr lang="en-GB" sz="2300" dirty="0" smtClean="0"/>
              <a:t>Women </a:t>
            </a:r>
            <a:r>
              <a:rPr lang="en-GB" sz="2300" b="1" dirty="0"/>
              <a:t>the world over </a:t>
            </a:r>
            <a:r>
              <a:rPr lang="en-GB" sz="2300" dirty="0"/>
              <a:t>perform 80% of unpaid care work (The World Bank, 2011). </a:t>
            </a:r>
            <a:endParaRPr lang="en-GB" sz="2300" dirty="0" smtClean="0"/>
          </a:p>
          <a:p>
            <a:endParaRPr lang="en-GB" sz="2300" dirty="0" smtClean="0"/>
          </a:p>
          <a:p>
            <a:r>
              <a:rPr lang="en-GB" sz="2300" dirty="0" smtClean="0"/>
              <a:t>This impacts on their ability to engage in paid labour, in CSR programmes, in education, training or leisure time</a:t>
            </a:r>
            <a:r>
              <a:rPr lang="en-US" sz="2300" dirty="0" smtClean="0"/>
              <a:t> (</a:t>
            </a:r>
            <a:r>
              <a:rPr lang="en-US" sz="2300" dirty="0" err="1" smtClean="0"/>
              <a:t>Carmona</a:t>
            </a:r>
            <a:r>
              <a:rPr lang="en-US" sz="2300" dirty="0" smtClean="0"/>
              <a:t>, 2013)</a:t>
            </a:r>
            <a:r>
              <a:rPr lang="en-GB" sz="2300" dirty="0" smtClean="0"/>
              <a:t>. </a:t>
            </a:r>
          </a:p>
          <a:p>
            <a:endParaRPr lang="en-GB" sz="2300" dirty="0" smtClean="0"/>
          </a:p>
          <a:p>
            <a:r>
              <a:rPr lang="en-GB" sz="2300" dirty="0" smtClean="0"/>
              <a:t>It pushes more women than men into micro-enterprises which balance home and work life</a:t>
            </a:r>
            <a:r>
              <a:rPr lang="en-US" sz="2300" dirty="0"/>
              <a:t> </a:t>
            </a:r>
            <a:r>
              <a:rPr lang="en-GB" sz="2300" dirty="0"/>
              <a:t>(Nguyen et al., 2013)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966" y="7767"/>
            <a:ext cx="2544690" cy="33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314" y="0"/>
            <a:ext cx="1481623" cy="19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762" y="3231834"/>
            <a:ext cx="2220408" cy="16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031" y="4869309"/>
            <a:ext cx="2753969" cy="18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656" y="3961789"/>
            <a:ext cx="1385317" cy="28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21" y="1498284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471" y="2613307"/>
            <a:ext cx="1690935" cy="22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6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41309257"/>
              </p:ext>
            </p:extLst>
          </p:nvPr>
        </p:nvGraphicFramePr>
        <p:xfrm>
          <a:off x="0" y="601179"/>
          <a:ext cx="9040353" cy="594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33783" y="601179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ActionAid 2013; OECD, 2010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tackle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b="1" dirty="0" smtClean="0"/>
              <a:t>. Recognition </a:t>
            </a:r>
            <a:r>
              <a:rPr lang="en-US" sz="2800" dirty="0"/>
              <a:t>of the role of women and girls in the provision of unpaid care, as well as its social and economic value. </a:t>
            </a:r>
            <a:endParaRPr lang="en-US" sz="2800" dirty="0" smtClean="0"/>
          </a:p>
          <a:p>
            <a:pPr marL="457200" indent="-457200"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b="1" dirty="0"/>
              <a:t>Reduction </a:t>
            </a:r>
            <a:r>
              <a:rPr lang="en-US" sz="2800" dirty="0"/>
              <a:t>in the drudgery and time burden of unpaid care, especially for women living in poverty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US" sz="2800" dirty="0"/>
              <a:t>3. </a:t>
            </a:r>
            <a:r>
              <a:rPr lang="en-US" sz="2800" b="1" dirty="0"/>
              <a:t>Redistribution</a:t>
            </a:r>
            <a:r>
              <a:rPr lang="en-US" sz="2800" dirty="0"/>
              <a:t> of unpaid care work: from women to men, and from the family to communities and the state (IDS, 2014). 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9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988" y="-209550"/>
            <a:ext cx="9705976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5417" y="2780928"/>
            <a:ext cx="799316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Interpretive-approach, </a:t>
            </a:r>
            <a:r>
              <a:rPr lang="en-US" sz="2000" b="1" dirty="0" smtClean="0"/>
              <a:t>single embedded case study. </a:t>
            </a:r>
            <a:r>
              <a:rPr lang="en-US" sz="2000" dirty="0" smtClean="0"/>
              <a:t>Methods involve in-depth interviews, observations, doc. Analysis, participatory visual methods.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4935" y="1772816"/>
            <a:ext cx="799316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</a:t>
            </a:r>
            <a:r>
              <a:rPr lang="en-US" sz="2000" dirty="0" smtClean="0"/>
              <a:t>esearch </a:t>
            </a:r>
            <a:r>
              <a:rPr lang="en-US" sz="2000" dirty="0"/>
              <a:t>undertaken in partnership with a </a:t>
            </a:r>
            <a:r>
              <a:rPr lang="en-US" sz="2000" b="1" dirty="0"/>
              <a:t>British chocolate company</a:t>
            </a:r>
            <a:r>
              <a:rPr lang="en-US" sz="2000" dirty="0"/>
              <a:t>, their </a:t>
            </a:r>
            <a:r>
              <a:rPr lang="en-US" sz="2000" b="1" dirty="0"/>
              <a:t>Ghanaian supplier </a:t>
            </a:r>
            <a:r>
              <a:rPr lang="en-US" sz="2000" dirty="0"/>
              <a:t>&amp; </a:t>
            </a:r>
            <a:r>
              <a:rPr lang="en-US" sz="2000" b="1" dirty="0"/>
              <a:t>NGO </a:t>
            </a:r>
            <a:r>
              <a:rPr lang="en-US" sz="2000" b="1" dirty="0" smtClean="0"/>
              <a:t>partner </a:t>
            </a:r>
            <a:r>
              <a:rPr lang="en-US" sz="2000" dirty="0" smtClean="0"/>
              <a:t>in 2013.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73717" y="404664"/>
            <a:ext cx="799316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How does CSR fare?</a:t>
            </a:r>
          </a:p>
          <a:p>
            <a:pPr algn="ctr"/>
            <a:r>
              <a:rPr lang="en-GB" sz="2400" dirty="0" smtClean="0"/>
              <a:t>‘Engendered’ CSR in Cocoa production, Ghana.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935" y="4149080"/>
            <a:ext cx="7993163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Gender CSR </a:t>
            </a:r>
            <a:r>
              <a:rPr lang="en-US" sz="2000" b="1" dirty="0" err="1" smtClean="0"/>
              <a:t>Programme</a:t>
            </a:r>
            <a:r>
              <a:rPr lang="en-US" sz="2000" b="1" dirty="0" smtClean="0"/>
              <a:t> </a:t>
            </a:r>
            <a:r>
              <a:rPr lang="en-US" sz="2000" dirty="0" smtClean="0"/>
              <a:t>involved: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formation of ‘Women’s Groups’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formation and training of micro-enterprises e.g. crafts; vegetable growing; soap-making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- Encouraging women into leadership roles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Training them in leadership </a:t>
            </a:r>
            <a:r>
              <a:rPr lang="en-US" sz="2000" dirty="0" err="1" smtClean="0"/>
              <a:t>behaviour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97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46" y="476672"/>
            <a:ext cx="8591550" cy="7467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Recognition?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20240"/>
            <a:ext cx="8630463" cy="493776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GB" dirty="0" smtClean="0"/>
              <a:t>Women’s </a:t>
            </a:r>
            <a:r>
              <a:rPr lang="en-GB" dirty="0"/>
              <a:t>unpaid care roles </a:t>
            </a:r>
            <a:r>
              <a:rPr lang="en-GB" dirty="0" smtClean="0"/>
              <a:t>are </a:t>
            </a:r>
          </a:p>
          <a:p>
            <a:pPr marL="0" indent="0">
              <a:buNone/>
            </a:pPr>
            <a:r>
              <a:rPr lang="en-GB" dirty="0" smtClean="0"/>
              <a:t>unrecognised </a:t>
            </a:r>
            <a:r>
              <a:rPr lang="en-GB" dirty="0"/>
              <a:t>by </a:t>
            </a:r>
            <a:r>
              <a:rPr lang="en-GB" dirty="0" smtClean="0"/>
              <a:t>CSR practices (and </a:t>
            </a:r>
          </a:p>
          <a:p>
            <a:pPr marL="0" indent="0">
              <a:buNone/>
            </a:pPr>
            <a:r>
              <a:rPr lang="en-GB" dirty="0" smtClean="0"/>
              <a:t>largely by workplace practices in general) (Pearson, 2007).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smtClean="0"/>
              <a:t>The cocoa company did not include measures of women’s work on the cocoa farm before developing their programme.</a:t>
            </a:r>
          </a:p>
          <a:p>
            <a:pPr marL="342900" indent="-342900"/>
            <a:r>
              <a:rPr lang="en-GB" dirty="0" smtClean="0"/>
              <a:t>Women are actually engaged in cocoa farming as much as men- so where will they have time to do the CSR programme?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Feminist economists argue for a valuation of unpaid care work </a:t>
            </a:r>
            <a:r>
              <a:rPr lang="en-GB" b="1" dirty="0"/>
              <a:t>within </a:t>
            </a:r>
            <a:r>
              <a:rPr lang="en-GB" dirty="0"/>
              <a:t>the economy. The Body Shop has piloted paying female sesame farmers for their care work encapsulated in </a:t>
            </a:r>
            <a:r>
              <a:rPr lang="en-GB" dirty="0" err="1"/>
              <a:t>Fairtrade</a:t>
            </a:r>
            <a:r>
              <a:rPr lang="en-GB" dirty="0"/>
              <a:t> pricing (Butler </a:t>
            </a:r>
            <a:r>
              <a:rPr lang="en-US" dirty="0" smtClean="0"/>
              <a:t>&amp; </a:t>
            </a:r>
            <a:r>
              <a:rPr lang="en-US" dirty="0" err="1" smtClean="0"/>
              <a:t>Hoskyns</a:t>
            </a:r>
            <a:r>
              <a:rPr lang="en-US" dirty="0" smtClean="0"/>
              <a:t>,</a:t>
            </a:r>
            <a:r>
              <a:rPr lang="en-GB" dirty="0" smtClean="0"/>
              <a:t> </a:t>
            </a:r>
            <a:r>
              <a:rPr lang="en-GB" dirty="0"/>
              <a:t>2014).</a:t>
            </a:r>
          </a:p>
          <a:p>
            <a:pPr marL="342900" indent="-342900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24671" cy="18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16" y="4641097"/>
            <a:ext cx="7921345" cy="1600200"/>
          </a:xfrm>
        </p:spPr>
        <p:txBody>
          <a:bodyPr>
            <a:normAutofit/>
          </a:bodyPr>
          <a:lstStyle/>
          <a:p>
            <a:r>
              <a:rPr lang="en-GB" sz="2400" dirty="0"/>
              <a:t>Women’s, Men’s and Shared Work Tasks in the Ghanaian Cocoa Value Chain. Most time-consuming tasks are in </a:t>
            </a:r>
            <a:r>
              <a:rPr lang="en-GB" sz="2400" dirty="0" smtClean="0"/>
              <a:t>bold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69474"/>
              </p:ext>
            </p:extLst>
          </p:nvPr>
        </p:nvGraphicFramePr>
        <p:xfrm>
          <a:off x="335892" y="237231"/>
          <a:ext cx="8439584" cy="5117592"/>
        </p:xfrm>
        <a:graphic>
          <a:graphicData uri="http://schemas.openxmlformats.org/drawingml/2006/table">
            <a:tbl>
              <a:tblPr firstRow="1" firstCol="1" bandRow="1"/>
              <a:tblGrid>
                <a:gridCol w="2109896"/>
                <a:gridCol w="2109896"/>
                <a:gridCol w="2109896"/>
                <a:gridCol w="2109896"/>
              </a:tblGrid>
              <a:tr h="32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20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 </a:t>
                      </a:r>
                      <a:endParaRPr lang="en-GB" sz="11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Women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Men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Shared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4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Cocoa Work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Fetching water,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weeding,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planting, breaking pods, fermenting, drying.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Spraying pesticides/fertilisers,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clearing land,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selling cocoa, fermenting, breaking pods, drying.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Planting,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Weeding,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Breaking pods, drying,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harvesting.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6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Other income generating work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Garden vegetable growing and selling (e.g. cassava, plantain and peppers);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Petty trading;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Livestock and fowl rearing; palm oil extraction; batik-making.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Rearing livestock; taxi-services; petty trading. 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N/A.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3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20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Unpaid Work</a:t>
                      </a:r>
                      <a:endParaRPr lang="en-GB" sz="20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Cooking food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,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fetching water,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childcare, fetching firewood, </a:t>
                      </a:r>
                      <a:r>
                        <a:rPr lang="en-GB" sz="1600" b="1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laundry,</a:t>
                      </a: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sweeping, 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N/A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Childcare, fetching water.</a:t>
                      </a:r>
                      <a:endParaRPr lang="en-GB" sz="16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0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91550" cy="7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Reduction?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116" y="1556792"/>
            <a:ext cx="8595360" cy="191452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CSR programmes could </a:t>
            </a:r>
            <a:r>
              <a:rPr lang="en-GB" sz="2000" b="1" dirty="0" smtClean="0"/>
              <a:t>reduce </a:t>
            </a:r>
            <a:r>
              <a:rPr lang="en-GB" sz="2000" dirty="0" smtClean="0"/>
              <a:t>women’s time- burden </a:t>
            </a:r>
          </a:p>
          <a:p>
            <a:pPr lvl="1"/>
            <a:r>
              <a:rPr lang="en-GB" dirty="0" smtClean="0"/>
              <a:t>E.g. Philanthropic projects like wells in </a:t>
            </a:r>
          </a:p>
          <a:p>
            <a:pPr marL="320040" lvl="1" indent="0">
              <a:buNone/>
            </a:pPr>
            <a:r>
              <a:rPr lang="en-GB" dirty="0"/>
              <a:t>	</a:t>
            </a:r>
            <a:r>
              <a:rPr lang="en-GB" dirty="0" smtClean="0"/>
              <a:t>appropriate places.</a:t>
            </a:r>
          </a:p>
          <a:p>
            <a:pPr lvl="1"/>
            <a:r>
              <a:rPr lang="en-GB" dirty="0" smtClean="0"/>
              <a:t>Time-cutting equipment for farming.</a:t>
            </a:r>
          </a:p>
          <a:p>
            <a:pPr lvl="1"/>
            <a:r>
              <a:rPr lang="en-GB" dirty="0" smtClean="0"/>
              <a:t>Childcare facilities, flexible working practices.</a:t>
            </a:r>
          </a:p>
          <a:p>
            <a:pPr lvl="2" algn="r"/>
            <a:endParaRPr lang="en-GB" dirty="0" smtClean="0"/>
          </a:p>
          <a:p>
            <a:pPr marL="170752" lvl="1" indent="0" algn="r">
              <a:buNone/>
            </a:pPr>
            <a:endParaRPr lang="en-GB" dirty="0"/>
          </a:p>
          <a:p>
            <a:pPr marL="170752" lvl="1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3" y="3648556"/>
            <a:ext cx="2843808" cy="21328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6428"/>
            <a:ext cx="2199506" cy="292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3803" y="2772423"/>
            <a:ext cx="6075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52" lvl="1" indent="0"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42202" lvl="2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However, programmes can also </a:t>
            </a:r>
            <a:r>
              <a:rPr lang="en-GB" sz="2000" b="1" dirty="0" smtClean="0">
                <a:solidFill>
                  <a:schemeClr val="tx2"/>
                </a:solidFill>
              </a:rPr>
              <a:t>exacerbate</a:t>
            </a:r>
            <a:r>
              <a:rPr lang="en-GB" sz="2000" dirty="0" smtClean="0">
                <a:solidFill>
                  <a:schemeClr val="tx2"/>
                </a:solidFill>
              </a:rPr>
              <a:t> the time-burden:</a:t>
            </a:r>
          </a:p>
          <a:p>
            <a:pPr marL="342202" lvl="2" indent="0"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685102" lvl="2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In Ghana, women’s time was put under further stress  by micro-enterprise training and development. </a:t>
            </a:r>
          </a:p>
          <a:p>
            <a:pPr marL="685102" lvl="2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Stakeholder engagement and  Participatory workshops  are great- but they impede on  women’s already stretched time and resources.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10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4049"/>
            <a:ext cx="4824536" cy="64807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Redistribution</a:t>
            </a:r>
            <a:r>
              <a:rPr lang="en-GB" sz="6000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4049"/>
            <a:ext cx="8556443" cy="4966320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 smtClean="0"/>
              <a:t>Possibly the hardest part… </a:t>
            </a:r>
          </a:p>
          <a:p>
            <a:pPr marL="0" indent="0">
              <a:buNone/>
            </a:pPr>
            <a:r>
              <a:rPr lang="en-GB" sz="3800" dirty="0" smtClean="0"/>
              <a:t>how to encourage men, companies </a:t>
            </a:r>
          </a:p>
          <a:p>
            <a:pPr marL="0" indent="0">
              <a:buNone/>
            </a:pPr>
            <a:r>
              <a:rPr lang="en-GB" sz="3800" dirty="0" smtClean="0"/>
              <a:t>&amp; states to shoulder some of the work?</a:t>
            </a:r>
          </a:p>
          <a:p>
            <a:pPr marL="0" indent="0">
              <a:buNone/>
            </a:pPr>
            <a:endParaRPr lang="en-GB" sz="3800" dirty="0"/>
          </a:p>
          <a:p>
            <a:pPr>
              <a:lnSpc>
                <a:spcPct val="120000"/>
              </a:lnSpc>
            </a:pPr>
            <a:r>
              <a:rPr lang="en-US" sz="3800" dirty="0"/>
              <a:t>The continued push for women into ‘alternative’ work </a:t>
            </a:r>
            <a:r>
              <a:rPr lang="en-US" sz="3800" dirty="0" smtClean="0"/>
              <a:t>perpetuated </a:t>
            </a:r>
            <a:r>
              <a:rPr lang="en-US" sz="3800" dirty="0"/>
              <a:t>gendered </a:t>
            </a:r>
            <a:r>
              <a:rPr lang="en-US" sz="3800" b="1" dirty="0"/>
              <a:t>power relations </a:t>
            </a:r>
            <a:r>
              <a:rPr lang="en-US" sz="3800" dirty="0"/>
              <a:t>between women and men as </a:t>
            </a:r>
            <a:r>
              <a:rPr lang="en-US" sz="3800" b="1" dirty="0"/>
              <a:t>‘non-farmers’ </a:t>
            </a:r>
            <a:r>
              <a:rPr lang="en-US" sz="3800" dirty="0"/>
              <a:t>and ‘farmers</a:t>
            </a:r>
            <a:r>
              <a:rPr lang="en-US" sz="3800" dirty="0" smtClean="0"/>
              <a:t>’. Women were </a:t>
            </a:r>
            <a:r>
              <a:rPr lang="en-US" sz="3800" b="1" dirty="0"/>
              <a:t>pushed back </a:t>
            </a:r>
            <a:r>
              <a:rPr lang="en-US" sz="3800" dirty="0"/>
              <a:t>into roles as wives, mothers, helpers, on the farmstead</a:t>
            </a:r>
            <a:r>
              <a:rPr lang="en-US" sz="38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3800" dirty="0"/>
          </a:p>
          <a:p>
            <a:r>
              <a:rPr lang="en-US" sz="3800" dirty="0" smtClean="0"/>
              <a:t>However, </a:t>
            </a:r>
            <a:r>
              <a:rPr lang="en-US" sz="3800" b="1" dirty="0" smtClean="0"/>
              <a:t>training</a:t>
            </a:r>
            <a:r>
              <a:rPr lang="en-US" sz="3800" dirty="0" smtClean="0"/>
              <a:t>, as well as participatory workshops</a:t>
            </a:r>
            <a:r>
              <a:rPr lang="en-GB" sz="3800" dirty="0" smtClean="0"/>
              <a:t> that include an element of </a:t>
            </a:r>
            <a:r>
              <a:rPr lang="en-GB" sz="3800" b="1" dirty="0" smtClean="0"/>
              <a:t>gender sensitisation</a:t>
            </a:r>
            <a:r>
              <a:rPr lang="en-GB" sz="3800" dirty="0" smtClean="0"/>
              <a:t> </a:t>
            </a:r>
            <a:r>
              <a:rPr lang="en-US" sz="3800" dirty="0" smtClean="0"/>
              <a:t>offer hope for a beginning to lift women's voices and awareness of both genders of women's triple shift (Said-Allsopp and </a:t>
            </a:r>
            <a:r>
              <a:rPr lang="en-US" sz="3800" dirty="0" err="1" smtClean="0"/>
              <a:t>Tallontire</a:t>
            </a:r>
            <a:r>
              <a:rPr lang="en-US" sz="3800" dirty="0" smtClean="0"/>
              <a:t>, 2015).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83" y="116632"/>
            <a:ext cx="2959496" cy="22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233</TotalTime>
  <Words>741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  Engendering CSR?  The Ignored Role of Unpaid Care Work </vt:lpstr>
      <vt:lpstr>Unpaid Care Work</vt:lpstr>
      <vt:lpstr>PowerPoint Presentation</vt:lpstr>
      <vt:lpstr>How do we tackle this?</vt:lpstr>
      <vt:lpstr>PowerPoint Presentation</vt:lpstr>
      <vt:lpstr>Recognition?</vt:lpstr>
      <vt:lpstr>Women’s, Men’s and Shared Work Tasks in the Ghanaian Cocoa Value Chain. Most time-consuming tasks are in bold</vt:lpstr>
      <vt:lpstr> Reduction? </vt:lpstr>
      <vt:lpstr>Redistribution? </vt:lpstr>
      <vt:lpstr>Conclusion</vt:lpstr>
      <vt:lpstr>Thank you !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Engendering CSR? The Ignored Role of Unpaid Care Work</dc:title>
  <dc:creator>Mccarthy Lauren</dc:creator>
  <cp:lastModifiedBy>Lauren McCarthy</cp:lastModifiedBy>
  <cp:revision>55</cp:revision>
  <dcterms:created xsi:type="dcterms:W3CDTF">2015-03-27T12:18:01Z</dcterms:created>
  <dcterms:modified xsi:type="dcterms:W3CDTF">2016-01-13T13:15:12Z</dcterms:modified>
</cp:coreProperties>
</file>