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75" r:id="rId3"/>
    <p:sldId id="291" r:id="rId4"/>
    <p:sldId id="304" r:id="rId5"/>
    <p:sldId id="321" r:id="rId6"/>
    <p:sldId id="292" r:id="rId7"/>
    <p:sldId id="293" r:id="rId8"/>
    <p:sldId id="301" r:id="rId9"/>
    <p:sldId id="322" r:id="rId10"/>
    <p:sldId id="303" r:id="rId11"/>
    <p:sldId id="307" r:id="rId12"/>
    <p:sldId id="305" r:id="rId13"/>
    <p:sldId id="306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25" r:id="rId22"/>
    <p:sldId id="326" r:id="rId23"/>
    <p:sldId id="327" r:id="rId24"/>
    <p:sldId id="328" r:id="rId25"/>
    <p:sldId id="323" r:id="rId26"/>
    <p:sldId id="329" r:id="rId27"/>
    <p:sldId id="319" r:id="rId28"/>
    <p:sldId id="330" r:id="rId29"/>
    <p:sldId id="320" r:id="rId30"/>
    <p:sldId id="324" r:id="rId31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s Verner Andersen" initials="JVA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5B76"/>
    <a:srgbClr val="336699"/>
    <a:srgbClr val="63A0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14" autoAdjust="0"/>
    <p:restoredTop sz="99523" autoAdjust="0"/>
  </p:normalViewPr>
  <p:slideViewPr>
    <p:cSldViewPr>
      <p:cViewPr>
        <p:scale>
          <a:sx n="80" d="100"/>
          <a:sy n="80" d="100"/>
        </p:scale>
        <p:origin x="-89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54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52B5511F-C174-47CB-9F84-92662FF374BA}" type="datetimeFigureOut">
              <a:rPr lang="da-DK"/>
              <a:pPr>
                <a:defRPr/>
              </a:pPr>
              <a:t>01-03-2017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AC5C210E-F172-453D-B515-95A75176062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2474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Click to edit Master text styles</a:t>
            </a:r>
          </a:p>
          <a:p>
            <a:pPr lvl="1"/>
            <a:r>
              <a:rPr lang="da-DK" noProof="0" smtClean="0"/>
              <a:t>Second level</a:t>
            </a:r>
          </a:p>
          <a:p>
            <a:pPr lvl="2"/>
            <a:r>
              <a:rPr lang="da-DK" noProof="0" smtClean="0"/>
              <a:t>Third level</a:t>
            </a:r>
          </a:p>
          <a:p>
            <a:pPr lvl="3"/>
            <a:r>
              <a:rPr lang="da-DK" noProof="0" smtClean="0"/>
              <a:t>Fourth level</a:t>
            </a:r>
          </a:p>
          <a:p>
            <a:pPr lvl="4"/>
            <a:r>
              <a:rPr lang="da-DK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704DF7DB-9442-4BEF-9C65-5801C990772E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2113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0F25715E-4062-4914-8EB7-E07380E64BD3}" type="slidenum">
              <a:rPr lang="da-DK" sz="1200" smtClean="0"/>
              <a:pPr>
                <a:defRPr/>
              </a:pPr>
              <a:t>1</a:t>
            </a:fld>
            <a:endParaRPr lang="da-DK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0409_IDENTITET_PPT-præsentation_u_tekst_forside_ny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7772400" cy="1143000"/>
          </a:xfrm>
        </p:spPr>
        <p:txBody>
          <a:bodyPr anchor="t"/>
          <a:lstStyle>
            <a:lvl1pPr>
              <a:defRPr sz="3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048000"/>
            <a:ext cx="4800600" cy="457200"/>
          </a:xfrm>
        </p:spPr>
        <p:txBody>
          <a:bodyPr/>
          <a:lstStyle>
            <a:lvl1pPr marL="0" indent="0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6277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599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5486400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548640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205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3648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17109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09600" y="2057400"/>
            <a:ext cx="38862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862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382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828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8898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6460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99018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 smtClean="0"/>
              <a:t>Klik på ikonet for at tilføje et billede</a:t>
            </a:r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41212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0409_IDENTITET_PPT-præsentation_u_tekst-top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152400"/>
            <a:ext cx="8859837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6553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057400"/>
            <a:ext cx="7924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rgbClr val="365B7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pic>
        <p:nvPicPr>
          <p:cNvPr id="1030" name="Picture 9" descr="FS-logo_undersid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975" y="6324600"/>
            <a:ext cx="21304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609600" y="6324600"/>
            <a:ext cx="152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fld id="{4F9EB9DA-760C-4BA8-9B15-637A0F8078C8}" type="slidenum">
              <a:rPr lang="da-DK" sz="1000" smtClean="0">
                <a:solidFill>
                  <a:srgbClr val="365B76"/>
                </a:solidFill>
                <a:latin typeface="Verdana" pitchFamily="34" charset="0"/>
              </a:rPr>
              <a:pPr>
                <a:spcBef>
                  <a:spcPct val="50000"/>
                </a:spcBef>
                <a:defRPr/>
              </a:pPr>
              <a:t>‹nr.›</a:t>
            </a:fld>
            <a:endParaRPr lang="da-DK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Verdana" pitchFamily="34" charset="0"/>
          <a:ea typeface="ＭＳ Ｐゴシック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Verdana" pitchFamily="34" charset="0"/>
          <a:ea typeface="ＭＳ Ｐゴシック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Verdana" pitchFamily="34" charset="0"/>
          <a:ea typeface="ＭＳ Ｐゴシック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Verdana" pitchFamily="34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621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19812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63" y="1196753"/>
            <a:ext cx="7772400" cy="1368152"/>
          </a:xfrm>
        </p:spPr>
        <p:txBody>
          <a:bodyPr/>
          <a:lstStyle/>
          <a:p>
            <a:pPr eaLnBrk="1" hangingPunct="1"/>
            <a:r>
              <a:rPr lang="da-DK" sz="2400" b="1" dirty="0" smtClean="0"/>
              <a:t>Resolution of Danish banks – </a:t>
            </a:r>
            <a:r>
              <a:rPr lang="da-DK" sz="2400" b="1" dirty="0" err="1" smtClean="0"/>
              <a:t>past</a:t>
            </a:r>
            <a:r>
              <a:rPr lang="da-DK" sz="2400" b="1" dirty="0" smtClean="0"/>
              <a:t>, present and future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636912"/>
            <a:ext cx="5978525" cy="12207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da-DK" sz="1800" dirty="0" smtClean="0"/>
              <a:t>FRIC </a:t>
            </a:r>
            <a:r>
              <a:rPr lang="da-DK" sz="1800" dirty="0" err="1" smtClean="0"/>
              <a:t>Practitioner</a:t>
            </a:r>
            <a:r>
              <a:rPr lang="da-DK" sz="1800" dirty="0" smtClean="0"/>
              <a:t> </a:t>
            </a:r>
            <a:r>
              <a:rPr lang="da-DK" sz="1800" dirty="0"/>
              <a:t>S</a:t>
            </a:r>
            <a:r>
              <a:rPr lang="da-DK" sz="1800" dirty="0" smtClean="0"/>
              <a:t>eminar </a:t>
            </a:r>
          </a:p>
          <a:p>
            <a:pPr eaLnBrk="1" hangingPunct="1">
              <a:lnSpc>
                <a:spcPct val="100000"/>
              </a:lnSpc>
            </a:pPr>
            <a:r>
              <a:rPr lang="da-DK" sz="1800" dirty="0" smtClean="0"/>
              <a:t>December 6 2016, part I</a:t>
            </a:r>
          </a:p>
          <a:p>
            <a:pPr eaLnBrk="1" hangingPunct="1">
              <a:lnSpc>
                <a:spcPct val="100000"/>
              </a:lnSpc>
            </a:pPr>
            <a:r>
              <a:rPr lang="da-DK" sz="1800" dirty="0" err="1" smtClean="0"/>
              <a:t>February</a:t>
            </a:r>
            <a:r>
              <a:rPr lang="da-DK" sz="1800" dirty="0" smtClean="0"/>
              <a:t> 21 2017, part II</a:t>
            </a:r>
          </a:p>
          <a:p>
            <a:pPr eaLnBrk="1" hangingPunct="1">
              <a:lnSpc>
                <a:spcPct val="100000"/>
              </a:lnSpc>
            </a:pPr>
            <a:r>
              <a:rPr lang="da-DK" sz="1800" dirty="0" smtClean="0"/>
              <a:t>Henrik Bjerre-Nielsen, CEO</a:t>
            </a:r>
          </a:p>
          <a:p>
            <a:pPr eaLnBrk="1" hangingPunct="1">
              <a:lnSpc>
                <a:spcPct val="100000"/>
              </a:lnSpc>
            </a:pPr>
            <a:endParaRPr lang="da-DK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Liquidation</a:t>
            </a:r>
            <a:r>
              <a:rPr lang="da-DK" dirty="0" smtClean="0"/>
              <a:t> costs in banks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1196752"/>
            <a:ext cx="7924800" cy="459444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da-DK" dirty="0" smtClean="0"/>
              <a:t>Generally:</a:t>
            </a:r>
          </a:p>
          <a:p>
            <a:pPr lvl="1">
              <a:buFont typeface="Arial" charset="0"/>
              <a:buChar char="•"/>
            </a:pPr>
            <a:r>
              <a:rPr lang="da-DK" sz="1200" dirty="0" err="1"/>
              <a:t>G</a:t>
            </a:r>
            <a:r>
              <a:rPr lang="da-DK" sz="1200" dirty="0" err="1" smtClean="0"/>
              <a:t>oing</a:t>
            </a:r>
            <a:r>
              <a:rPr lang="da-DK" sz="1200" dirty="0" smtClean="0"/>
              <a:t> </a:t>
            </a:r>
            <a:r>
              <a:rPr lang="da-DK" sz="1200" dirty="0" err="1" smtClean="0"/>
              <a:t>concern</a:t>
            </a:r>
            <a:r>
              <a:rPr lang="da-DK" sz="1200" dirty="0" smtClean="0"/>
              <a:t> </a:t>
            </a:r>
            <a:r>
              <a:rPr lang="da-DK" sz="1200" dirty="0" err="1" smtClean="0"/>
              <a:t>value</a:t>
            </a:r>
            <a:r>
              <a:rPr lang="da-DK" sz="1200" dirty="0" smtClean="0"/>
              <a:t> of assets is </a:t>
            </a:r>
            <a:r>
              <a:rPr lang="da-DK" sz="1200" dirty="0" err="1" smtClean="0"/>
              <a:t>higher</a:t>
            </a:r>
            <a:r>
              <a:rPr lang="da-DK" sz="1200" dirty="0" smtClean="0"/>
              <a:t> than </a:t>
            </a:r>
            <a:r>
              <a:rPr lang="da-DK" sz="1200" dirty="0" err="1" smtClean="0"/>
              <a:t>liquidation</a:t>
            </a:r>
            <a:r>
              <a:rPr lang="da-DK" sz="1200" dirty="0" smtClean="0"/>
              <a:t> </a:t>
            </a:r>
            <a:r>
              <a:rPr lang="da-DK" sz="1200" dirty="0" err="1" smtClean="0"/>
              <a:t>value</a:t>
            </a:r>
            <a:r>
              <a:rPr lang="da-DK" sz="1200" dirty="0" smtClean="0"/>
              <a:t>, as banks in </a:t>
            </a:r>
            <a:r>
              <a:rPr lang="da-DK" sz="1200" dirty="0" err="1" smtClean="0"/>
              <a:t>liquidation</a:t>
            </a:r>
            <a:r>
              <a:rPr lang="da-DK" sz="1200" dirty="0" smtClean="0"/>
              <a:t> have lost </a:t>
            </a:r>
            <a:r>
              <a:rPr lang="da-DK" sz="1200" dirty="0" err="1" smtClean="0"/>
              <a:t>license</a:t>
            </a:r>
            <a:r>
              <a:rPr lang="da-DK" sz="1200" dirty="0" smtClean="0"/>
              <a:t> to </a:t>
            </a:r>
            <a:r>
              <a:rPr lang="da-DK" sz="1200" dirty="0" err="1" smtClean="0"/>
              <a:t>write</a:t>
            </a:r>
            <a:r>
              <a:rPr lang="da-DK" sz="1200" dirty="0" smtClean="0"/>
              <a:t> new (profitable) business and have to ”fire sale” assets</a:t>
            </a:r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Fee to </a:t>
            </a:r>
            <a:r>
              <a:rPr lang="da-DK" sz="1200" dirty="0" err="1" smtClean="0"/>
              <a:t>liquidator</a:t>
            </a:r>
            <a:endParaRPr lang="da-DK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Deposit-taking</a:t>
            </a:r>
            <a:r>
              <a:rPr lang="da-DK" dirty="0" smtClean="0"/>
              <a:t> banks:</a:t>
            </a:r>
            <a:endParaRPr lang="da-DK" sz="1200" dirty="0" smtClean="0"/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Customers </a:t>
            </a:r>
            <a:r>
              <a:rPr lang="da-DK" sz="1200" dirty="0" err="1" smtClean="0"/>
              <a:t>additionally</a:t>
            </a:r>
            <a:r>
              <a:rPr lang="da-DK" sz="1200" dirty="0" smtClean="0"/>
              <a:t> face </a:t>
            </a:r>
            <a:r>
              <a:rPr lang="da-DK" sz="1200" dirty="0" err="1" smtClean="0"/>
              <a:t>liquidity</a:t>
            </a:r>
            <a:r>
              <a:rPr lang="da-DK" sz="1200" dirty="0" smtClean="0"/>
              <a:t> costs due to loss of </a:t>
            </a:r>
            <a:r>
              <a:rPr lang="da-DK" sz="1200" dirty="0" err="1" smtClean="0"/>
              <a:t>payment</a:t>
            </a:r>
            <a:r>
              <a:rPr lang="da-DK" sz="1200" dirty="0" smtClean="0"/>
              <a:t> systems, credit </a:t>
            </a:r>
            <a:r>
              <a:rPr lang="da-DK" sz="1200" dirty="0" err="1" smtClean="0"/>
              <a:t>commitments</a:t>
            </a:r>
            <a:r>
              <a:rPr lang="da-DK" sz="1200" dirty="0" smtClean="0"/>
              <a:t> and </a:t>
            </a:r>
            <a:r>
              <a:rPr lang="da-DK" sz="1200" dirty="0" err="1" smtClean="0"/>
              <a:t>securities</a:t>
            </a:r>
            <a:r>
              <a:rPr lang="da-DK" sz="1200" dirty="0" smtClean="0"/>
              <a:t> </a:t>
            </a:r>
            <a:r>
              <a:rPr lang="da-DK" sz="1200" dirty="0" err="1" smtClean="0"/>
              <a:t>trading</a:t>
            </a:r>
            <a:r>
              <a:rPr lang="da-DK" sz="1200" dirty="0" smtClean="0"/>
              <a:t> – </a:t>
            </a:r>
            <a:r>
              <a:rPr lang="da-DK" sz="1200" dirty="0" err="1" smtClean="0"/>
              <a:t>contributing</a:t>
            </a:r>
            <a:r>
              <a:rPr lang="da-DK" sz="1200" dirty="0" smtClean="0"/>
              <a:t> to credit </a:t>
            </a:r>
            <a:r>
              <a:rPr lang="da-DK" sz="1200" dirty="0" err="1" smtClean="0"/>
              <a:t>crunch</a:t>
            </a:r>
            <a:r>
              <a:rPr lang="da-DK" sz="1200" dirty="0" smtClean="0"/>
              <a:t> and </a:t>
            </a:r>
            <a:r>
              <a:rPr lang="da-DK" sz="1200" dirty="0" err="1" smtClean="0"/>
              <a:t>further</a:t>
            </a:r>
            <a:r>
              <a:rPr lang="da-DK" sz="1200" dirty="0" smtClean="0"/>
              <a:t> costs</a:t>
            </a:r>
            <a:endParaRPr lang="da-DK" sz="1200" dirty="0"/>
          </a:p>
          <a:p>
            <a:pPr lvl="1">
              <a:buFont typeface="Arial" charset="0"/>
              <a:buChar char="•"/>
            </a:pPr>
            <a:r>
              <a:rPr lang="da-DK" sz="1200" dirty="0" err="1" smtClean="0"/>
              <a:t>Connectedness</a:t>
            </a:r>
            <a:r>
              <a:rPr lang="da-DK" sz="1200" dirty="0" smtClean="0"/>
              <a:t> and </a:t>
            </a:r>
            <a:r>
              <a:rPr lang="da-DK" sz="1200" dirty="0" err="1" smtClean="0"/>
              <a:t>contagion</a:t>
            </a:r>
            <a:r>
              <a:rPr lang="da-DK" sz="1200" dirty="0" smtClean="0"/>
              <a:t> may add to that, notably in SIFIs</a:t>
            </a:r>
            <a:endParaRPr lang="da-DK" sz="1200" dirty="0"/>
          </a:p>
          <a:p>
            <a:pPr>
              <a:buFont typeface="Arial" charset="0"/>
              <a:buChar char="•"/>
            </a:pPr>
            <a:r>
              <a:rPr lang="da-DK" dirty="0" smtClean="0"/>
              <a:t> </a:t>
            </a:r>
            <a:r>
              <a:rPr lang="da-DK" dirty="0" err="1" smtClean="0"/>
              <a:t>Mortgage</a:t>
            </a:r>
            <a:r>
              <a:rPr lang="da-DK" dirty="0" smtClean="0"/>
              <a:t> credit banks:</a:t>
            </a:r>
            <a:endParaRPr lang="da-DK" sz="1200" dirty="0"/>
          </a:p>
          <a:p>
            <a:pPr lvl="1">
              <a:buFont typeface="Arial" charset="0"/>
              <a:buChar char="•"/>
            </a:pPr>
            <a:r>
              <a:rPr lang="da-DK" sz="1200" dirty="0" err="1"/>
              <a:t>Customers</a:t>
            </a:r>
            <a:r>
              <a:rPr lang="da-DK" sz="1200" dirty="0"/>
              <a:t> </a:t>
            </a:r>
            <a:r>
              <a:rPr lang="da-DK" sz="1200" dirty="0" smtClean="0"/>
              <a:t>face </a:t>
            </a:r>
            <a:r>
              <a:rPr lang="da-DK" sz="1200" dirty="0" err="1" smtClean="0"/>
              <a:t>liquidity</a:t>
            </a:r>
            <a:r>
              <a:rPr lang="da-DK" sz="1200" dirty="0" smtClean="0"/>
              <a:t> costs due to loss of credit </a:t>
            </a:r>
            <a:r>
              <a:rPr lang="da-DK" sz="1200" dirty="0" err="1" smtClean="0"/>
              <a:t>commitments</a:t>
            </a:r>
            <a:r>
              <a:rPr lang="da-DK" sz="1200" dirty="0" smtClean="0"/>
              <a:t> </a:t>
            </a:r>
            <a:r>
              <a:rPr lang="da-DK" sz="1200" dirty="0"/>
              <a:t>and </a:t>
            </a:r>
            <a:r>
              <a:rPr lang="da-DK" sz="1200" dirty="0" err="1" smtClean="0"/>
              <a:t>covered</a:t>
            </a:r>
            <a:r>
              <a:rPr lang="da-DK" sz="1200" dirty="0" smtClean="0"/>
              <a:t> bond </a:t>
            </a:r>
            <a:r>
              <a:rPr lang="da-DK" sz="1200" dirty="0" err="1"/>
              <a:t>trading</a:t>
            </a:r>
            <a:r>
              <a:rPr lang="da-DK" sz="1200" dirty="0"/>
              <a:t> – </a:t>
            </a:r>
            <a:r>
              <a:rPr lang="da-DK" sz="1200" dirty="0" err="1" smtClean="0"/>
              <a:t>contributing</a:t>
            </a:r>
            <a:r>
              <a:rPr lang="da-DK" sz="1200" dirty="0" smtClean="0"/>
              <a:t> to credit </a:t>
            </a:r>
            <a:r>
              <a:rPr lang="da-DK" sz="1200" dirty="0" err="1" smtClean="0"/>
              <a:t>crunch</a:t>
            </a:r>
            <a:r>
              <a:rPr lang="da-DK" sz="1200" dirty="0" smtClean="0"/>
              <a:t> and </a:t>
            </a:r>
            <a:r>
              <a:rPr lang="da-DK" sz="1200" dirty="0" err="1"/>
              <a:t>further</a:t>
            </a:r>
            <a:r>
              <a:rPr lang="da-DK" sz="1200" dirty="0"/>
              <a:t> losses</a:t>
            </a:r>
          </a:p>
          <a:p>
            <a:pPr lvl="1">
              <a:buFont typeface="Arial" charset="0"/>
              <a:buChar char="•"/>
            </a:pPr>
            <a:r>
              <a:rPr lang="da-DK" sz="1200" dirty="0" err="1"/>
              <a:t>Connectedness</a:t>
            </a:r>
            <a:r>
              <a:rPr lang="da-DK" sz="1200" dirty="0"/>
              <a:t> and </a:t>
            </a:r>
            <a:r>
              <a:rPr lang="da-DK" sz="1200" dirty="0" err="1"/>
              <a:t>contagion</a:t>
            </a:r>
            <a:r>
              <a:rPr lang="da-DK" sz="1200" dirty="0"/>
              <a:t> </a:t>
            </a:r>
            <a:r>
              <a:rPr lang="da-DK" sz="1200" dirty="0" err="1"/>
              <a:t>may</a:t>
            </a:r>
            <a:r>
              <a:rPr lang="da-DK" sz="1200" dirty="0"/>
              <a:t> </a:t>
            </a:r>
            <a:r>
              <a:rPr lang="da-DK" sz="1200" dirty="0" err="1"/>
              <a:t>add</a:t>
            </a:r>
            <a:r>
              <a:rPr lang="da-DK" sz="1200" dirty="0"/>
              <a:t> to </a:t>
            </a:r>
            <a:r>
              <a:rPr lang="da-DK" sz="1200" dirty="0" err="1" smtClean="0"/>
              <a:t>that</a:t>
            </a:r>
            <a:r>
              <a:rPr lang="da-DK" sz="1200" dirty="0" smtClean="0"/>
              <a:t>, as </a:t>
            </a:r>
            <a:r>
              <a:rPr lang="da-DK" sz="1200" dirty="0" err="1" smtClean="0"/>
              <a:t>they</a:t>
            </a:r>
            <a:r>
              <a:rPr lang="da-DK" sz="1200" dirty="0" smtClean="0"/>
              <a:t> </a:t>
            </a:r>
            <a:r>
              <a:rPr lang="da-DK" sz="1200" dirty="0" err="1" smtClean="0"/>
              <a:t>are</a:t>
            </a:r>
            <a:r>
              <a:rPr lang="da-DK" sz="1200" dirty="0" smtClean="0"/>
              <a:t> </a:t>
            </a:r>
            <a:r>
              <a:rPr lang="da-DK" sz="1200" dirty="0" err="1" smtClean="0"/>
              <a:t>SIFIs</a:t>
            </a:r>
            <a:endParaRPr lang="da-DK" sz="1200" dirty="0"/>
          </a:p>
          <a:p>
            <a:pPr>
              <a:buFont typeface="Arial" charset="0"/>
              <a:buChar char="•"/>
            </a:pPr>
            <a:r>
              <a:rPr lang="da-DK" dirty="0"/>
              <a:t> </a:t>
            </a:r>
            <a:r>
              <a:rPr lang="da-DK" dirty="0" smtClean="0"/>
              <a:t>Investment banks (</a:t>
            </a:r>
            <a:r>
              <a:rPr lang="da-DK" dirty="0" err="1" smtClean="0"/>
              <a:t>firms</a:t>
            </a:r>
            <a:r>
              <a:rPr lang="da-DK" dirty="0" smtClean="0"/>
              <a:t>):</a:t>
            </a:r>
            <a:endParaRPr lang="da-DK" sz="1200" dirty="0">
              <a:solidFill>
                <a:srgbClr val="000000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da-DK" sz="1200" dirty="0" err="1" smtClean="0"/>
              <a:t>Currently</a:t>
            </a:r>
            <a:r>
              <a:rPr lang="da-DK" sz="1200" dirty="0" smtClean="0"/>
              <a:t> </a:t>
            </a:r>
            <a:r>
              <a:rPr lang="da-DK" sz="1200" dirty="0" err="1" smtClean="0"/>
              <a:t>customers</a:t>
            </a:r>
            <a:r>
              <a:rPr lang="da-DK" sz="1200" dirty="0" smtClean="0"/>
              <a:t> are only holders of </a:t>
            </a:r>
            <a:r>
              <a:rPr lang="da-DK" sz="1200" dirty="0" err="1" smtClean="0"/>
              <a:t>indemnity</a:t>
            </a:r>
            <a:r>
              <a:rPr lang="da-DK" sz="1200" dirty="0" smtClean="0"/>
              <a:t> </a:t>
            </a:r>
            <a:r>
              <a:rPr lang="da-DK" sz="1200" dirty="0" err="1" smtClean="0"/>
              <a:t>claims</a:t>
            </a:r>
            <a:endParaRPr lang="da-DK" sz="1200" dirty="0" smtClean="0"/>
          </a:p>
          <a:p>
            <a:pPr>
              <a:buFont typeface="Arial" charset="0"/>
              <a:buChar char="•"/>
            </a:pPr>
            <a:r>
              <a:rPr lang="da-DK" dirty="0" err="1" smtClean="0"/>
              <a:t>Conclusions</a:t>
            </a:r>
            <a:r>
              <a:rPr lang="da-DK" dirty="0" smtClean="0"/>
              <a:t>:</a:t>
            </a:r>
            <a:endParaRPr lang="da-DK" dirty="0"/>
          </a:p>
          <a:p>
            <a:pPr lvl="1">
              <a:buFont typeface="Arial" charset="0"/>
              <a:buChar char="•"/>
            </a:pPr>
            <a:r>
              <a:rPr lang="da-DK" sz="1200" dirty="0" err="1" smtClean="0"/>
              <a:t>Additional</a:t>
            </a:r>
            <a:r>
              <a:rPr lang="da-DK" sz="1200" dirty="0" smtClean="0"/>
              <a:t> losses may be </a:t>
            </a:r>
            <a:r>
              <a:rPr lang="da-DK" sz="1200" dirty="0" err="1" smtClean="0"/>
              <a:t>avoided</a:t>
            </a:r>
            <a:r>
              <a:rPr lang="da-DK" sz="1200" dirty="0" smtClean="0"/>
              <a:t> if </a:t>
            </a:r>
            <a:r>
              <a:rPr lang="da-DK" sz="1200" dirty="0" err="1" smtClean="0"/>
              <a:t>deposit-taking</a:t>
            </a:r>
            <a:r>
              <a:rPr lang="da-DK" sz="1200" dirty="0" smtClean="0"/>
              <a:t> banks and </a:t>
            </a:r>
            <a:r>
              <a:rPr lang="da-DK" sz="1200" dirty="0" err="1" smtClean="0"/>
              <a:t>mortgage</a:t>
            </a:r>
            <a:r>
              <a:rPr lang="da-DK" sz="1200" dirty="0" smtClean="0"/>
              <a:t> credit banks are </a:t>
            </a:r>
            <a:r>
              <a:rPr lang="da-DK" sz="1200" dirty="0" err="1" smtClean="0"/>
              <a:t>restructured</a:t>
            </a:r>
            <a:endParaRPr lang="da-DK" sz="1200" dirty="0"/>
          </a:p>
          <a:p>
            <a:pPr lvl="1">
              <a:buFont typeface="Arial" charset="0"/>
              <a:buChar char="•"/>
            </a:pPr>
            <a:endParaRPr lang="da-DK" sz="1200" dirty="0"/>
          </a:p>
          <a:p>
            <a:pPr lvl="1">
              <a:buFont typeface="Arial" charset="0"/>
              <a:buChar char="•"/>
            </a:pPr>
            <a:endParaRPr lang="da-DK" sz="1200" dirty="0" smtClean="0"/>
          </a:p>
        </p:txBody>
      </p:sp>
    </p:spTree>
    <p:extLst>
      <p:ext uri="{BB962C8B-B14F-4D97-AF65-F5344CB8AC3E}">
        <p14:creationId xmlns:p14="http://schemas.microsoft.com/office/powerpoint/2010/main" val="345284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The </a:t>
            </a:r>
            <a:r>
              <a:rPr lang="da-DK" dirty="0" err="1" smtClean="0"/>
              <a:t>role</a:t>
            </a:r>
            <a:r>
              <a:rPr lang="da-DK" dirty="0" smtClean="0"/>
              <a:t> of EU-ban on </a:t>
            </a:r>
            <a:r>
              <a:rPr lang="da-DK" dirty="0" err="1" smtClean="0"/>
              <a:t>state</a:t>
            </a:r>
            <a:r>
              <a:rPr lang="da-DK" dirty="0" smtClean="0"/>
              <a:t> </a:t>
            </a:r>
            <a:r>
              <a:rPr lang="da-DK" dirty="0" err="1" smtClean="0"/>
              <a:t>aid</a:t>
            </a:r>
            <a:r>
              <a:rPr lang="da-DK" dirty="0" smtClean="0"/>
              <a:t> in </a:t>
            </a:r>
            <a:r>
              <a:rPr lang="da-DK" dirty="0" err="1" smtClean="0"/>
              <a:t>banking</a:t>
            </a:r>
            <a:r>
              <a:rPr lang="da-DK" dirty="0" smtClean="0"/>
              <a:t> resolution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State </a:t>
            </a:r>
            <a:r>
              <a:rPr lang="da-DK" dirty="0" err="1" smtClean="0"/>
              <a:t>aid</a:t>
            </a:r>
            <a:r>
              <a:rPr lang="da-DK" dirty="0" smtClean="0"/>
              <a:t> </a:t>
            </a:r>
            <a:r>
              <a:rPr lang="da-DK" dirty="0" err="1" smtClean="0"/>
              <a:t>within</a:t>
            </a:r>
            <a:r>
              <a:rPr lang="da-DK" dirty="0" smtClean="0"/>
              <a:t> EU </a:t>
            </a:r>
            <a:r>
              <a:rPr lang="da-DK" dirty="0" err="1" smtClean="0"/>
              <a:t>needs</a:t>
            </a:r>
            <a:r>
              <a:rPr lang="da-DK" dirty="0" smtClean="0"/>
              <a:t> </a:t>
            </a:r>
            <a:r>
              <a:rPr lang="da-DK" dirty="0" err="1" smtClean="0"/>
              <a:t>approval</a:t>
            </a:r>
            <a:r>
              <a:rPr lang="da-DK" dirty="0" smtClean="0"/>
              <a:t> by the EU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State </a:t>
            </a:r>
            <a:r>
              <a:rPr lang="da-DK" dirty="0" err="1" smtClean="0"/>
              <a:t>aid</a:t>
            </a:r>
            <a:r>
              <a:rPr lang="da-DK" dirty="0" smtClean="0"/>
              <a:t> to banks </a:t>
            </a:r>
            <a:r>
              <a:rPr lang="da-DK" dirty="0" err="1" smtClean="0"/>
              <a:t>may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approved</a:t>
            </a:r>
            <a:r>
              <a:rPr lang="da-DK" dirty="0" smtClean="0"/>
              <a:t> as </a:t>
            </a:r>
            <a:r>
              <a:rPr lang="da-DK" dirty="0" err="1" smtClean="0"/>
              <a:t>aid</a:t>
            </a:r>
            <a:r>
              <a:rPr lang="da-DK" dirty="0" smtClean="0"/>
              <a:t> to </a:t>
            </a:r>
            <a:r>
              <a:rPr lang="da-DK" dirty="0" err="1" smtClean="0"/>
              <a:t>controlled</a:t>
            </a:r>
            <a:r>
              <a:rPr lang="da-DK" dirty="0" smtClean="0"/>
              <a:t> </a:t>
            </a:r>
            <a:r>
              <a:rPr lang="da-DK" dirty="0" err="1" smtClean="0"/>
              <a:t>liquidation</a:t>
            </a:r>
            <a:r>
              <a:rPr lang="da-DK" dirty="0" smtClean="0"/>
              <a:t> or as part of </a:t>
            </a:r>
            <a:r>
              <a:rPr lang="da-DK" dirty="0" err="1" smtClean="0"/>
              <a:t>restructuring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State </a:t>
            </a:r>
            <a:r>
              <a:rPr lang="da-DK" dirty="0" err="1" smtClean="0"/>
              <a:t>aid</a:t>
            </a:r>
            <a:r>
              <a:rPr lang="da-DK" dirty="0" smtClean="0"/>
              <a:t> to banks </a:t>
            </a:r>
            <a:r>
              <a:rPr lang="da-DK" dirty="0" err="1" smtClean="0"/>
              <a:t>imply</a:t>
            </a:r>
            <a:r>
              <a:rPr lang="da-DK" dirty="0" smtClean="0"/>
              <a:t> </a:t>
            </a:r>
            <a:r>
              <a:rPr lang="da-DK" dirty="0" err="1" smtClean="0"/>
              <a:t>they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considered</a:t>
            </a:r>
            <a:r>
              <a:rPr lang="da-DK" dirty="0" smtClean="0"/>
              <a:t> as </a:t>
            </a:r>
            <a:r>
              <a:rPr lang="da-DK" dirty="0" err="1" smtClean="0"/>
              <a:t>failing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State aid as a </a:t>
            </a:r>
            <a:r>
              <a:rPr lang="da-DK" dirty="0" err="1" smtClean="0"/>
              <a:t>precautionary</a:t>
            </a:r>
            <a:r>
              <a:rPr lang="da-DK" dirty="0" smtClean="0"/>
              <a:t> measure </a:t>
            </a:r>
            <a:r>
              <a:rPr lang="da-DK" dirty="0" err="1" smtClean="0"/>
              <a:t>may</a:t>
            </a:r>
            <a:r>
              <a:rPr lang="da-DK" dirty="0" smtClean="0"/>
              <a:t>, </a:t>
            </a:r>
            <a:r>
              <a:rPr lang="da-DK" dirty="0" err="1" smtClean="0"/>
              <a:t>however</a:t>
            </a:r>
            <a:r>
              <a:rPr lang="da-DK" dirty="0" smtClean="0"/>
              <a:t>, be </a:t>
            </a:r>
            <a:r>
              <a:rPr lang="da-DK" dirty="0" err="1" smtClean="0"/>
              <a:t>approved</a:t>
            </a:r>
            <a:r>
              <a:rPr lang="da-DK" dirty="0" smtClean="0"/>
              <a:t> </a:t>
            </a:r>
            <a:r>
              <a:rPr lang="da-DK" dirty="0" err="1" smtClean="0"/>
              <a:t>without</a:t>
            </a:r>
            <a:r>
              <a:rPr lang="da-DK" dirty="0" smtClean="0"/>
              <a:t> banks </a:t>
            </a:r>
            <a:r>
              <a:rPr lang="da-DK" dirty="0" err="1" smtClean="0"/>
              <a:t>considered</a:t>
            </a:r>
            <a:r>
              <a:rPr lang="da-DK" dirty="0" smtClean="0"/>
              <a:t> as </a:t>
            </a:r>
            <a:r>
              <a:rPr lang="da-DK" dirty="0" err="1" smtClean="0"/>
              <a:t>failing</a:t>
            </a:r>
            <a:r>
              <a:rPr lang="da-DK" dirty="0" smtClean="0"/>
              <a:t> in case of </a:t>
            </a:r>
            <a:r>
              <a:rPr lang="da-DK" dirty="0" err="1" smtClean="0"/>
              <a:t>economic</a:t>
            </a:r>
            <a:r>
              <a:rPr lang="da-DK" dirty="0" smtClean="0"/>
              <a:t> </a:t>
            </a:r>
            <a:r>
              <a:rPr lang="da-DK" dirty="0" err="1" smtClean="0"/>
              <a:t>disturbance</a:t>
            </a:r>
            <a:r>
              <a:rPr lang="da-DK" dirty="0" smtClean="0"/>
              <a:t> and </a:t>
            </a:r>
            <a:r>
              <a:rPr lang="da-DK" dirty="0" err="1" smtClean="0"/>
              <a:t>provided</a:t>
            </a:r>
            <a:r>
              <a:rPr lang="da-DK" dirty="0" smtClean="0"/>
              <a:t>  </a:t>
            </a:r>
            <a:r>
              <a:rPr lang="da-DK" dirty="0" err="1" smtClean="0"/>
              <a:t>state</a:t>
            </a:r>
            <a:r>
              <a:rPr lang="da-DK" dirty="0" smtClean="0"/>
              <a:t> aid has the form of </a:t>
            </a:r>
            <a:r>
              <a:rPr lang="da-DK" dirty="0" err="1" smtClean="0"/>
              <a:t>government</a:t>
            </a:r>
            <a:r>
              <a:rPr lang="da-DK" dirty="0" smtClean="0"/>
              <a:t> </a:t>
            </a:r>
            <a:r>
              <a:rPr lang="da-DK" dirty="0" err="1" smtClean="0"/>
              <a:t>capital</a:t>
            </a:r>
            <a:r>
              <a:rPr lang="da-DK" dirty="0" smtClean="0"/>
              <a:t> </a:t>
            </a:r>
            <a:r>
              <a:rPr lang="da-DK" dirty="0" err="1" smtClean="0"/>
              <a:t>injection</a:t>
            </a:r>
            <a:r>
              <a:rPr lang="da-DK" dirty="0" smtClean="0"/>
              <a:t> or </a:t>
            </a:r>
            <a:r>
              <a:rPr lang="da-DK" dirty="0" err="1" smtClean="0"/>
              <a:t>guarantees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Government</a:t>
            </a:r>
            <a:r>
              <a:rPr lang="da-DK" dirty="0" smtClean="0"/>
              <a:t> </a:t>
            </a:r>
            <a:r>
              <a:rPr lang="da-DK" dirty="0" err="1" smtClean="0"/>
              <a:t>capital</a:t>
            </a:r>
            <a:r>
              <a:rPr lang="da-DK" dirty="0" smtClean="0"/>
              <a:t> </a:t>
            </a:r>
            <a:r>
              <a:rPr lang="da-DK" dirty="0" err="1" smtClean="0"/>
              <a:t>injection</a:t>
            </a:r>
            <a:r>
              <a:rPr lang="da-DK" dirty="0" smtClean="0"/>
              <a:t> and </a:t>
            </a:r>
            <a:r>
              <a:rPr lang="da-DK" dirty="0" err="1" smtClean="0"/>
              <a:t>guarantees</a:t>
            </a:r>
            <a:r>
              <a:rPr lang="da-DK" dirty="0" smtClean="0"/>
              <a:t> on </a:t>
            </a:r>
            <a:r>
              <a:rPr lang="da-DK" dirty="0" err="1" smtClean="0"/>
              <a:t>market</a:t>
            </a:r>
            <a:r>
              <a:rPr lang="da-DK" dirty="0" smtClean="0"/>
              <a:t> terms is not </a:t>
            </a:r>
            <a:r>
              <a:rPr lang="da-DK" dirty="0" err="1" smtClean="0"/>
              <a:t>state</a:t>
            </a:r>
            <a:r>
              <a:rPr lang="da-DK" dirty="0" smtClean="0"/>
              <a:t> </a:t>
            </a:r>
            <a:r>
              <a:rPr lang="da-DK" dirty="0" err="1" smtClean="0"/>
              <a:t>aid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20147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Banking resolution – </a:t>
            </a:r>
            <a:r>
              <a:rPr lang="da-DK" dirty="0" err="1" smtClean="0"/>
              <a:t>past</a:t>
            </a:r>
            <a:r>
              <a:rPr lang="da-DK" dirty="0" smtClean="0"/>
              <a:t>, present and future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Past</a:t>
            </a:r>
            <a:r>
              <a:rPr lang="da-DK" dirty="0" smtClean="0"/>
              <a:t>: </a:t>
            </a:r>
            <a:r>
              <a:rPr lang="da-DK" dirty="0" err="1" smtClean="0"/>
              <a:t>Before</a:t>
            </a:r>
            <a:r>
              <a:rPr lang="da-DK" dirty="0" smtClean="0"/>
              <a:t> the Bank </a:t>
            </a:r>
            <a:r>
              <a:rPr lang="da-DK" dirty="0"/>
              <a:t>P</a:t>
            </a:r>
            <a:r>
              <a:rPr lang="da-DK" dirty="0" smtClean="0"/>
              <a:t>ackages (</a:t>
            </a:r>
            <a:r>
              <a:rPr lang="da-DK" dirty="0" err="1" smtClean="0"/>
              <a:t>autumn</a:t>
            </a:r>
            <a:r>
              <a:rPr lang="da-DK" dirty="0" smtClean="0"/>
              <a:t> 2008)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Present: The Bank </a:t>
            </a:r>
            <a:r>
              <a:rPr lang="da-DK" dirty="0"/>
              <a:t>P</a:t>
            </a:r>
            <a:r>
              <a:rPr lang="da-DK" dirty="0" smtClean="0"/>
              <a:t>ackages (end of 2017)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Future: Post-BRRD (</a:t>
            </a:r>
            <a:r>
              <a:rPr lang="da-DK" dirty="0" err="1" smtClean="0"/>
              <a:t>mid</a:t>
            </a:r>
            <a:r>
              <a:rPr lang="da-DK" dirty="0" smtClean="0"/>
              <a:t> 2015)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11042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Banking resolution – </a:t>
            </a:r>
            <a:r>
              <a:rPr lang="da-DK" dirty="0" err="1" smtClean="0"/>
              <a:t>past</a:t>
            </a:r>
            <a:r>
              <a:rPr lang="da-DK" dirty="0" smtClean="0"/>
              <a:t> 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2057400"/>
            <a:ext cx="7924800" cy="38918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General </a:t>
            </a:r>
            <a:r>
              <a:rPr lang="da-DK" dirty="0" err="1" smtClean="0"/>
              <a:t>insolvency</a:t>
            </a:r>
            <a:r>
              <a:rPr lang="da-DK" dirty="0" smtClean="0"/>
              <a:t> regulation </a:t>
            </a:r>
            <a:r>
              <a:rPr lang="da-DK" dirty="0" err="1" smtClean="0"/>
              <a:t>applicable</a:t>
            </a:r>
            <a:r>
              <a:rPr lang="da-DK" dirty="0" smtClean="0"/>
              <a:t> for banks - with </a:t>
            </a:r>
            <a:r>
              <a:rPr lang="da-DK" dirty="0" err="1" smtClean="0"/>
              <a:t>modifications</a:t>
            </a:r>
            <a:r>
              <a:rPr lang="da-DK" dirty="0" smtClean="0"/>
              <a:t> for </a:t>
            </a:r>
            <a:r>
              <a:rPr lang="da-DK" dirty="0" err="1" smtClean="0"/>
              <a:t>mortgage</a:t>
            </a:r>
            <a:r>
              <a:rPr lang="da-DK" dirty="0" smtClean="0"/>
              <a:t> credit banks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Boards in </a:t>
            </a:r>
            <a:r>
              <a:rPr lang="da-DK" dirty="0" err="1" smtClean="0"/>
              <a:t>failing</a:t>
            </a:r>
            <a:r>
              <a:rPr lang="da-DK" dirty="0" smtClean="0"/>
              <a:t> </a:t>
            </a:r>
            <a:r>
              <a:rPr lang="da-DK" dirty="0" err="1" smtClean="0"/>
              <a:t>deposit-taking</a:t>
            </a:r>
            <a:r>
              <a:rPr lang="da-DK" dirty="0" smtClean="0"/>
              <a:t> banks had de facto option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/>
              <a:t>S</a:t>
            </a:r>
            <a:r>
              <a:rPr lang="da-DK" sz="1200" dirty="0" smtClean="0"/>
              <a:t>ell </a:t>
            </a:r>
            <a:r>
              <a:rPr lang="da-DK" sz="1200" dirty="0" err="1" smtClean="0"/>
              <a:t>banking</a:t>
            </a:r>
            <a:r>
              <a:rPr lang="da-DK" sz="1200" dirty="0" smtClean="0"/>
              <a:t> </a:t>
            </a:r>
            <a:r>
              <a:rPr lang="da-DK" sz="1200" dirty="0" err="1" smtClean="0"/>
              <a:t>activities</a:t>
            </a:r>
            <a:r>
              <a:rPr lang="da-DK" sz="1200" dirty="0" smtClean="0"/>
              <a:t> </a:t>
            </a:r>
            <a:r>
              <a:rPr lang="da-DK" sz="1200" dirty="0" err="1" smtClean="0"/>
              <a:t>including</a:t>
            </a:r>
            <a:r>
              <a:rPr lang="da-DK" sz="1200" dirty="0" smtClean="0"/>
              <a:t> all senior </a:t>
            </a:r>
            <a:r>
              <a:rPr lang="da-DK" sz="1200" dirty="0" err="1" smtClean="0"/>
              <a:t>claims</a:t>
            </a: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/>
              <a:t>for </a:t>
            </a:r>
            <a:r>
              <a:rPr lang="da-DK" sz="1200" dirty="0" err="1" smtClean="0"/>
              <a:t>price</a:t>
            </a:r>
            <a:r>
              <a:rPr lang="da-DK" sz="1200" dirty="0" smtClean="0"/>
              <a:t> not </a:t>
            </a:r>
            <a:r>
              <a:rPr lang="da-DK" sz="1200" dirty="0" err="1" smtClean="0"/>
              <a:t>less</a:t>
            </a:r>
            <a:r>
              <a:rPr lang="da-DK" sz="1200" dirty="0" smtClean="0"/>
              <a:t> </a:t>
            </a:r>
            <a:r>
              <a:rPr lang="da-DK" sz="1200" dirty="0" err="1" smtClean="0"/>
              <a:t>than</a:t>
            </a:r>
            <a:r>
              <a:rPr lang="da-DK" sz="1200" dirty="0" smtClean="0"/>
              <a:t> </a:t>
            </a:r>
            <a:r>
              <a:rPr lang="da-DK" sz="1200" dirty="0" err="1" smtClean="0"/>
              <a:t>liquidation</a:t>
            </a:r>
            <a:r>
              <a:rPr lang="da-DK" sz="1200" dirty="0" smtClean="0"/>
              <a:t> </a:t>
            </a:r>
            <a:r>
              <a:rPr lang="da-DK" sz="1200" dirty="0" err="1" smtClean="0"/>
              <a:t>value</a:t>
            </a:r>
            <a:r>
              <a:rPr lang="da-DK" sz="1200" dirty="0" smtClean="0"/>
              <a:t> of </a:t>
            </a:r>
            <a:r>
              <a:rPr lang="da-DK" sz="1200" dirty="0" err="1" smtClean="0"/>
              <a:t>equity</a:t>
            </a:r>
            <a:r>
              <a:rPr lang="da-DK" sz="1200" dirty="0" smtClean="0"/>
              <a:t> and junior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/>
              <a:t>- </a:t>
            </a:r>
            <a:r>
              <a:rPr lang="da-DK" sz="1200" dirty="0" err="1" smtClean="0"/>
              <a:t>without</a:t>
            </a:r>
            <a:r>
              <a:rPr lang="da-DK" sz="1200" dirty="0" smtClean="0"/>
              <a:t> </a:t>
            </a:r>
            <a:r>
              <a:rPr lang="da-DK" sz="1200" dirty="0" err="1" smtClean="0"/>
              <a:t>approval</a:t>
            </a:r>
            <a:r>
              <a:rPr lang="da-DK" sz="1200" dirty="0" smtClean="0"/>
              <a:t> from </a:t>
            </a:r>
            <a:r>
              <a:rPr lang="da-DK" sz="1200" dirty="0" err="1" smtClean="0"/>
              <a:t>shareholders</a:t>
            </a: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/>
              <a:t>T</a:t>
            </a:r>
            <a:r>
              <a:rPr lang="da-DK" sz="1200" dirty="0" smtClean="0"/>
              <a:t>ransaction </a:t>
            </a:r>
            <a:r>
              <a:rPr lang="da-DK" sz="1200" dirty="0" err="1" smtClean="0"/>
              <a:t>could</a:t>
            </a:r>
            <a:r>
              <a:rPr lang="da-DK" sz="1200" dirty="0" smtClean="0"/>
              <a:t> be </a:t>
            </a:r>
            <a:r>
              <a:rPr lang="da-DK" sz="1200" dirty="0" err="1" smtClean="0"/>
              <a:t>facilitated</a:t>
            </a:r>
            <a:r>
              <a:rPr lang="da-DK" sz="1200" dirty="0" smtClean="0"/>
              <a:t> with </a:t>
            </a:r>
            <a:r>
              <a:rPr lang="da-DK" sz="1200" dirty="0" err="1" smtClean="0"/>
              <a:t>dowry</a:t>
            </a:r>
            <a:r>
              <a:rPr lang="da-DK" sz="1200" dirty="0" smtClean="0"/>
              <a:t> from </a:t>
            </a:r>
            <a:r>
              <a:rPr lang="da-DK" sz="1200" dirty="0" err="1" smtClean="0"/>
              <a:t>deposit</a:t>
            </a:r>
            <a:r>
              <a:rPr lang="da-DK" sz="1200" dirty="0" smtClean="0"/>
              <a:t> </a:t>
            </a:r>
            <a:r>
              <a:rPr lang="da-DK" sz="1200" dirty="0" err="1" smtClean="0"/>
              <a:t>guarantee</a:t>
            </a:r>
            <a:r>
              <a:rPr lang="da-DK" sz="1200" dirty="0" smtClean="0"/>
              <a:t> </a:t>
            </a:r>
            <a:r>
              <a:rPr lang="da-DK" sz="1200" dirty="0" err="1" smtClean="0"/>
              <a:t>scheme</a:t>
            </a:r>
            <a:r>
              <a:rPr lang="da-DK" sz="1200" dirty="0" smtClean="0"/>
              <a:t>, </a:t>
            </a:r>
            <a:r>
              <a:rPr lang="da-DK" sz="1200" dirty="0" err="1" smtClean="0"/>
              <a:t>provided</a:t>
            </a:r>
            <a:r>
              <a:rPr lang="da-DK" sz="1200" dirty="0" smtClean="0"/>
              <a:t> </a:t>
            </a:r>
            <a:r>
              <a:rPr lang="da-DK" sz="1200" dirty="0" err="1" smtClean="0"/>
              <a:t>dowry</a:t>
            </a:r>
            <a:r>
              <a:rPr lang="da-DK" sz="1200" dirty="0" smtClean="0"/>
              <a:t> was less than loss in case of </a:t>
            </a:r>
            <a:r>
              <a:rPr lang="da-DK" sz="1200" dirty="0" err="1" smtClean="0"/>
              <a:t>liquidation</a:t>
            </a: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/>
              <a:t>L</a:t>
            </a:r>
            <a:r>
              <a:rPr lang="da-DK" sz="1200" dirty="0" err="1" smtClean="0"/>
              <a:t>ate</a:t>
            </a:r>
            <a:r>
              <a:rPr lang="da-DK" sz="1200" dirty="0" smtClean="0"/>
              <a:t> in </a:t>
            </a:r>
            <a:r>
              <a:rPr lang="da-DK" sz="1200" dirty="0" err="1" smtClean="0"/>
              <a:t>period</a:t>
            </a:r>
            <a:r>
              <a:rPr lang="da-DK" sz="1200" dirty="0" smtClean="0"/>
              <a:t> </a:t>
            </a:r>
            <a:r>
              <a:rPr lang="da-DK" sz="1200" dirty="0" err="1" smtClean="0"/>
              <a:t>dowry</a:t>
            </a:r>
            <a:r>
              <a:rPr lang="da-DK" sz="1200" dirty="0" smtClean="0"/>
              <a:t> to </a:t>
            </a:r>
            <a:r>
              <a:rPr lang="da-DK" sz="1200" dirty="0" err="1" smtClean="0"/>
              <a:t>be</a:t>
            </a:r>
            <a:r>
              <a:rPr lang="da-DK" sz="1200" dirty="0" smtClean="0"/>
              <a:t> </a:t>
            </a:r>
            <a:r>
              <a:rPr lang="da-DK" sz="1200" dirty="0" err="1" smtClean="0"/>
              <a:t>provided</a:t>
            </a:r>
            <a:r>
              <a:rPr lang="da-DK" sz="1200" dirty="0" smtClean="0"/>
              <a:t> by </a:t>
            </a:r>
            <a:r>
              <a:rPr lang="da-DK" sz="1200" dirty="0" err="1" smtClean="0"/>
              <a:t>other</a:t>
            </a:r>
            <a:r>
              <a:rPr lang="da-DK" sz="1200" dirty="0" smtClean="0"/>
              <a:t> banks </a:t>
            </a:r>
            <a:r>
              <a:rPr lang="da-DK" sz="1200" dirty="0" err="1" smtClean="0"/>
              <a:t>jointly</a:t>
            </a:r>
            <a:r>
              <a:rPr lang="da-DK" sz="1200" dirty="0" smtClean="0"/>
              <a:t> (PCA) – in </a:t>
            </a:r>
            <a:r>
              <a:rPr lang="da-DK" sz="1200" dirty="0" err="1" smtClean="0"/>
              <a:t>order</a:t>
            </a:r>
            <a:r>
              <a:rPr lang="da-DK" sz="1200" dirty="0" smtClean="0"/>
              <a:t> to </a:t>
            </a:r>
            <a:r>
              <a:rPr lang="da-DK" sz="1200" dirty="0" err="1" smtClean="0"/>
              <a:t>avoid</a:t>
            </a:r>
            <a:r>
              <a:rPr lang="da-DK" sz="1200" dirty="0" smtClean="0"/>
              <a:t> </a:t>
            </a:r>
            <a:r>
              <a:rPr lang="da-DK" sz="1200" dirty="0" err="1" smtClean="0"/>
              <a:t>issues</a:t>
            </a:r>
            <a:r>
              <a:rPr lang="da-DK" sz="1200" dirty="0" smtClean="0"/>
              <a:t> of </a:t>
            </a:r>
            <a:r>
              <a:rPr lang="da-DK" sz="1200" dirty="0" err="1" smtClean="0"/>
              <a:t>state</a:t>
            </a:r>
            <a:r>
              <a:rPr lang="da-DK" sz="1200" dirty="0" smtClean="0"/>
              <a:t> </a:t>
            </a:r>
            <a:r>
              <a:rPr lang="da-DK" sz="1200" dirty="0" err="1" smtClean="0"/>
              <a:t>aid</a:t>
            </a:r>
            <a:endParaRPr lang="da-DK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Banking resolution </a:t>
            </a:r>
            <a:r>
              <a:rPr lang="da-DK" dirty="0" err="1" smtClean="0"/>
              <a:t>was</a:t>
            </a:r>
            <a:r>
              <a:rPr lang="da-DK" dirty="0" smtClean="0"/>
              <a:t> </a:t>
            </a:r>
            <a:r>
              <a:rPr lang="da-DK" dirty="0" err="1" smtClean="0"/>
              <a:t>manageable</a:t>
            </a:r>
            <a:r>
              <a:rPr lang="da-DK" dirty="0" smtClean="0"/>
              <a:t> as long as a </a:t>
            </a:r>
            <a:r>
              <a:rPr lang="da-DK" dirty="0" err="1" smtClean="0"/>
              <a:t>willing</a:t>
            </a:r>
            <a:r>
              <a:rPr lang="da-DK" dirty="0" smtClean="0"/>
              <a:t> </a:t>
            </a:r>
            <a:r>
              <a:rPr lang="da-DK" dirty="0" err="1" smtClean="0"/>
              <a:t>buyer</a:t>
            </a:r>
            <a:r>
              <a:rPr lang="da-DK" dirty="0" smtClean="0"/>
              <a:t> </a:t>
            </a:r>
            <a:r>
              <a:rPr lang="da-DK" dirty="0" err="1" smtClean="0"/>
              <a:t>could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rapidly</a:t>
            </a:r>
            <a:r>
              <a:rPr lang="da-DK" dirty="0" smtClean="0"/>
              <a:t> </a:t>
            </a:r>
            <a:r>
              <a:rPr lang="da-DK" dirty="0" err="1" smtClean="0"/>
              <a:t>identified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liquidity</a:t>
            </a:r>
            <a:r>
              <a:rPr lang="da-DK" dirty="0" smtClean="0"/>
              <a:t> of Roskilde Bank </a:t>
            </a:r>
            <a:r>
              <a:rPr lang="da-DK" dirty="0" err="1" smtClean="0"/>
              <a:t>became</a:t>
            </a:r>
            <a:r>
              <a:rPr lang="da-DK" dirty="0" smtClean="0"/>
              <a:t> </a:t>
            </a:r>
            <a:r>
              <a:rPr lang="da-DK" dirty="0" err="1" smtClean="0"/>
              <a:t>distressed</a:t>
            </a:r>
            <a:r>
              <a:rPr lang="da-DK" dirty="0" smtClean="0"/>
              <a:t> in </a:t>
            </a:r>
            <a:r>
              <a:rPr lang="da-DK" dirty="0" smtClean="0"/>
              <a:t>the summer 2008, </a:t>
            </a:r>
            <a:r>
              <a:rPr lang="da-DK" dirty="0" smtClean="0"/>
              <a:t>more time </a:t>
            </a:r>
            <a:r>
              <a:rPr lang="da-DK" dirty="0" err="1" smtClean="0"/>
              <a:t>was</a:t>
            </a:r>
            <a:r>
              <a:rPr lang="da-DK" dirty="0" smtClean="0"/>
              <a:t> </a:t>
            </a:r>
            <a:r>
              <a:rPr lang="da-DK" dirty="0" err="1" smtClean="0"/>
              <a:t>needed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79177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Banking resolution – </a:t>
            </a:r>
            <a:r>
              <a:rPr lang="da-DK" dirty="0" err="1" smtClean="0"/>
              <a:t>past</a:t>
            </a:r>
            <a:r>
              <a:rPr lang="da-DK" dirty="0" smtClean="0"/>
              <a:t> II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Joint venture </a:t>
            </a:r>
            <a:r>
              <a:rPr lang="da-DK" dirty="0" err="1" smtClean="0"/>
              <a:t>between</a:t>
            </a:r>
            <a:r>
              <a:rPr lang="da-DK" dirty="0" smtClean="0"/>
              <a:t> banks </a:t>
            </a:r>
            <a:r>
              <a:rPr lang="da-DK" dirty="0" err="1" smtClean="0"/>
              <a:t>jointly</a:t>
            </a:r>
            <a:r>
              <a:rPr lang="da-DK" dirty="0" smtClean="0"/>
              <a:t> (PCA) and central bank (DN) </a:t>
            </a:r>
            <a:r>
              <a:rPr lang="da-DK" dirty="0" err="1" smtClean="0"/>
              <a:t>provided</a:t>
            </a:r>
            <a:r>
              <a:rPr lang="da-DK" dirty="0" smtClean="0"/>
              <a:t> </a:t>
            </a:r>
            <a:r>
              <a:rPr lang="da-DK" dirty="0" err="1" smtClean="0"/>
              <a:t>liquidity</a:t>
            </a:r>
            <a:r>
              <a:rPr lang="da-DK" dirty="0" smtClean="0"/>
              <a:t> </a:t>
            </a:r>
            <a:r>
              <a:rPr lang="da-DK" dirty="0" err="1" smtClean="0"/>
              <a:t>guarantee</a:t>
            </a:r>
            <a:r>
              <a:rPr lang="da-DK" dirty="0" smtClean="0"/>
              <a:t> to Roskilde Bank to give more time to </a:t>
            </a:r>
            <a:r>
              <a:rPr lang="da-DK" dirty="0" err="1" smtClean="0"/>
              <a:t>identify</a:t>
            </a:r>
            <a:r>
              <a:rPr lang="da-DK" dirty="0" smtClean="0"/>
              <a:t> </a:t>
            </a:r>
            <a:r>
              <a:rPr lang="da-DK" dirty="0" err="1" smtClean="0"/>
              <a:t>buyer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PCA </a:t>
            </a:r>
            <a:r>
              <a:rPr lang="da-DK" dirty="0" err="1" smtClean="0"/>
              <a:t>provided</a:t>
            </a:r>
            <a:r>
              <a:rPr lang="da-DK" dirty="0" smtClean="0"/>
              <a:t> junior tranche (</a:t>
            </a:r>
            <a:r>
              <a:rPr lang="da-DK" dirty="0" err="1" smtClean="0"/>
              <a:t>limited</a:t>
            </a:r>
            <a:r>
              <a:rPr lang="da-DK" dirty="0" smtClean="0"/>
              <a:t>) and DN senior tranche (</a:t>
            </a:r>
            <a:r>
              <a:rPr lang="da-DK" dirty="0" err="1" smtClean="0"/>
              <a:t>unlimited</a:t>
            </a:r>
            <a:r>
              <a:rPr lang="da-DK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DN </a:t>
            </a:r>
            <a:r>
              <a:rPr lang="da-DK" dirty="0" err="1" smtClean="0"/>
              <a:t>exposure</a:t>
            </a:r>
            <a:r>
              <a:rPr lang="da-DK" dirty="0" smtClean="0"/>
              <a:t> </a:t>
            </a:r>
            <a:r>
              <a:rPr lang="da-DK" dirty="0" err="1" smtClean="0"/>
              <a:t>received</a:t>
            </a:r>
            <a:r>
              <a:rPr lang="da-DK" dirty="0" smtClean="0"/>
              <a:t> </a:t>
            </a:r>
            <a:r>
              <a:rPr lang="da-DK" dirty="0" err="1" smtClean="0"/>
              <a:t>government</a:t>
            </a:r>
            <a:r>
              <a:rPr lang="da-DK" dirty="0" smtClean="0"/>
              <a:t> </a:t>
            </a:r>
            <a:r>
              <a:rPr lang="da-DK" dirty="0" err="1" smtClean="0"/>
              <a:t>guarantee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Roskilde Bank </a:t>
            </a:r>
            <a:r>
              <a:rPr lang="da-DK" dirty="0" err="1" smtClean="0"/>
              <a:t>pledged</a:t>
            </a:r>
            <a:r>
              <a:rPr lang="da-DK" dirty="0" smtClean="0"/>
              <a:t> to </a:t>
            </a:r>
            <a:r>
              <a:rPr lang="da-DK" dirty="0" err="1" smtClean="0"/>
              <a:t>sell</a:t>
            </a:r>
            <a:r>
              <a:rPr lang="da-DK" dirty="0" smtClean="0"/>
              <a:t> </a:t>
            </a:r>
            <a:r>
              <a:rPr lang="da-DK" dirty="0" err="1" smtClean="0"/>
              <a:t>banking</a:t>
            </a:r>
            <a:r>
              <a:rPr lang="da-DK" dirty="0" smtClean="0"/>
              <a:t> </a:t>
            </a:r>
            <a:r>
              <a:rPr lang="da-DK" dirty="0" err="1" smtClean="0"/>
              <a:t>activities</a:t>
            </a:r>
            <a:r>
              <a:rPr lang="da-DK" dirty="0" smtClean="0"/>
              <a:t> to </a:t>
            </a:r>
            <a:r>
              <a:rPr lang="da-DK" dirty="0" err="1" smtClean="0"/>
              <a:t>buyer</a:t>
            </a:r>
            <a:r>
              <a:rPr lang="da-DK" dirty="0" smtClean="0"/>
              <a:t> </a:t>
            </a:r>
            <a:r>
              <a:rPr lang="da-DK" dirty="0" err="1" smtClean="0"/>
              <a:t>named</a:t>
            </a:r>
            <a:r>
              <a:rPr lang="da-DK" dirty="0" smtClean="0"/>
              <a:t> by joint venture in case of </a:t>
            </a:r>
            <a:r>
              <a:rPr lang="da-DK" dirty="0" err="1" smtClean="0"/>
              <a:t>failure</a:t>
            </a:r>
            <a:r>
              <a:rPr lang="da-DK" dirty="0" smtClean="0"/>
              <a:t> and Roskilde Bank </a:t>
            </a:r>
            <a:r>
              <a:rPr lang="da-DK" dirty="0" err="1" smtClean="0"/>
              <a:t>could</a:t>
            </a:r>
            <a:r>
              <a:rPr lang="da-DK" dirty="0" smtClean="0"/>
              <a:t> not </a:t>
            </a:r>
            <a:r>
              <a:rPr lang="da-DK" dirty="0" err="1" smtClean="0"/>
              <a:t>identify</a:t>
            </a:r>
            <a:r>
              <a:rPr lang="da-DK" dirty="0" smtClean="0"/>
              <a:t> </a:t>
            </a:r>
            <a:r>
              <a:rPr lang="da-DK" dirty="0" err="1" smtClean="0"/>
              <a:t>another</a:t>
            </a:r>
            <a:r>
              <a:rPr lang="da-DK" dirty="0" smtClean="0"/>
              <a:t> </a:t>
            </a:r>
            <a:r>
              <a:rPr lang="da-DK" dirty="0" err="1" smtClean="0"/>
              <a:t>buyer</a:t>
            </a:r>
            <a:r>
              <a:rPr lang="da-DK" dirty="0" smtClean="0"/>
              <a:t> </a:t>
            </a:r>
            <a:r>
              <a:rPr lang="da-DK" dirty="0" err="1" smtClean="0"/>
              <a:t>willing</a:t>
            </a:r>
            <a:r>
              <a:rPr lang="da-DK" dirty="0" smtClean="0"/>
              <a:t> to </a:t>
            </a:r>
            <a:r>
              <a:rPr lang="da-DK" dirty="0" err="1" smtClean="0"/>
              <a:t>pay</a:t>
            </a:r>
            <a:r>
              <a:rPr lang="da-DK" dirty="0" smtClean="0"/>
              <a:t> at </a:t>
            </a:r>
            <a:r>
              <a:rPr lang="da-DK" dirty="0" err="1" smtClean="0"/>
              <a:t>least</a:t>
            </a:r>
            <a:r>
              <a:rPr lang="da-DK" dirty="0" smtClean="0"/>
              <a:t> </a:t>
            </a:r>
            <a:r>
              <a:rPr lang="da-DK" dirty="0" err="1" smtClean="0"/>
              <a:t>equivalent</a:t>
            </a:r>
            <a:r>
              <a:rPr lang="da-DK" dirty="0" smtClean="0"/>
              <a:t> </a:t>
            </a:r>
            <a:r>
              <a:rPr lang="da-DK" dirty="0" err="1" smtClean="0"/>
              <a:t>price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Roskilde Bank </a:t>
            </a:r>
            <a:r>
              <a:rPr lang="da-DK" dirty="0" err="1" smtClean="0"/>
              <a:t>failed</a:t>
            </a:r>
            <a:r>
              <a:rPr lang="da-DK" dirty="0" smtClean="0"/>
              <a:t> and joint venture set up </a:t>
            </a:r>
            <a:r>
              <a:rPr lang="da-DK" dirty="0" err="1" smtClean="0"/>
              <a:t>their</a:t>
            </a:r>
            <a:r>
              <a:rPr lang="da-DK" dirty="0" smtClean="0"/>
              <a:t> </a:t>
            </a:r>
            <a:r>
              <a:rPr lang="da-DK" dirty="0" err="1" smtClean="0"/>
              <a:t>own</a:t>
            </a:r>
            <a:r>
              <a:rPr lang="da-DK" dirty="0" smtClean="0"/>
              <a:t> (bridge)bank as </a:t>
            </a:r>
            <a:r>
              <a:rPr lang="da-DK" dirty="0" err="1" smtClean="0"/>
              <a:t>no</a:t>
            </a:r>
            <a:r>
              <a:rPr lang="da-DK" dirty="0" smtClean="0"/>
              <a:t>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buyer</a:t>
            </a:r>
            <a:r>
              <a:rPr lang="da-DK" dirty="0" smtClean="0"/>
              <a:t> </a:t>
            </a:r>
            <a:r>
              <a:rPr lang="da-DK" dirty="0" err="1" smtClean="0"/>
              <a:t>was</a:t>
            </a:r>
            <a:r>
              <a:rPr lang="da-DK" dirty="0" smtClean="0"/>
              <a:t> </a:t>
            </a:r>
            <a:r>
              <a:rPr lang="da-DK" dirty="0" err="1" smtClean="0"/>
              <a:t>identified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N</a:t>
            </a:r>
            <a:r>
              <a:rPr lang="da-DK" dirty="0" smtClean="0"/>
              <a:t>ew bank sold parts </a:t>
            </a:r>
            <a:r>
              <a:rPr lang="da-DK" dirty="0" err="1" smtClean="0"/>
              <a:t>where</a:t>
            </a:r>
            <a:r>
              <a:rPr lang="da-DK" dirty="0" smtClean="0"/>
              <a:t> option to </a:t>
            </a:r>
            <a:r>
              <a:rPr lang="da-DK" dirty="0" err="1" smtClean="0"/>
              <a:t>write</a:t>
            </a:r>
            <a:r>
              <a:rPr lang="da-DK" dirty="0" smtClean="0"/>
              <a:t> new business had </a:t>
            </a:r>
            <a:r>
              <a:rPr lang="da-DK" dirty="0" err="1" smtClean="0"/>
              <a:t>value</a:t>
            </a:r>
            <a:r>
              <a:rPr lang="da-DK" dirty="0" smtClean="0"/>
              <a:t> to </a:t>
            </a:r>
            <a:r>
              <a:rPr lang="da-DK" dirty="0" err="1" smtClean="0"/>
              <a:t>other</a:t>
            </a:r>
            <a:r>
              <a:rPr lang="da-DK" dirty="0" smtClean="0"/>
              <a:t> banks and </a:t>
            </a:r>
            <a:r>
              <a:rPr lang="da-DK" dirty="0" err="1" smtClean="0"/>
              <a:t>initiated</a:t>
            </a:r>
            <a:r>
              <a:rPr lang="da-DK" dirty="0" smtClean="0"/>
              <a:t> </a:t>
            </a:r>
            <a:r>
              <a:rPr lang="da-DK" dirty="0" err="1" smtClean="0"/>
              <a:t>controlled</a:t>
            </a:r>
            <a:r>
              <a:rPr lang="da-DK" dirty="0" smtClean="0"/>
              <a:t> </a:t>
            </a:r>
            <a:r>
              <a:rPr lang="da-DK" dirty="0" err="1" smtClean="0"/>
              <a:t>liquidation</a:t>
            </a:r>
            <a:r>
              <a:rPr lang="da-DK" dirty="0" smtClean="0"/>
              <a:t> of the rest</a:t>
            </a:r>
          </a:p>
          <a:p>
            <a:pPr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45708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6842720" cy="762000"/>
          </a:xfrm>
        </p:spPr>
        <p:txBody>
          <a:bodyPr/>
          <a:lstStyle/>
          <a:p>
            <a:r>
              <a:rPr lang="da-DK" dirty="0" smtClean="0"/>
              <a:t>Banking resolution – present (Bank </a:t>
            </a:r>
            <a:r>
              <a:rPr lang="da-DK" dirty="0"/>
              <a:t>P</a:t>
            </a:r>
            <a:r>
              <a:rPr lang="da-DK" dirty="0" smtClean="0"/>
              <a:t>ackage I)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1268760"/>
            <a:ext cx="7924800" cy="46085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During</a:t>
            </a:r>
            <a:r>
              <a:rPr lang="da-DK" dirty="0" smtClean="0"/>
              <a:t> september 2008 </a:t>
            </a:r>
            <a:r>
              <a:rPr lang="da-DK" dirty="0" err="1" smtClean="0"/>
              <a:t>liquidity</a:t>
            </a:r>
            <a:r>
              <a:rPr lang="da-DK" dirty="0" smtClean="0"/>
              <a:t> of </a:t>
            </a:r>
            <a:r>
              <a:rPr lang="da-DK" dirty="0" err="1" smtClean="0"/>
              <a:t>several</a:t>
            </a:r>
            <a:r>
              <a:rPr lang="da-DK" dirty="0" smtClean="0"/>
              <a:t> banks </a:t>
            </a:r>
            <a:r>
              <a:rPr lang="da-DK" dirty="0" err="1" smtClean="0"/>
              <a:t>became</a:t>
            </a:r>
            <a:r>
              <a:rPr lang="da-DK" dirty="0" smtClean="0"/>
              <a:t> </a:t>
            </a:r>
            <a:r>
              <a:rPr lang="da-DK" dirty="0" err="1" smtClean="0"/>
              <a:t>distressed</a:t>
            </a:r>
            <a:r>
              <a:rPr lang="da-DK" dirty="0" smtClean="0"/>
              <a:t>. As a </a:t>
            </a:r>
            <a:r>
              <a:rPr lang="da-DK" dirty="0" err="1" smtClean="0"/>
              <a:t>result</a:t>
            </a:r>
            <a:r>
              <a:rPr lang="da-DK" dirty="0" smtClean="0"/>
              <a:t> Bank Package I </a:t>
            </a:r>
            <a:r>
              <a:rPr lang="da-DK" dirty="0" err="1" smtClean="0"/>
              <a:t>was</a:t>
            </a:r>
            <a:r>
              <a:rPr lang="da-DK" dirty="0" smtClean="0"/>
              <a:t> </a:t>
            </a:r>
            <a:r>
              <a:rPr lang="da-DK" dirty="0" err="1" smtClean="0"/>
              <a:t>enacted</a:t>
            </a:r>
            <a:r>
              <a:rPr lang="da-DK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/>
              <a:t>Option to </a:t>
            </a:r>
            <a:r>
              <a:rPr lang="da-DK" sz="1200" dirty="0" err="1" smtClean="0"/>
              <a:t>deposit-taking</a:t>
            </a:r>
            <a:r>
              <a:rPr lang="da-DK" sz="1200" dirty="0" smtClean="0"/>
              <a:t> banks (PCA-</a:t>
            </a:r>
            <a:r>
              <a:rPr lang="da-DK" sz="1200" dirty="0" err="1" smtClean="0"/>
              <a:t>members</a:t>
            </a:r>
            <a:r>
              <a:rPr lang="da-DK" sz="1200" dirty="0" smtClean="0"/>
              <a:t>) of 2 year </a:t>
            </a:r>
            <a:r>
              <a:rPr lang="da-DK" sz="1200" dirty="0" err="1" smtClean="0"/>
              <a:t>government</a:t>
            </a:r>
            <a:r>
              <a:rPr lang="da-DK" sz="1200" dirty="0" smtClean="0"/>
              <a:t> </a:t>
            </a:r>
            <a:r>
              <a:rPr lang="da-DK" sz="1200" dirty="0" err="1" smtClean="0"/>
              <a:t>guarantee</a:t>
            </a:r>
            <a:r>
              <a:rPr lang="da-DK" sz="1200" dirty="0" smtClean="0"/>
              <a:t> of timely </a:t>
            </a:r>
            <a:r>
              <a:rPr lang="da-DK" sz="1200" dirty="0" err="1" smtClean="0"/>
              <a:t>payment</a:t>
            </a:r>
            <a:r>
              <a:rPr lang="da-DK" sz="1200" dirty="0" smtClean="0"/>
              <a:t> on all senior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/>
              <a:t>Financial Stability Company (FS) set up as administrator of </a:t>
            </a:r>
            <a:r>
              <a:rPr lang="da-DK" sz="1200" dirty="0" err="1" smtClean="0"/>
              <a:t>guarantee</a:t>
            </a:r>
            <a:r>
              <a:rPr lang="da-DK" sz="1200" dirty="0" smtClean="0"/>
              <a:t> </a:t>
            </a:r>
            <a:r>
              <a:rPr lang="da-DK" sz="1200" dirty="0" err="1" smtClean="0"/>
              <a:t>scheme</a:t>
            </a: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/>
              <a:t>PCA-members</a:t>
            </a:r>
            <a:r>
              <a:rPr lang="da-DK" sz="1200" dirty="0" smtClean="0"/>
              <a:t> </a:t>
            </a:r>
            <a:r>
              <a:rPr lang="da-DK" sz="1200" dirty="0" err="1" smtClean="0"/>
              <a:t>should</a:t>
            </a:r>
            <a:r>
              <a:rPr lang="da-DK" sz="1200" dirty="0" smtClean="0"/>
              <a:t> pay FS DKK 15 </a:t>
            </a:r>
            <a:r>
              <a:rPr lang="da-DK" sz="1200" dirty="0" err="1" smtClean="0"/>
              <a:t>bn</a:t>
            </a:r>
            <a:r>
              <a:rPr lang="da-DK" sz="1200" dirty="0" smtClean="0"/>
              <a:t> in </a:t>
            </a:r>
            <a:r>
              <a:rPr lang="da-DK" sz="1200" dirty="0" err="1" smtClean="0"/>
              <a:t>fixed</a:t>
            </a:r>
            <a:r>
              <a:rPr lang="da-DK" sz="1200" dirty="0" smtClean="0"/>
              <a:t> fees, DKK 10 </a:t>
            </a:r>
            <a:r>
              <a:rPr lang="da-DK" sz="1200" dirty="0" err="1" smtClean="0"/>
              <a:t>bn</a:t>
            </a:r>
            <a:r>
              <a:rPr lang="da-DK" sz="1200" dirty="0" smtClean="0"/>
              <a:t> in </a:t>
            </a:r>
            <a:r>
              <a:rPr lang="da-DK" sz="1200" dirty="0" err="1" smtClean="0"/>
              <a:t>first</a:t>
            </a:r>
            <a:r>
              <a:rPr lang="da-DK" sz="1200" dirty="0" smtClean="0"/>
              <a:t> loss tranche and DKK 10 </a:t>
            </a:r>
            <a:r>
              <a:rPr lang="da-DK" sz="1200" dirty="0" err="1" smtClean="0"/>
              <a:t>bn</a:t>
            </a:r>
            <a:r>
              <a:rPr lang="da-DK" sz="1200" dirty="0" smtClean="0"/>
              <a:t> in </a:t>
            </a:r>
            <a:r>
              <a:rPr lang="da-DK" sz="1200" dirty="0" err="1" smtClean="0"/>
              <a:t>third</a:t>
            </a:r>
            <a:r>
              <a:rPr lang="da-DK" sz="1200" dirty="0" smtClean="0"/>
              <a:t> loss tranche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/>
              <a:t>Government exposure was 200 pc. </a:t>
            </a:r>
            <a:r>
              <a:rPr lang="da-DK" sz="1200" dirty="0"/>
              <a:t>o</a:t>
            </a:r>
            <a:r>
              <a:rPr lang="da-DK" sz="1200" dirty="0" smtClean="0"/>
              <a:t>f GDP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/>
              <a:t>PCA-</a:t>
            </a:r>
            <a:r>
              <a:rPr lang="da-DK" sz="1200" dirty="0" err="1" smtClean="0"/>
              <a:t>members</a:t>
            </a:r>
            <a:r>
              <a:rPr lang="da-DK" sz="1200" dirty="0" smtClean="0"/>
              <a:t> </a:t>
            </a:r>
            <a:r>
              <a:rPr lang="da-DK" sz="1200" dirty="0" err="1" smtClean="0"/>
              <a:t>pledged</a:t>
            </a:r>
            <a:r>
              <a:rPr lang="da-DK" sz="1200" dirty="0" smtClean="0"/>
              <a:t> to </a:t>
            </a:r>
            <a:r>
              <a:rPr lang="da-DK" sz="1200" dirty="0" err="1" smtClean="0"/>
              <a:t>sell</a:t>
            </a:r>
            <a:r>
              <a:rPr lang="da-DK" sz="1200" dirty="0" smtClean="0"/>
              <a:t> </a:t>
            </a:r>
            <a:r>
              <a:rPr lang="da-DK" sz="1200" dirty="0" err="1" smtClean="0"/>
              <a:t>banking</a:t>
            </a:r>
            <a:r>
              <a:rPr lang="da-DK" sz="1200" dirty="0" smtClean="0"/>
              <a:t> </a:t>
            </a:r>
            <a:r>
              <a:rPr lang="da-DK" sz="1200" dirty="0" err="1" smtClean="0"/>
              <a:t>activities</a:t>
            </a:r>
            <a:r>
              <a:rPr lang="da-DK" sz="1200" dirty="0" smtClean="0"/>
              <a:t> to </a:t>
            </a:r>
            <a:r>
              <a:rPr lang="da-DK" sz="1200" dirty="0" err="1" smtClean="0"/>
              <a:t>buyer</a:t>
            </a:r>
            <a:r>
              <a:rPr lang="da-DK" sz="1200" dirty="0" smtClean="0"/>
              <a:t> </a:t>
            </a:r>
            <a:r>
              <a:rPr lang="da-DK" sz="1200" dirty="0" err="1" smtClean="0"/>
              <a:t>named</a:t>
            </a:r>
            <a:r>
              <a:rPr lang="da-DK" sz="1200" dirty="0" smtClean="0"/>
              <a:t> by FS on </a:t>
            </a:r>
            <a:r>
              <a:rPr lang="da-DK" sz="1200" dirty="0" err="1" smtClean="0"/>
              <a:t>identical</a:t>
            </a:r>
            <a:r>
              <a:rPr lang="da-DK" sz="1200" dirty="0" smtClean="0"/>
              <a:t> terms as Roskilde Bank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Before</a:t>
            </a:r>
            <a:r>
              <a:rPr lang="da-DK" dirty="0" smtClean="0"/>
              <a:t> the end of Bank Package I in september 2010 FS </a:t>
            </a:r>
            <a:r>
              <a:rPr lang="da-DK" dirty="0" err="1" smtClean="0"/>
              <a:t>bought</a:t>
            </a:r>
            <a:r>
              <a:rPr lang="da-DK" dirty="0" smtClean="0"/>
              <a:t> </a:t>
            </a:r>
            <a:r>
              <a:rPr lang="da-DK" dirty="0" err="1" smtClean="0"/>
              <a:t>banking</a:t>
            </a:r>
            <a:r>
              <a:rPr lang="da-DK" dirty="0" smtClean="0"/>
              <a:t> </a:t>
            </a:r>
            <a:r>
              <a:rPr lang="da-DK" dirty="0" err="1" smtClean="0"/>
              <a:t>activities</a:t>
            </a:r>
            <a:r>
              <a:rPr lang="da-DK" dirty="0" smtClean="0"/>
              <a:t> from </a:t>
            </a:r>
            <a:r>
              <a:rPr lang="da-DK" dirty="0"/>
              <a:t>8</a:t>
            </a:r>
            <a:r>
              <a:rPr lang="da-DK" dirty="0" smtClean="0"/>
              <a:t> banks:</a:t>
            </a:r>
            <a:endParaRPr lang="da-DK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/>
              <a:t>7 </a:t>
            </a:r>
            <a:r>
              <a:rPr lang="da-DK" sz="1200" dirty="0" err="1" smtClean="0"/>
              <a:t>failing</a:t>
            </a:r>
            <a:r>
              <a:rPr lang="da-DK" sz="1200" dirty="0" smtClean="0"/>
              <a:t> banks (ebh bank, Løkken Sparekasse, Fionia Bank, Gudme Raaschou Bank, Capinordic Bank and the Eik Banks), </a:t>
            </a:r>
            <a:r>
              <a:rPr lang="da-DK" sz="1200" dirty="0" err="1" smtClean="0"/>
              <a:t>where</a:t>
            </a:r>
            <a:r>
              <a:rPr lang="da-DK" sz="1200" dirty="0" smtClean="0"/>
              <a:t> parts with positive </a:t>
            </a:r>
            <a:r>
              <a:rPr lang="da-DK" sz="1200" dirty="0" err="1" smtClean="0"/>
              <a:t>value</a:t>
            </a:r>
            <a:r>
              <a:rPr lang="da-DK" sz="1200" dirty="0" smtClean="0"/>
              <a:t> of </a:t>
            </a:r>
            <a:r>
              <a:rPr lang="da-DK" sz="1200" dirty="0" err="1" smtClean="0"/>
              <a:t>writing</a:t>
            </a:r>
            <a:r>
              <a:rPr lang="da-DK" sz="1200" dirty="0" smtClean="0"/>
              <a:t> new business were sold to </a:t>
            </a:r>
            <a:r>
              <a:rPr lang="da-DK" sz="1200" dirty="0" err="1" smtClean="0"/>
              <a:t>other</a:t>
            </a:r>
            <a:r>
              <a:rPr lang="da-DK" sz="1200" dirty="0" smtClean="0"/>
              <a:t> banks and </a:t>
            </a:r>
            <a:r>
              <a:rPr lang="da-DK" sz="1200" dirty="0" err="1" smtClean="0"/>
              <a:t>controlled</a:t>
            </a:r>
            <a:r>
              <a:rPr lang="da-DK" sz="1200" dirty="0" smtClean="0"/>
              <a:t> </a:t>
            </a:r>
            <a:r>
              <a:rPr lang="da-DK" sz="1200" dirty="0" err="1" smtClean="0"/>
              <a:t>liquidation</a:t>
            </a:r>
            <a:r>
              <a:rPr lang="da-DK" sz="1200" dirty="0" smtClean="0"/>
              <a:t> of the rest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/>
              <a:t>New Roskilde Bank from the joint venture </a:t>
            </a:r>
            <a:r>
              <a:rPr lang="da-DK" sz="1200" dirty="0" err="1" smtClean="0"/>
              <a:t>between</a:t>
            </a:r>
            <a:r>
              <a:rPr lang="da-DK" sz="1200" dirty="0" smtClean="0"/>
              <a:t> PCA and DN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/>
              <a:t>Loss for </a:t>
            </a:r>
            <a:r>
              <a:rPr lang="da-DK" sz="1200" dirty="0" err="1" smtClean="0"/>
              <a:t>government</a:t>
            </a:r>
            <a:r>
              <a:rPr lang="da-DK" sz="1200" dirty="0" smtClean="0"/>
              <a:t> on </a:t>
            </a:r>
            <a:r>
              <a:rPr lang="da-DK" sz="1200" dirty="0" err="1" smtClean="0"/>
              <a:t>guarantees</a:t>
            </a:r>
            <a:r>
              <a:rPr lang="da-DK" sz="1200" dirty="0" smtClean="0"/>
              <a:t> was less than 25 </a:t>
            </a:r>
            <a:r>
              <a:rPr lang="da-DK" sz="1200" dirty="0" err="1" smtClean="0"/>
              <a:t>bn</a:t>
            </a:r>
            <a:r>
              <a:rPr lang="da-DK" sz="1200" dirty="0" smtClean="0"/>
              <a:t> </a:t>
            </a:r>
            <a:r>
              <a:rPr lang="da-DK" sz="1200" dirty="0" err="1" smtClean="0"/>
              <a:t>received</a:t>
            </a: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22648372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6914728" cy="762000"/>
          </a:xfrm>
        </p:spPr>
        <p:txBody>
          <a:bodyPr/>
          <a:lstStyle/>
          <a:p>
            <a:r>
              <a:rPr lang="da-DK" dirty="0" smtClean="0"/>
              <a:t>Banking resolution – present (Bank Package II)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1340768"/>
            <a:ext cx="7924800" cy="4450432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da-DK" dirty="0" smtClean="0"/>
              <a:t>Late 2008 </a:t>
            </a:r>
            <a:r>
              <a:rPr lang="da-DK" dirty="0" err="1" smtClean="0"/>
              <a:t>rising</a:t>
            </a:r>
            <a:r>
              <a:rPr lang="da-DK" dirty="0" smtClean="0"/>
              <a:t> </a:t>
            </a:r>
            <a:r>
              <a:rPr lang="da-DK" dirty="0" err="1" smtClean="0"/>
              <a:t>concerns</a:t>
            </a:r>
            <a:r>
              <a:rPr lang="da-DK" dirty="0" smtClean="0"/>
              <a:t> of credit </a:t>
            </a:r>
            <a:r>
              <a:rPr lang="da-DK" dirty="0" err="1" smtClean="0"/>
              <a:t>crunch</a:t>
            </a:r>
            <a:r>
              <a:rPr lang="da-DK" dirty="0" smtClean="0"/>
              <a:t> and problems of </a:t>
            </a:r>
            <a:r>
              <a:rPr lang="da-DK" dirty="0" err="1" smtClean="0"/>
              <a:t>issuing</a:t>
            </a:r>
            <a:r>
              <a:rPr lang="da-DK" dirty="0" smtClean="0"/>
              <a:t> long-term, senior </a:t>
            </a:r>
            <a:r>
              <a:rPr lang="da-DK" dirty="0" err="1" smtClean="0"/>
              <a:t>claims</a:t>
            </a:r>
            <a:r>
              <a:rPr lang="da-DK" dirty="0" smtClean="0"/>
              <a:t> in banks led to Bank Package II in </a:t>
            </a:r>
            <a:r>
              <a:rPr lang="da-DK" dirty="0" err="1" smtClean="0"/>
              <a:t>early</a:t>
            </a:r>
            <a:r>
              <a:rPr lang="da-DK" dirty="0" smtClean="0"/>
              <a:t> 2009</a:t>
            </a:r>
          </a:p>
          <a:p>
            <a:pPr>
              <a:buFont typeface="Arial" charset="0"/>
              <a:buChar char="•"/>
            </a:pPr>
            <a:r>
              <a:rPr lang="da-DK" dirty="0" smtClean="0"/>
              <a:t>Option to </a:t>
            </a:r>
            <a:r>
              <a:rPr lang="da-DK" dirty="0" err="1" smtClean="0"/>
              <a:t>viable</a:t>
            </a:r>
            <a:r>
              <a:rPr lang="da-DK" dirty="0" smtClean="0"/>
              <a:t> </a:t>
            </a:r>
            <a:r>
              <a:rPr lang="da-DK" dirty="0" err="1" smtClean="0"/>
              <a:t>deposit-taking</a:t>
            </a:r>
            <a:r>
              <a:rPr lang="da-DK" dirty="0" smtClean="0"/>
              <a:t> or </a:t>
            </a:r>
            <a:r>
              <a:rPr lang="da-DK" dirty="0" err="1" smtClean="0"/>
              <a:t>mortgage</a:t>
            </a:r>
            <a:r>
              <a:rPr lang="da-DK" dirty="0" smtClean="0"/>
              <a:t> credit banks to issue junior </a:t>
            </a:r>
            <a:r>
              <a:rPr lang="da-DK" dirty="0" err="1" smtClean="0"/>
              <a:t>claims</a:t>
            </a:r>
            <a:r>
              <a:rPr lang="da-DK" dirty="0" smtClean="0"/>
              <a:t> to </a:t>
            </a:r>
            <a:r>
              <a:rPr lang="da-DK" dirty="0" err="1" smtClean="0"/>
              <a:t>government</a:t>
            </a:r>
            <a:r>
              <a:rPr lang="da-DK" dirty="0" smtClean="0"/>
              <a:t> </a:t>
            </a:r>
            <a:r>
              <a:rPr lang="da-DK" dirty="0" err="1" smtClean="0"/>
              <a:t>before</a:t>
            </a:r>
            <a:r>
              <a:rPr lang="da-DK" dirty="0" smtClean="0"/>
              <a:t> </a:t>
            </a:r>
            <a:r>
              <a:rPr lang="da-DK" dirty="0" err="1" smtClean="0"/>
              <a:t>mid</a:t>
            </a:r>
            <a:r>
              <a:rPr lang="da-DK" dirty="0" smtClean="0"/>
              <a:t> 2009</a:t>
            </a:r>
          </a:p>
          <a:p>
            <a:pPr lvl="1">
              <a:buFont typeface="Arial" charset="0"/>
              <a:buChar char="•"/>
            </a:pPr>
            <a:r>
              <a:rPr lang="da-DK" sz="1200" dirty="0"/>
              <a:t>O</a:t>
            </a:r>
            <a:r>
              <a:rPr lang="da-DK" sz="1200" dirty="0" smtClean="0"/>
              <a:t>ption </a:t>
            </a:r>
            <a:r>
              <a:rPr lang="da-DK" sz="1200" dirty="0" err="1" smtClean="0"/>
              <a:t>excercised</a:t>
            </a:r>
            <a:r>
              <a:rPr lang="da-DK" sz="1200" dirty="0" smtClean="0"/>
              <a:t> by 23 banks for DKK 46 </a:t>
            </a:r>
            <a:r>
              <a:rPr lang="da-DK" sz="1200" dirty="0" err="1" smtClean="0"/>
              <a:t>bn</a:t>
            </a:r>
            <a:endParaRPr lang="da-DK" sz="1200" dirty="0" smtClean="0"/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In some cases junior </a:t>
            </a:r>
            <a:r>
              <a:rPr lang="da-DK" sz="1200" dirty="0" err="1" smtClean="0"/>
              <a:t>claim</a:t>
            </a:r>
            <a:r>
              <a:rPr lang="da-DK" sz="1200" dirty="0" smtClean="0"/>
              <a:t> </a:t>
            </a:r>
            <a:r>
              <a:rPr lang="da-DK" sz="1200" dirty="0" err="1" smtClean="0"/>
              <a:t>included</a:t>
            </a:r>
            <a:r>
              <a:rPr lang="da-DK" sz="1200" dirty="0" smtClean="0"/>
              <a:t> option to </a:t>
            </a:r>
            <a:r>
              <a:rPr lang="da-DK" sz="1200" dirty="0" err="1" smtClean="0"/>
              <a:t>issuer</a:t>
            </a:r>
            <a:r>
              <a:rPr lang="da-DK" sz="1200" dirty="0" smtClean="0"/>
              <a:t> to </a:t>
            </a:r>
            <a:r>
              <a:rPr lang="da-DK" sz="1200" dirty="0" err="1" smtClean="0"/>
              <a:t>convert</a:t>
            </a:r>
            <a:r>
              <a:rPr lang="da-DK" sz="1200" dirty="0" smtClean="0"/>
              <a:t> </a:t>
            </a:r>
            <a:r>
              <a:rPr lang="da-DK" sz="1200" dirty="0" err="1" smtClean="0"/>
              <a:t>claim</a:t>
            </a:r>
            <a:r>
              <a:rPr lang="da-DK" sz="1200" dirty="0" smtClean="0"/>
              <a:t> into </a:t>
            </a:r>
            <a:r>
              <a:rPr lang="da-DK" sz="1200" dirty="0" err="1" smtClean="0"/>
              <a:t>equity</a:t>
            </a:r>
            <a:endParaRPr lang="da-DK" sz="1200" dirty="0" smtClean="0"/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5 </a:t>
            </a:r>
            <a:r>
              <a:rPr lang="da-DK" sz="1200" dirty="0" err="1" smtClean="0"/>
              <a:t>need</a:t>
            </a:r>
            <a:r>
              <a:rPr lang="da-DK" sz="1200" dirty="0" smtClean="0"/>
              <a:t> to </a:t>
            </a:r>
            <a:r>
              <a:rPr lang="da-DK" sz="1200" dirty="0" err="1" smtClean="0"/>
              <a:t>refinance</a:t>
            </a:r>
            <a:r>
              <a:rPr lang="da-DK" sz="1200" dirty="0" smtClean="0"/>
              <a:t> </a:t>
            </a:r>
            <a:r>
              <a:rPr lang="da-DK" sz="1200" dirty="0" err="1" smtClean="0"/>
              <a:t>before</a:t>
            </a:r>
            <a:r>
              <a:rPr lang="da-DK" sz="1200" dirty="0" smtClean="0"/>
              <a:t> 2018</a:t>
            </a:r>
          </a:p>
          <a:p>
            <a:pPr lvl="1">
              <a:buFont typeface="Arial" charset="0"/>
              <a:buChar char="•"/>
            </a:pPr>
            <a:r>
              <a:rPr lang="da-DK" sz="1200" dirty="0"/>
              <a:t>L</a:t>
            </a:r>
            <a:r>
              <a:rPr lang="da-DK" sz="1200" dirty="0" smtClean="0"/>
              <a:t>oss on junior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</a:t>
            </a:r>
            <a:r>
              <a:rPr lang="da-DK" sz="1200" dirty="0"/>
              <a:t> </a:t>
            </a:r>
            <a:r>
              <a:rPr lang="da-DK" sz="1200" dirty="0" smtClean="0"/>
              <a:t>for </a:t>
            </a:r>
            <a:r>
              <a:rPr lang="da-DK" sz="1200" dirty="0" err="1" smtClean="0"/>
              <a:t>government</a:t>
            </a:r>
            <a:r>
              <a:rPr lang="da-DK" sz="1200" dirty="0" smtClean="0"/>
              <a:t> less than </a:t>
            </a:r>
            <a:r>
              <a:rPr lang="da-DK" sz="1200" dirty="0" err="1" smtClean="0"/>
              <a:t>interests</a:t>
            </a:r>
            <a:r>
              <a:rPr lang="da-DK" sz="1200" dirty="0" smtClean="0"/>
              <a:t> </a:t>
            </a:r>
            <a:r>
              <a:rPr lang="da-DK" sz="1200" dirty="0" err="1" smtClean="0"/>
              <a:t>received</a:t>
            </a:r>
            <a:r>
              <a:rPr lang="da-DK" sz="1200" dirty="0" smtClean="0"/>
              <a:t> </a:t>
            </a:r>
            <a:endParaRPr lang="da-DK" sz="1200" dirty="0"/>
          </a:p>
          <a:p>
            <a:pPr>
              <a:buFont typeface="Arial" charset="0"/>
              <a:buChar char="•"/>
            </a:pPr>
            <a:r>
              <a:rPr lang="da-DK" dirty="0" smtClean="0"/>
              <a:t>Option to </a:t>
            </a:r>
            <a:r>
              <a:rPr lang="da-DK" dirty="0" err="1" smtClean="0"/>
              <a:t>viable</a:t>
            </a:r>
            <a:r>
              <a:rPr lang="da-DK" dirty="0" smtClean="0"/>
              <a:t> </a:t>
            </a:r>
            <a:r>
              <a:rPr lang="da-DK" dirty="0" err="1" smtClean="0"/>
              <a:t>deposit-taking</a:t>
            </a:r>
            <a:r>
              <a:rPr lang="da-DK" dirty="0" smtClean="0"/>
              <a:t> or </a:t>
            </a:r>
            <a:r>
              <a:rPr lang="da-DK" dirty="0" err="1" smtClean="0"/>
              <a:t>mortgage</a:t>
            </a:r>
            <a:r>
              <a:rPr lang="da-DK" dirty="0" smtClean="0"/>
              <a:t> credit banks to issue senior </a:t>
            </a:r>
            <a:r>
              <a:rPr lang="da-DK" dirty="0" err="1" smtClean="0"/>
              <a:t>bonds</a:t>
            </a:r>
            <a:r>
              <a:rPr lang="da-DK" dirty="0" smtClean="0"/>
              <a:t> with 3 year </a:t>
            </a:r>
            <a:r>
              <a:rPr lang="da-DK" dirty="0" err="1" smtClean="0"/>
              <a:t>guarantees</a:t>
            </a:r>
            <a:r>
              <a:rPr lang="da-DK" dirty="0" smtClean="0"/>
              <a:t> from FS on </a:t>
            </a:r>
            <a:r>
              <a:rPr lang="da-DK" dirty="0" err="1" smtClean="0"/>
              <a:t>behalf</a:t>
            </a:r>
            <a:r>
              <a:rPr lang="da-DK" dirty="0" smtClean="0"/>
              <a:t> of </a:t>
            </a:r>
            <a:r>
              <a:rPr lang="da-DK" dirty="0" err="1" smtClean="0"/>
              <a:t>government</a:t>
            </a:r>
            <a:r>
              <a:rPr lang="da-DK" dirty="0" smtClean="0"/>
              <a:t> </a:t>
            </a:r>
            <a:r>
              <a:rPr lang="da-DK" dirty="0" err="1" smtClean="0"/>
              <a:t>before</a:t>
            </a:r>
            <a:r>
              <a:rPr lang="da-DK" dirty="0" smtClean="0"/>
              <a:t> end 2010</a:t>
            </a:r>
            <a:endParaRPr lang="da-DK" dirty="0"/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Options </a:t>
            </a:r>
            <a:r>
              <a:rPr lang="da-DK" sz="1200" dirty="0" err="1" smtClean="0"/>
              <a:t>issued</a:t>
            </a:r>
            <a:r>
              <a:rPr lang="da-DK" sz="1200" dirty="0" smtClean="0"/>
              <a:t> to 63 banks and </a:t>
            </a:r>
            <a:r>
              <a:rPr lang="da-DK" sz="1200" dirty="0" err="1" smtClean="0"/>
              <a:t>excercised</a:t>
            </a:r>
            <a:r>
              <a:rPr lang="da-DK" sz="1200" dirty="0" smtClean="0"/>
              <a:t> by 50 banks for DKK 194 </a:t>
            </a:r>
            <a:r>
              <a:rPr lang="da-DK" sz="1200" dirty="0" err="1" smtClean="0"/>
              <a:t>bn</a:t>
            </a:r>
            <a:endParaRPr lang="da-DK" sz="1200" dirty="0" smtClean="0"/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All </a:t>
            </a:r>
            <a:r>
              <a:rPr lang="da-DK" sz="1200" dirty="0" err="1" smtClean="0"/>
              <a:t>guarantees</a:t>
            </a:r>
            <a:r>
              <a:rPr lang="da-DK" sz="1200" dirty="0" smtClean="0"/>
              <a:t> </a:t>
            </a:r>
            <a:r>
              <a:rPr lang="da-DK" sz="1200" dirty="0" err="1" smtClean="0"/>
              <a:t>expired</a:t>
            </a:r>
            <a:r>
              <a:rPr lang="da-DK" sz="1200" dirty="0" smtClean="0"/>
              <a:t> now</a:t>
            </a:r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Loss on </a:t>
            </a:r>
            <a:r>
              <a:rPr lang="da-DK" sz="1200" dirty="0" err="1" smtClean="0"/>
              <a:t>guarantees</a:t>
            </a:r>
            <a:r>
              <a:rPr lang="da-DK" sz="1200" dirty="0" smtClean="0"/>
              <a:t> for </a:t>
            </a:r>
            <a:r>
              <a:rPr lang="da-DK" sz="1200" dirty="0" err="1" smtClean="0"/>
              <a:t>government</a:t>
            </a:r>
            <a:r>
              <a:rPr lang="da-DK" sz="1200" dirty="0" smtClean="0"/>
              <a:t>  less than fees </a:t>
            </a:r>
            <a:r>
              <a:rPr lang="da-DK" sz="1200" dirty="0" err="1" smtClean="0"/>
              <a:t>received</a:t>
            </a:r>
            <a:endParaRPr lang="da-DK" sz="1200" dirty="0"/>
          </a:p>
          <a:p>
            <a:pPr lvl="1">
              <a:buFont typeface="Arial" charset="0"/>
              <a:buChar char="•"/>
            </a:pPr>
            <a:endParaRPr lang="da-DK" sz="1200" dirty="0" smtClean="0"/>
          </a:p>
        </p:txBody>
      </p:sp>
    </p:spTree>
    <p:extLst>
      <p:ext uri="{BB962C8B-B14F-4D97-AF65-F5344CB8AC3E}">
        <p14:creationId xmlns:p14="http://schemas.microsoft.com/office/powerpoint/2010/main" val="210115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202760" cy="762000"/>
          </a:xfrm>
        </p:spPr>
        <p:txBody>
          <a:bodyPr/>
          <a:lstStyle/>
          <a:p>
            <a:r>
              <a:rPr lang="da-DK" dirty="0" smtClean="0"/>
              <a:t>Banking resolution – present (Bank Package III)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da-DK" dirty="0" err="1" smtClean="0"/>
              <a:t>Concerns</a:t>
            </a:r>
            <a:r>
              <a:rPr lang="da-DK" dirty="0" smtClean="0"/>
              <a:t> of </a:t>
            </a:r>
            <a:r>
              <a:rPr lang="da-DK" dirty="0" err="1" smtClean="0"/>
              <a:t>fiscal</a:t>
            </a:r>
            <a:r>
              <a:rPr lang="da-DK" dirty="0" smtClean="0"/>
              <a:t> exposure of </a:t>
            </a:r>
            <a:r>
              <a:rPr lang="da-DK" dirty="0" err="1" smtClean="0"/>
              <a:t>continuing</a:t>
            </a:r>
            <a:r>
              <a:rPr lang="da-DK" dirty="0" smtClean="0"/>
              <a:t> 2-year general </a:t>
            </a:r>
            <a:r>
              <a:rPr lang="da-DK" dirty="0" err="1" smtClean="0"/>
              <a:t>government</a:t>
            </a:r>
            <a:r>
              <a:rPr lang="da-DK" dirty="0" smtClean="0"/>
              <a:t> </a:t>
            </a:r>
            <a:r>
              <a:rPr lang="da-DK" dirty="0" err="1" smtClean="0"/>
              <a:t>guarantee</a:t>
            </a:r>
            <a:r>
              <a:rPr lang="da-DK" dirty="0" smtClean="0"/>
              <a:t> to </a:t>
            </a:r>
            <a:r>
              <a:rPr lang="da-DK" dirty="0" err="1" smtClean="0"/>
              <a:t>deposit-taking</a:t>
            </a:r>
            <a:r>
              <a:rPr lang="da-DK" dirty="0" smtClean="0"/>
              <a:t> banks and </a:t>
            </a:r>
            <a:r>
              <a:rPr lang="da-DK" dirty="0" err="1" smtClean="0"/>
              <a:t>lacking</a:t>
            </a:r>
            <a:r>
              <a:rPr lang="da-DK" dirty="0" smtClean="0"/>
              <a:t> </a:t>
            </a:r>
            <a:r>
              <a:rPr lang="da-DK" dirty="0" err="1" smtClean="0"/>
              <a:t>willing</a:t>
            </a:r>
            <a:r>
              <a:rPr lang="da-DK" dirty="0" smtClean="0"/>
              <a:t> </a:t>
            </a:r>
            <a:r>
              <a:rPr lang="da-DK" dirty="0" err="1" smtClean="0"/>
              <a:t>buyers</a:t>
            </a:r>
            <a:r>
              <a:rPr lang="da-DK" dirty="0" smtClean="0"/>
              <a:t> of such banks in case of </a:t>
            </a:r>
            <a:r>
              <a:rPr lang="da-DK" dirty="0" err="1" smtClean="0"/>
              <a:t>failure</a:t>
            </a:r>
            <a:r>
              <a:rPr lang="da-DK" dirty="0" smtClean="0"/>
              <a:t> led to Bank Package III in mid 2010</a:t>
            </a:r>
          </a:p>
          <a:p>
            <a:pPr>
              <a:buFont typeface="Arial" charset="0"/>
              <a:buChar char="•"/>
            </a:pPr>
            <a:r>
              <a:rPr lang="da-DK" dirty="0" smtClean="0"/>
              <a:t>Option to </a:t>
            </a:r>
            <a:r>
              <a:rPr lang="da-DK" dirty="0" err="1" smtClean="0"/>
              <a:t>failing</a:t>
            </a:r>
            <a:r>
              <a:rPr lang="da-DK" dirty="0" smtClean="0"/>
              <a:t> </a:t>
            </a:r>
            <a:r>
              <a:rPr lang="da-DK" dirty="0" err="1" smtClean="0"/>
              <a:t>deposit-taking</a:t>
            </a:r>
            <a:r>
              <a:rPr lang="da-DK" dirty="0" smtClean="0"/>
              <a:t> banks to </a:t>
            </a:r>
            <a:r>
              <a:rPr lang="da-DK" dirty="0" err="1" smtClean="0"/>
              <a:t>sell</a:t>
            </a:r>
            <a:r>
              <a:rPr lang="da-DK" dirty="0" smtClean="0"/>
              <a:t> </a:t>
            </a:r>
            <a:r>
              <a:rPr lang="da-DK" dirty="0" err="1" smtClean="0"/>
              <a:t>banking</a:t>
            </a:r>
            <a:r>
              <a:rPr lang="da-DK" dirty="0" smtClean="0"/>
              <a:t> </a:t>
            </a:r>
            <a:r>
              <a:rPr lang="da-DK" dirty="0" err="1" smtClean="0"/>
              <a:t>activities</a:t>
            </a:r>
            <a:r>
              <a:rPr lang="da-DK" dirty="0" smtClean="0"/>
              <a:t> to new </a:t>
            </a:r>
            <a:r>
              <a:rPr lang="da-DK" dirty="0" err="1" smtClean="0"/>
              <a:t>banking</a:t>
            </a:r>
            <a:r>
              <a:rPr lang="da-DK" dirty="0" smtClean="0"/>
              <a:t> </a:t>
            </a:r>
            <a:r>
              <a:rPr lang="da-DK" dirty="0" err="1" smtClean="0"/>
              <a:t>subsidiary</a:t>
            </a:r>
            <a:r>
              <a:rPr lang="da-DK" dirty="0" smtClean="0"/>
              <a:t> of FS. </a:t>
            </a:r>
          </a:p>
          <a:p>
            <a:pPr lvl="1">
              <a:buFont typeface="Arial" charset="0"/>
              <a:buChar char="•"/>
            </a:pPr>
            <a:r>
              <a:rPr lang="da-DK" sz="1200" dirty="0" err="1" smtClean="0"/>
              <a:t>Assets</a:t>
            </a:r>
            <a:r>
              <a:rPr lang="da-DK" sz="1200" dirty="0" smtClean="0"/>
              <a:t> </a:t>
            </a:r>
            <a:r>
              <a:rPr lang="da-DK" sz="1200" dirty="0" err="1" smtClean="0"/>
              <a:t>purchased</a:t>
            </a:r>
            <a:r>
              <a:rPr lang="da-DK" sz="1200" dirty="0" smtClean="0"/>
              <a:t> to </a:t>
            </a:r>
            <a:r>
              <a:rPr lang="da-DK" sz="1200" dirty="0" err="1" smtClean="0"/>
              <a:t>liquidation</a:t>
            </a:r>
            <a:r>
              <a:rPr lang="da-DK" sz="1200" dirty="0" smtClean="0"/>
              <a:t> </a:t>
            </a:r>
            <a:r>
              <a:rPr lang="da-DK" sz="1200" dirty="0" err="1" smtClean="0"/>
              <a:t>values</a:t>
            </a:r>
            <a:endParaRPr lang="da-DK" sz="1200" dirty="0" smtClean="0"/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Senior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</a:t>
            </a:r>
            <a:r>
              <a:rPr lang="da-DK" sz="1200" dirty="0" err="1" smtClean="0"/>
              <a:t>assumed</a:t>
            </a:r>
            <a:r>
              <a:rPr lang="da-DK" sz="1200" dirty="0" smtClean="0"/>
              <a:t> for an </a:t>
            </a:r>
            <a:r>
              <a:rPr lang="da-DK" sz="1200" dirty="0" err="1" smtClean="0"/>
              <a:t>equivalent</a:t>
            </a:r>
            <a:r>
              <a:rPr lang="da-DK" sz="1200" dirty="0" smtClean="0"/>
              <a:t> </a:t>
            </a:r>
            <a:r>
              <a:rPr lang="da-DK" sz="1200" dirty="0" err="1" smtClean="0"/>
              <a:t>value</a:t>
            </a:r>
            <a:r>
              <a:rPr lang="da-DK" sz="1200" dirty="0" smtClean="0"/>
              <a:t> – </a:t>
            </a:r>
            <a:r>
              <a:rPr lang="da-DK" sz="1200" dirty="0" err="1" smtClean="0"/>
              <a:t>other</a:t>
            </a:r>
            <a:r>
              <a:rPr lang="da-DK" sz="1200" dirty="0" smtClean="0"/>
              <a:t>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in </a:t>
            </a:r>
            <a:r>
              <a:rPr lang="da-DK" sz="1200" dirty="0" err="1" smtClean="0"/>
              <a:t>liquidation</a:t>
            </a:r>
            <a:endParaRPr lang="da-DK" sz="1200" dirty="0" smtClean="0"/>
          </a:p>
          <a:p>
            <a:pPr lvl="1">
              <a:buFont typeface="Arial" charset="0"/>
              <a:buChar char="•"/>
            </a:pPr>
            <a:r>
              <a:rPr lang="da-DK" sz="1200" dirty="0" err="1" smtClean="0"/>
              <a:t>Deposit</a:t>
            </a:r>
            <a:r>
              <a:rPr lang="da-DK" sz="1200" dirty="0" smtClean="0"/>
              <a:t> </a:t>
            </a:r>
            <a:r>
              <a:rPr lang="da-DK" sz="1200" dirty="0" err="1" smtClean="0"/>
              <a:t>guarantee</a:t>
            </a:r>
            <a:r>
              <a:rPr lang="da-DK" sz="1200" dirty="0" smtClean="0"/>
              <a:t> </a:t>
            </a:r>
            <a:r>
              <a:rPr lang="da-DK" sz="1200" dirty="0" err="1" smtClean="0"/>
              <a:t>scheme</a:t>
            </a:r>
            <a:r>
              <a:rPr lang="da-DK" sz="1200" dirty="0"/>
              <a:t> </a:t>
            </a:r>
            <a:r>
              <a:rPr lang="da-DK" sz="1200" dirty="0" smtClean="0"/>
              <a:t>paid for losses on </a:t>
            </a:r>
            <a:r>
              <a:rPr lang="da-DK" sz="1200" dirty="0" err="1" smtClean="0"/>
              <a:t>covered</a:t>
            </a:r>
            <a:r>
              <a:rPr lang="da-DK" sz="1200" dirty="0" smtClean="0"/>
              <a:t> </a:t>
            </a:r>
            <a:r>
              <a:rPr lang="da-DK" sz="1200" dirty="0" err="1" smtClean="0"/>
              <a:t>deposits</a:t>
            </a:r>
            <a:endParaRPr lang="da-DK" sz="1200" dirty="0" smtClean="0"/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Capital </a:t>
            </a:r>
            <a:r>
              <a:rPr lang="da-DK" sz="1200" dirty="0" err="1" smtClean="0"/>
              <a:t>provided</a:t>
            </a:r>
            <a:r>
              <a:rPr lang="da-DK" sz="1200" dirty="0" smtClean="0"/>
              <a:t> by FS, </a:t>
            </a:r>
            <a:r>
              <a:rPr lang="da-DK" sz="1200" dirty="0" err="1" smtClean="0"/>
              <a:t>however</a:t>
            </a:r>
            <a:r>
              <a:rPr lang="da-DK" sz="1200" dirty="0" smtClean="0"/>
              <a:t> with </a:t>
            </a:r>
            <a:r>
              <a:rPr lang="da-DK" sz="1200" dirty="0" err="1" smtClean="0"/>
              <a:t>guarantee</a:t>
            </a:r>
            <a:r>
              <a:rPr lang="da-DK" sz="1200" dirty="0" smtClean="0"/>
              <a:t> from </a:t>
            </a:r>
            <a:r>
              <a:rPr lang="da-DK" sz="1200" dirty="0" err="1" smtClean="0"/>
              <a:t>deposit</a:t>
            </a:r>
            <a:r>
              <a:rPr lang="da-DK" sz="1200" dirty="0" smtClean="0"/>
              <a:t> </a:t>
            </a:r>
            <a:r>
              <a:rPr lang="da-DK" sz="1200" dirty="0" err="1" smtClean="0"/>
              <a:t>guarantee</a:t>
            </a:r>
            <a:r>
              <a:rPr lang="da-DK" sz="1200" dirty="0" smtClean="0"/>
              <a:t>  </a:t>
            </a:r>
            <a:r>
              <a:rPr lang="da-DK" sz="1200" dirty="0" err="1" smtClean="0"/>
              <a:t>scheme</a:t>
            </a:r>
            <a:endParaRPr lang="da-DK" sz="1200" dirty="0" smtClean="0"/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Profit after fees to </a:t>
            </a:r>
            <a:r>
              <a:rPr lang="da-DK" sz="1200" dirty="0" err="1" smtClean="0"/>
              <a:t>deposit</a:t>
            </a:r>
            <a:r>
              <a:rPr lang="da-DK" sz="1200" dirty="0" smtClean="0"/>
              <a:t> </a:t>
            </a:r>
            <a:r>
              <a:rPr lang="da-DK" sz="1200" dirty="0" err="1" smtClean="0"/>
              <a:t>guarantee</a:t>
            </a:r>
            <a:r>
              <a:rPr lang="da-DK" sz="1200" dirty="0" smtClean="0"/>
              <a:t> </a:t>
            </a:r>
            <a:r>
              <a:rPr lang="da-DK" sz="1200" dirty="0" err="1" smtClean="0"/>
              <a:t>scheme</a:t>
            </a:r>
            <a:r>
              <a:rPr lang="da-DK" sz="1200" dirty="0" smtClean="0"/>
              <a:t> </a:t>
            </a:r>
            <a:r>
              <a:rPr lang="da-DK" sz="1200" dirty="0" err="1" smtClean="0"/>
              <a:t>distributed</a:t>
            </a:r>
            <a:r>
              <a:rPr lang="da-DK" sz="1200" dirty="0" smtClean="0"/>
              <a:t> to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not </a:t>
            </a:r>
            <a:r>
              <a:rPr lang="da-DK" sz="1200" dirty="0" err="1" smtClean="0"/>
              <a:t>assumed</a:t>
            </a:r>
            <a:r>
              <a:rPr lang="da-DK" sz="1200" dirty="0" smtClean="0"/>
              <a:t> </a:t>
            </a:r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Parts of bank with </a:t>
            </a:r>
            <a:r>
              <a:rPr lang="da-DK" sz="1200" dirty="0" err="1" smtClean="0"/>
              <a:t>value</a:t>
            </a:r>
            <a:r>
              <a:rPr lang="da-DK" sz="1200" dirty="0" smtClean="0"/>
              <a:t> of </a:t>
            </a:r>
            <a:r>
              <a:rPr lang="da-DK" sz="1200" dirty="0" err="1" smtClean="0"/>
              <a:t>writing</a:t>
            </a:r>
            <a:r>
              <a:rPr lang="da-DK" sz="1200" dirty="0" smtClean="0"/>
              <a:t> new business sold to </a:t>
            </a:r>
            <a:r>
              <a:rPr lang="da-DK" sz="1200" dirty="0" err="1" smtClean="0"/>
              <a:t>others</a:t>
            </a:r>
            <a:r>
              <a:rPr lang="da-DK" sz="1200" dirty="0" smtClean="0"/>
              <a:t>  and </a:t>
            </a:r>
            <a:r>
              <a:rPr lang="da-DK" sz="1200" dirty="0" err="1" smtClean="0"/>
              <a:t>controlled</a:t>
            </a:r>
            <a:r>
              <a:rPr lang="da-DK" sz="1200" dirty="0" smtClean="0"/>
              <a:t> </a:t>
            </a:r>
            <a:r>
              <a:rPr lang="da-DK" sz="1200" dirty="0" err="1" smtClean="0"/>
              <a:t>liquidation</a:t>
            </a:r>
            <a:r>
              <a:rPr lang="da-DK" sz="1200" dirty="0" smtClean="0"/>
              <a:t> of the rest</a:t>
            </a:r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In case option was not </a:t>
            </a:r>
            <a:r>
              <a:rPr lang="da-DK" sz="1200" dirty="0" err="1" smtClean="0"/>
              <a:t>excercised</a:t>
            </a:r>
            <a:r>
              <a:rPr lang="da-DK" sz="1200" dirty="0" smtClean="0"/>
              <a:t> and bank to be </a:t>
            </a:r>
            <a:r>
              <a:rPr lang="da-DK" sz="1200" dirty="0" err="1" smtClean="0"/>
              <a:t>liquidated</a:t>
            </a:r>
            <a:r>
              <a:rPr lang="da-DK" sz="1200" dirty="0" smtClean="0"/>
              <a:t>, FS </a:t>
            </a:r>
            <a:r>
              <a:rPr lang="da-DK" sz="1200" dirty="0" err="1" smtClean="0"/>
              <a:t>was</a:t>
            </a:r>
            <a:r>
              <a:rPr lang="da-DK" sz="1200" dirty="0" smtClean="0"/>
              <a:t> </a:t>
            </a:r>
            <a:r>
              <a:rPr lang="da-DK" sz="1200" dirty="0" err="1" smtClean="0"/>
              <a:t>able</a:t>
            </a:r>
            <a:r>
              <a:rPr lang="da-DK" sz="1200" dirty="0" smtClean="0"/>
              <a:t> to do the transaction with the </a:t>
            </a:r>
            <a:r>
              <a:rPr lang="da-DK" sz="1200" dirty="0" err="1" smtClean="0"/>
              <a:t>liquidator</a:t>
            </a: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1663448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130752" cy="762000"/>
          </a:xfrm>
        </p:spPr>
        <p:txBody>
          <a:bodyPr/>
          <a:lstStyle/>
          <a:p>
            <a:r>
              <a:rPr lang="da-DK" dirty="0" smtClean="0"/>
              <a:t>Banking resolution – present (Bank Package IV)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1296537"/>
            <a:ext cx="7924800" cy="449466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da-DK" dirty="0" smtClean="0"/>
              <a:t>After </a:t>
            </a:r>
            <a:r>
              <a:rPr lang="da-DK" dirty="0" err="1" smtClean="0"/>
              <a:t>applying</a:t>
            </a:r>
            <a:r>
              <a:rPr lang="da-DK" dirty="0" smtClean="0"/>
              <a:t> Bank Package III on two banks in 2011 (Amagerbanken and Fjordbank Mors) with losses to senior </a:t>
            </a:r>
            <a:r>
              <a:rPr lang="da-DK" dirty="0" err="1" smtClean="0"/>
              <a:t>claims</a:t>
            </a:r>
            <a:r>
              <a:rPr lang="da-DK" dirty="0" smtClean="0"/>
              <a:t> it was </a:t>
            </a:r>
            <a:r>
              <a:rPr lang="da-DK" dirty="0" err="1" smtClean="0"/>
              <a:t>decided</a:t>
            </a:r>
            <a:r>
              <a:rPr lang="da-DK" dirty="0" smtClean="0"/>
              <a:t> that </a:t>
            </a:r>
            <a:r>
              <a:rPr lang="da-DK" dirty="0" err="1" smtClean="0"/>
              <a:t>eventhough</a:t>
            </a:r>
            <a:r>
              <a:rPr lang="da-DK" dirty="0" smtClean="0"/>
              <a:t> Bank Package was </a:t>
            </a:r>
            <a:r>
              <a:rPr lang="da-DK" dirty="0" err="1" smtClean="0"/>
              <a:t>superior</a:t>
            </a:r>
            <a:r>
              <a:rPr lang="da-DK" dirty="0" smtClean="0"/>
              <a:t> to </a:t>
            </a:r>
            <a:r>
              <a:rPr lang="da-DK" dirty="0" err="1" smtClean="0"/>
              <a:t>liquidation</a:t>
            </a:r>
            <a:r>
              <a:rPr lang="da-DK" dirty="0" smtClean="0"/>
              <a:t> it </a:t>
            </a:r>
            <a:r>
              <a:rPr lang="da-DK" dirty="0" err="1" smtClean="0"/>
              <a:t>needed</a:t>
            </a:r>
            <a:r>
              <a:rPr lang="da-DK" dirty="0" smtClean="0"/>
              <a:t> to be </a:t>
            </a:r>
            <a:r>
              <a:rPr lang="da-DK" dirty="0" err="1" smtClean="0"/>
              <a:t>improved</a:t>
            </a:r>
            <a:r>
              <a:rPr lang="da-DK" dirty="0" smtClean="0"/>
              <a:t> with Bank Package IV in </a:t>
            </a:r>
            <a:r>
              <a:rPr lang="da-DK" dirty="0" err="1" smtClean="0"/>
              <a:t>autumn</a:t>
            </a:r>
            <a:r>
              <a:rPr lang="da-DK" dirty="0" smtClean="0"/>
              <a:t> 2011.</a:t>
            </a:r>
          </a:p>
          <a:p>
            <a:pPr>
              <a:buFont typeface="Arial" charset="0"/>
              <a:buChar char="•"/>
            </a:pPr>
            <a:r>
              <a:rPr lang="da-DK" dirty="0" smtClean="0"/>
              <a:t>Option for FS to </a:t>
            </a:r>
            <a:r>
              <a:rPr lang="da-DK" dirty="0" err="1" smtClean="0"/>
              <a:t>contribute</a:t>
            </a:r>
            <a:r>
              <a:rPr lang="da-DK" dirty="0" smtClean="0"/>
              <a:t> to </a:t>
            </a:r>
            <a:r>
              <a:rPr lang="da-DK" dirty="0" err="1" smtClean="0"/>
              <a:t>dowry</a:t>
            </a:r>
            <a:r>
              <a:rPr lang="da-DK" dirty="0" smtClean="0"/>
              <a:t>, </a:t>
            </a:r>
            <a:r>
              <a:rPr lang="da-DK" dirty="0" err="1" smtClean="0"/>
              <a:t>provided</a:t>
            </a:r>
            <a:endParaRPr lang="da-DK" dirty="0" smtClean="0"/>
          </a:p>
          <a:p>
            <a:pPr lvl="1">
              <a:buFont typeface="Arial" charset="0"/>
              <a:buChar char="•"/>
            </a:pPr>
            <a:r>
              <a:rPr lang="da-DK" sz="1200" dirty="0" err="1"/>
              <a:t>C</a:t>
            </a:r>
            <a:r>
              <a:rPr lang="da-DK" sz="1200" dirty="0" err="1" smtClean="0"/>
              <a:t>ontribution</a:t>
            </a:r>
            <a:r>
              <a:rPr lang="da-DK" sz="1200" dirty="0" smtClean="0"/>
              <a:t> was proportional and not </a:t>
            </a:r>
            <a:r>
              <a:rPr lang="da-DK" sz="1200" dirty="0" err="1" smtClean="0"/>
              <a:t>higher</a:t>
            </a:r>
            <a:r>
              <a:rPr lang="da-DK" sz="1200" dirty="0" smtClean="0"/>
              <a:t> than the loss for FS in case of resolution </a:t>
            </a:r>
            <a:r>
              <a:rPr lang="da-DK" sz="1200" dirty="0" err="1" smtClean="0"/>
              <a:t>according</a:t>
            </a:r>
            <a:r>
              <a:rPr lang="da-DK" sz="1200" dirty="0" smtClean="0"/>
              <a:t> to Bank Package III and</a:t>
            </a:r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The </a:t>
            </a:r>
            <a:r>
              <a:rPr lang="da-DK" sz="1200" dirty="0" err="1" smtClean="0"/>
              <a:t>banking</a:t>
            </a:r>
            <a:r>
              <a:rPr lang="da-DK" sz="1200" dirty="0" smtClean="0"/>
              <a:t> </a:t>
            </a:r>
            <a:r>
              <a:rPr lang="da-DK" sz="1200" dirty="0" err="1" smtClean="0"/>
              <a:t>activities</a:t>
            </a:r>
            <a:r>
              <a:rPr lang="da-DK" sz="1200" dirty="0" smtClean="0"/>
              <a:t>, </a:t>
            </a:r>
            <a:r>
              <a:rPr lang="da-DK" sz="1200" dirty="0" err="1" smtClean="0"/>
              <a:t>where</a:t>
            </a:r>
            <a:r>
              <a:rPr lang="da-DK" sz="1200" dirty="0" smtClean="0"/>
              <a:t> </a:t>
            </a:r>
            <a:r>
              <a:rPr lang="da-DK" sz="1200" dirty="0" err="1" smtClean="0"/>
              <a:t>writing</a:t>
            </a:r>
            <a:r>
              <a:rPr lang="da-DK" sz="1200" dirty="0" smtClean="0"/>
              <a:t> new business had </a:t>
            </a:r>
            <a:r>
              <a:rPr lang="da-DK" sz="1200" dirty="0" err="1" smtClean="0"/>
              <a:t>value</a:t>
            </a:r>
            <a:r>
              <a:rPr lang="da-DK" sz="1200" dirty="0" smtClean="0"/>
              <a:t>, </a:t>
            </a:r>
            <a:r>
              <a:rPr lang="da-DK" sz="1200" dirty="0" err="1" smtClean="0"/>
              <a:t>incl.retail</a:t>
            </a:r>
            <a:r>
              <a:rPr lang="da-DK" sz="1200" dirty="0" smtClean="0"/>
              <a:t> was sold </a:t>
            </a:r>
            <a:r>
              <a:rPr lang="da-DK" sz="1200" dirty="0" err="1" smtClean="0"/>
              <a:t>during</a:t>
            </a:r>
            <a:r>
              <a:rPr lang="da-DK" sz="1200" dirty="0" smtClean="0"/>
              <a:t> the resolution weekend</a:t>
            </a:r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FS </a:t>
            </a:r>
            <a:r>
              <a:rPr lang="da-DK" sz="1200" dirty="0" err="1" smtClean="0"/>
              <a:t>could</a:t>
            </a:r>
            <a:r>
              <a:rPr lang="da-DK" sz="1200" dirty="0" smtClean="0"/>
              <a:t> only face losses on </a:t>
            </a:r>
            <a:r>
              <a:rPr lang="da-DK" sz="1200" dirty="0" err="1" smtClean="0"/>
              <a:t>guarantees</a:t>
            </a:r>
            <a:r>
              <a:rPr lang="da-DK" sz="1200" dirty="0" smtClean="0"/>
              <a:t> </a:t>
            </a:r>
            <a:r>
              <a:rPr lang="da-DK" sz="1200" dirty="0" err="1" smtClean="0"/>
              <a:t>issued</a:t>
            </a:r>
            <a:r>
              <a:rPr lang="da-DK" sz="1200" dirty="0" smtClean="0"/>
              <a:t> on </a:t>
            </a:r>
            <a:r>
              <a:rPr lang="da-DK" sz="1200" dirty="0" err="1" smtClean="0"/>
              <a:t>behalf</a:t>
            </a:r>
            <a:r>
              <a:rPr lang="da-DK" sz="1200" dirty="0" smtClean="0"/>
              <a:t> of the </a:t>
            </a:r>
            <a:r>
              <a:rPr lang="da-DK" sz="1200" dirty="0" err="1" smtClean="0"/>
              <a:t>government</a:t>
            </a:r>
            <a:endParaRPr lang="da-DK" sz="1200" dirty="0" smtClean="0"/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Option has </a:t>
            </a:r>
            <a:r>
              <a:rPr lang="da-DK" sz="1200" dirty="0" err="1" smtClean="0"/>
              <a:t>been</a:t>
            </a:r>
            <a:r>
              <a:rPr lang="da-DK" sz="1200" dirty="0" smtClean="0"/>
              <a:t> </a:t>
            </a:r>
            <a:r>
              <a:rPr lang="da-DK" sz="1200" dirty="0" err="1" smtClean="0"/>
              <a:t>applied</a:t>
            </a:r>
            <a:r>
              <a:rPr lang="da-DK" sz="1200" dirty="0" smtClean="0"/>
              <a:t> 3 times – 2 with </a:t>
            </a:r>
            <a:r>
              <a:rPr lang="da-DK" sz="1200" dirty="0" err="1" smtClean="0"/>
              <a:t>contributions</a:t>
            </a:r>
            <a:r>
              <a:rPr lang="da-DK" sz="1200" dirty="0" smtClean="0"/>
              <a:t> from FS (</a:t>
            </a:r>
            <a:r>
              <a:rPr lang="da-DK" sz="1200" dirty="0" smtClean="0"/>
              <a:t>Max Bank </a:t>
            </a:r>
            <a:r>
              <a:rPr lang="da-DK" sz="1200" dirty="0" smtClean="0"/>
              <a:t>and Sparekassen Østjylland) and 1 with </a:t>
            </a:r>
            <a:r>
              <a:rPr lang="da-DK" sz="1200" dirty="0" err="1" smtClean="0"/>
              <a:t>dowry</a:t>
            </a:r>
            <a:r>
              <a:rPr lang="da-DK" sz="1200" dirty="0" smtClean="0"/>
              <a:t> </a:t>
            </a:r>
            <a:r>
              <a:rPr lang="da-DK" sz="1200" dirty="0" err="1" smtClean="0"/>
              <a:t>only</a:t>
            </a:r>
            <a:r>
              <a:rPr lang="da-DK" sz="1200" dirty="0" smtClean="0"/>
              <a:t> from </a:t>
            </a:r>
            <a:r>
              <a:rPr lang="da-DK" sz="1200" dirty="0" err="1" smtClean="0"/>
              <a:t>deposit</a:t>
            </a:r>
            <a:r>
              <a:rPr lang="da-DK" sz="1200" dirty="0" smtClean="0"/>
              <a:t> </a:t>
            </a:r>
            <a:r>
              <a:rPr lang="da-DK" sz="1200" dirty="0" err="1" smtClean="0"/>
              <a:t>guarantee</a:t>
            </a:r>
            <a:r>
              <a:rPr lang="da-DK" sz="1200" dirty="0" smtClean="0"/>
              <a:t> </a:t>
            </a:r>
            <a:r>
              <a:rPr lang="da-DK" sz="1200" dirty="0" err="1" smtClean="0"/>
              <a:t>scheme</a:t>
            </a:r>
            <a:r>
              <a:rPr lang="da-DK" sz="1200" dirty="0" smtClean="0"/>
              <a:t> (Sparekassen Salling)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Option to prolong </a:t>
            </a:r>
            <a:r>
              <a:rPr lang="da-DK" dirty="0" err="1" smtClean="0"/>
              <a:t>guarantees</a:t>
            </a:r>
            <a:r>
              <a:rPr lang="da-DK" dirty="0" smtClean="0"/>
              <a:t> from FS in case of banks </a:t>
            </a:r>
            <a:r>
              <a:rPr lang="da-DK" dirty="0" err="1" smtClean="0"/>
              <a:t>merging</a:t>
            </a:r>
            <a:endParaRPr lang="da-DK" dirty="0"/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Option has been </a:t>
            </a:r>
            <a:r>
              <a:rPr lang="da-DK" sz="1200" dirty="0" err="1" smtClean="0"/>
              <a:t>applied</a:t>
            </a:r>
            <a:r>
              <a:rPr lang="da-DK" sz="1200" dirty="0" smtClean="0"/>
              <a:t> </a:t>
            </a:r>
            <a:r>
              <a:rPr lang="da-DK" sz="1200" dirty="0" err="1" smtClean="0"/>
              <a:t>twice</a:t>
            </a:r>
            <a:r>
              <a:rPr lang="da-DK" sz="1200" dirty="0" smtClean="0"/>
              <a:t> (Vestjysk Bank and Den Jyske Sparekasse) as successor banks)</a:t>
            </a: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185328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130752" cy="762000"/>
          </a:xfrm>
        </p:spPr>
        <p:txBody>
          <a:bodyPr/>
          <a:lstStyle/>
          <a:p>
            <a:r>
              <a:rPr lang="da-DK" dirty="0" smtClean="0"/>
              <a:t>Banking resolution – present (Bank Package V)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11560" y="1268760"/>
            <a:ext cx="7924800" cy="4491487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da-DK" dirty="0" smtClean="0"/>
              <a:t>Entering the </a:t>
            </a:r>
            <a:r>
              <a:rPr lang="da-DK" dirty="0" err="1" smtClean="0"/>
              <a:t>financial</a:t>
            </a:r>
            <a:r>
              <a:rPr lang="da-DK" dirty="0" smtClean="0"/>
              <a:t> </a:t>
            </a:r>
            <a:r>
              <a:rPr lang="da-DK" dirty="0" err="1" smtClean="0"/>
              <a:t>crisis</a:t>
            </a:r>
            <a:r>
              <a:rPr lang="da-DK" dirty="0" smtClean="0"/>
              <a:t> in </a:t>
            </a:r>
            <a:r>
              <a:rPr lang="da-DK" dirty="0" err="1" smtClean="0"/>
              <a:t>autumn</a:t>
            </a:r>
            <a:r>
              <a:rPr lang="da-DK" dirty="0" smtClean="0"/>
              <a:t> 2008 FIH was bank #5 – </a:t>
            </a:r>
            <a:r>
              <a:rPr lang="da-DK" dirty="0" err="1" smtClean="0"/>
              <a:t>owned</a:t>
            </a:r>
            <a:r>
              <a:rPr lang="da-DK" dirty="0" smtClean="0"/>
              <a:t> by Icelandic Kaupthing Bank that </a:t>
            </a:r>
            <a:r>
              <a:rPr lang="da-DK" dirty="0" err="1" smtClean="0"/>
              <a:t>soon</a:t>
            </a:r>
            <a:r>
              <a:rPr lang="da-DK" dirty="0" smtClean="0"/>
              <a:t> </a:t>
            </a:r>
            <a:r>
              <a:rPr lang="da-DK" dirty="0" err="1" smtClean="0"/>
              <a:t>failed</a:t>
            </a:r>
            <a:r>
              <a:rPr lang="da-DK" dirty="0" smtClean="0"/>
              <a:t>. </a:t>
            </a:r>
          </a:p>
          <a:p>
            <a:pPr>
              <a:buFont typeface="Arial" charset="0"/>
              <a:buChar char="•"/>
            </a:pPr>
            <a:r>
              <a:rPr lang="da-DK" dirty="0" smtClean="0"/>
              <a:t>Danish FSA had not </a:t>
            </a:r>
            <a:r>
              <a:rPr lang="da-DK" dirty="0" err="1" smtClean="0"/>
              <a:t>allowed</a:t>
            </a:r>
            <a:r>
              <a:rPr lang="da-DK" dirty="0" smtClean="0"/>
              <a:t> FIH to be </a:t>
            </a:r>
            <a:r>
              <a:rPr lang="da-DK" dirty="0" err="1" smtClean="0"/>
              <a:t>exposed</a:t>
            </a:r>
            <a:r>
              <a:rPr lang="da-DK" dirty="0" smtClean="0"/>
              <a:t> to or </a:t>
            </a:r>
            <a:r>
              <a:rPr lang="da-DK" dirty="0" err="1" smtClean="0"/>
              <a:t>funded</a:t>
            </a:r>
            <a:r>
              <a:rPr lang="da-DK" dirty="0" smtClean="0"/>
              <a:t> by </a:t>
            </a:r>
            <a:r>
              <a:rPr lang="da-DK" dirty="0" err="1" smtClean="0"/>
              <a:t>parent</a:t>
            </a:r>
            <a:r>
              <a:rPr lang="da-DK" dirty="0" smtClean="0"/>
              <a:t> – </a:t>
            </a:r>
            <a:r>
              <a:rPr lang="da-DK" dirty="0" err="1" smtClean="0"/>
              <a:t>however</a:t>
            </a:r>
            <a:r>
              <a:rPr lang="da-DK" dirty="0" smtClean="0"/>
              <a:t> FIH </a:t>
            </a:r>
            <a:r>
              <a:rPr lang="da-DK" dirty="0" err="1" smtClean="0"/>
              <a:t>took</a:t>
            </a:r>
            <a:r>
              <a:rPr lang="da-DK" dirty="0" smtClean="0"/>
              <a:t> no </a:t>
            </a:r>
            <a:r>
              <a:rPr lang="da-DK" dirty="0" err="1" smtClean="0"/>
              <a:t>deposits</a:t>
            </a:r>
            <a:r>
              <a:rPr lang="da-DK" dirty="0" smtClean="0"/>
              <a:t> and senior </a:t>
            </a:r>
            <a:r>
              <a:rPr lang="da-DK" dirty="0" err="1" smtClean="0"/>
              <a:t>bonds</a:t>
            </a:r>
            <a:r>
              <a:rPr lang="da-DK" dirty="0" smtClean="0"/>
              <a:t> as only source of </a:t>
            </a:r>
            <a:r>
              <a:rPr lang="da-DK" dirty="0" err="1" smtClean="0"/>
              <a:t>funding</a:t>
            </a:r>
            <a:r>
              <a:rPr lang="da-DK" dirty="0" smtClean="0"/>
              <a:t> </a:t>
            </a:r>
            <a:r>
              <a:rPr lang="da-DK" dirty="0" err="1" smtClean="0"/>
              <a:t>dried</a:t>
            </a:r>
            <a:r>
              <a:rPr lang="da-DK" dirty="0" smtClean="0"/>
              <a:t> up</a:t>
            </a:r>
          </a:p>
          <a:p>
            <a:pPr>
              <a:buFont typeface="Arial" charset="0"/>
              <a:buChar char="•"/>
            </a:pPr>
            <a:r>
              <a:rPr lang="da-DK" dirty="0" smtClean="0"/>
              <a:t>FIH used options in Bank Package I and II – </a:t>
            </a:r>
            <a:r>
              <a:rPr lang="da-DK" dirty="0" err="1" smtClean="0"/>
              <a:t>guarantee</a:t>
            </a:r>
            <a:r>
              <a:rPr lang="da-DK" dirty="0" smtClean="0"/>
              <a:t> from FS was the </a:t>
            </a:r>
            <a:r>
              <a:rPr lang="da-DK" dirty="0" err="1" smtClean="0"/>
              <a:t>largest</a:t>
            </a:r>
            <a:r>
              <a:rPr lang="da-DK" dirty="0" smtClean="0"/>
              <a:t> </a:t>
            </a:r>
            <a:r>
              <a:rPr lang="da-DK" dirty="0" err="1" smtClean="0"/>
              <a:t>indiviual</a:t>
            </a:r>
            <a:r>
              <a:rPr lang="da-DK" dirty="0" smtClean="0"/>
              <a:t> – up to DKK 50 </a:t>
            </a:r>
            <a:r>
              <a:rPr lang="da-DK" dirty="0" err="1" smtClean="0"/>
              <a:t>bn</a:t>
            </a:r>
            <a:endParaRPr lang="da-DK" dirty="0"/>
          </a:p>
          <a:p>
            <a:pPr>
              <a:buFont typeface="Arial" charset="0"/>
              <a:buChar char="•"/>
            </a:pPr>
            <a:r>
              <a:rPr lang="da-DK" dirty="0" smtClean="0"/>
              <a:t>FIH was sold to </a:t>
            </a:r>
            <a:r>
              <a:rPr lang="da-DK" dirty="0" err="1" smtClean="0"/>
              <a:t>consortium</a:t>
            </a:r>
            <a:r>
              <a:rPr lang="da-DK" dirty="0" smtClean="0"/>
              <a:t> incl. ATP in 2010</a:t>
            </a:r>
          </a:p>
          <a:p>
            <a:pPr>
              <a:buFont typeface="Arial" charset="0"/>
              <a:buChar char="•"/>
            </a:pPr>
            <a:r>
              <a:rPr lang="da-DK" dirty="0" smtClean="0"/>
              <a:t>FIH was </a:t>
            </a:r>
            <a:r>
              <a:rPr lang="da-DK" dirty="0" err="1" smtClean="0"/>
              <a:t>highly</a:t>
            </a:r>
            <a:r>
              <a:rPr lang="da-DK" dirty="0" smtClean="0"/>
              <a:t> solvent, but </a:t>
            </a:r>
            <a:r>
              <a:rPr lang="da-DK" dirty="0" err="1" smtClean="0"/>
              <a:t>struggled</a:t>
            </a:r>
            <a:r>
              <a:rPr lang="da-DK" dirty="0" smtClean="0"/>
              <a:t> with </a:t>
            </a:r>
            <a:r>
              <a:rPr lang="da-DK" dirty="0" err="1" smtClean="0"/>
              <a:t>funding</a:t>
            </a:r>
            <a:r>
              <a:rPr lang="da-DK" dirty="0" smtClean="0"/>
              <a:t> and </a:t>
            </a:r>
            <a:r>
              <a:rPr lang="da-DK" dirty="0" err="1" smtClean="0"/>
              <a:t>initiated</a:t>
            </a:r>
            <a:r>
              <a:rPr lang="da-DK" dirty="0" smtClean="0"/>
              <a:t> balance </a:t>
            </a:r>
            <a:r>
              <a:rPr lang="da-DK" dirty="0" err="1" smtClean="0"/>
              <a:t>sheet</a:t>
            </a:r>
            <a:r>
              <a:rPr lang="da-DK" dirty="0" smtClean="0"/>
              <a:t> </a:t>
            </a:r>
            <a:r>
              <a:rPr lang="da-DK" dirty="0" err="1" smtClean="0"/>
              <a:t>reduction</a:t>
            </a:r>
            <a:endParaRPr lang="da-DK" dirty="0" smtClean="0"/>
          </a:p>
          <a:p>
            <a:pPr>
              <a:buFont typeface="Arial" charset="0"/>
              <a:buChar char="•"/>
            </a:pPr>
            <a:r>
              <a:rPr lang="da-DK" dirty="0" smtClean="0"/>
              <a:t>In mid 2012 FIH </a:t>
            </a:r>
            <a:r>
              <a:rPr lang="da-DK" dirty="0" err="1" smtClean="0"/>
              <a:t>transferred</a:t>
            </a:r>
            <a:r>
              <a:rPr lang="da-DK" dirty="0" smtClean="0"/>
              <a:t> </a:t>
            </a:r>
            <a:r>
              <a:rPr lang="da-DK" dirty="0" err="1" smtClean="0"/>
              <a:t>property</a:t>
            </a:r>
            <a:r>
              <a:rPr lang="da-DK" dirty="0" smtClean="0"/>
              <a:t> </a:t>
            </a:r>
            <a:r>
              <a:rPr lang="da-DK" dirty="0" err="1" smtClean="0"/>
              <a:t>finance</a:t>
            </a:r>
            <a:r>
              <a:rPr lang="da-DK" dirty="0" smtClean="0"/>
              <a:t> segment to </a:t>
            </a:r>
            <a:r>
              <a:rPr lang="da-DK" dirty="0" err="1" smtClean="0"/>
              <a:t>FS-subsidiary</a:t>
            </a:r>
            <a:r>
              <a:rPr lang="da-DK" dirty="0" smtClean="0"/>
              <a:t> (FSPF) in </a:t>
            </a:r>
            <a:r>
              <a:rPr lang="da-DK" dirty="0" err="1" smtClean="0"/>
              <a:t>order</a:t>
            </a:r>
            <a:r>
              <a:rPr lang="da-DK" dirty="0" smtClean="0"/>
              <a:t> to </a:t>
            </a:r>
            <a:r>
              <a:rPr lang="da-DK" dirty="0" err="1" smtClean="0"/>
              <a:t>mitigate</a:t>
            </a:r>
            <a:r>
              <a:rPr lang="da-DK" dirty="0" smtClean="0"/>
              <a:t> </a:t>
            </a:r>
            <a:r>
              <a:rPr lang="da-DK" dirty="0" err="1" smtClean="0"/>
              <a:t>funding</a:t>
            </a:r>
            <a:r>
              <a:rPr lang="da-DK" dirty="0" smtClean="0"/>
              <a:t> risk. Transaction </a:t>
            </a:r>
            <a:r>
              <a:rPr lang="da-DK" dirty="0" err="1" smtClean="0"/>
              <a:t>involved</a:t>
            </a:r>
            <a:r>
              <a:rPr lang="da-DK" dirty="0" smtClean="0"/>
              <a:t> state-aid</a:t>
            </a:r>
          </a:p>
          <a:p>
            <a:pPr>
              <a:buFont typeface="Arial" charset="0"/>
              <a:buChar char="•"/>
            </a:pPr>
            <a:r>
              <a:rPr lang="da-DK" dirty="0" smtClean="0"/>
              <a:t>FS </a:t>
            </a:r>
            <a:r>
              <a:rPr lang="da-DK" dirty="0" err="1" smtClean="0"/>
              <a:t>received</a:t>
            </a:r>
            <a:r>
              <a:rPr lang="da-DK" dirty="0" smtClean="0"/>
              <a:t> loss </a:t>
            </a:r>
            <a:r>
              <a:rPr lang="da-DK" dirty="0" err="1" smtClean="0"/>
              <a:t>guarantee</a:t>
            </a:r>
            <a:r>
              <a:rPr lang="da-DK" dirty="0" smtClean="0"/>
              <a:t> from FIH and FIH Holding</a:t>
            </a:r>
          </a:p>
          <a:p>
            <a:pPr>
              <a:buFont typeface="Arial" charset="0"/>
              <a:buChar char="•"/>
            </a:pPr>
            <a:r>
              <a:rPr lang="da-DK" dirty="0" smtClean="0"/>
              <a:t>FSPF is </a:t>
            </a:r>
            <a:r>
              <a:rPr lang="da-DK" dirty="0" err="1" smtClean="0"/>
              <a:t>almost</a:t>
            </a:r>
            <a:r>
              <a:rPr lang="da-DK" dirty="0" smtClean="0"/>
              <a:t> </a:t>
            </a:r>
            <a:r>
              <a:rPr lang="da-DK" dirty="0" err="1" smtClean="0"/>
              <a:t>liquidated</a:t>
            </a:r>
            <a:endParaRPr lang="da-DK" dirty="0" smtClean="0"/>
          </a:p>
          <a:p>
            <a:pPr>
              <a:buFont typeface="Arial" charset="0"/>
              <a:buChar char="•"/>
            </a:pPr>
            <a:r>
              <a:rPr lang="da-DK" dirty="0" smtClean="0"/>
              <a:t>State-aid case </a:t>
            </a:r>
            <a:r>
              <a:rPr lang="da-DK" dirty="0" err="1" smtClean="0"/>
              <a:t>pending</a:t>
            </a:r>
            <a:r>
              <a:rPr lang="da-DK" dirty="0"/>
              <a:t> </a:t>
            </a:r>
            <a:r>
              <a:rPr lang="da-DK" dirty="0" err="1" smtClean="0"/>
              <a:t>regarding</a:t>
            </a:r>
            <a:r>
              <a:rPr lang="da-DK" dirty="0" smtClean="0"/>
              <a:t> </a:t>
            </a:r>
            <a:r>
              <a:rPr lang="da-DK" dirty="0" err="1" smtClean="0"/>
              <a:t>government</a:t>
            </a:r>
            <a:r>
              <a:rPr lang="da-DK" dirty="0" smtClean="0"/>
              <a:t> </a:t>
            </a:r>
            <a:r>
              <a:rPr lang="da-DK" dirty="0" err="1" smtClean="0"/>
              <a:t>taking</a:t>
            </a:r>
            <a:r>
              <a:rPr lang="da-DK" dirty="0" smtClean="0"/>
              <a:t> </a:t>
            </a:r>
            <a:r>
              <a:rPr lang="da-DK" dirty="0" err="1" smtClean="0"/>
              <a:t>its</a:t>
            </a:r>
            <a:r>
              <a:rPr lang="da-DK" dirty="0" smtClean="0"/>
              <a:t> </a:t>
            </a:r>
            <a:r>
              <a:rPr lang="da-DK" dirty="0" err="1" smtClean="0"/>
              <a:t>creditor</a:t>
            </a:r>
            <a:r>
              <a:rPr lang="da-DK" dirty="0" smtClean="0"/>
              <a:t> </a:t>
            </a:r>
            <a:r>
              <a:rPr lang="da-DK" dirty="0" err="1" smtClean="0"/>
              <a:t>interest</a:t>
            </a:r>
            <a:r>
              <a:rPr lang="da-DK" dirty="0" smtClean="0"/>
              <a:t> </a:t>
            </a:r>
            <a:r>
              <a:rPr lang="da-DK" dirty="0" err="1" smtClean="0"/>
              <a:t>into</a:t>
            </a:r>
            <a:r>
              <a:rPr lang="da-DK" dirty="0" smtClean="0"/>
              <a:t> </a:t>
            </a:r>
            <a:r>
              <a:rPr lang="da-DK" dirty="0" err="1" smtClean="0"/>
              <a:t>account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64563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Agenda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Banks and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financial</a:t>
            </a:r>
            <a:r>
              <a:rPr lang="da-DK" dirty="0" smtClean="0"/>
              <a:t> </a:t>
            </a:r>
            <a:r>
              <a:rPr lang="da-DK" dirty="0" err="1" smtClean="0"/>
              <a:t>firms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/>
              <a:t>G</a:t>
            </a:r>
            <a:r>
              <a:rPr lang="da-DK" dirty="0" smtClean="0"/>
              <a:t>eneral </a:t>
            </a:r>
            <a:r>
              <a:rPr lang="da-DK" dirty="0" err="1" smtClean="0"/>
              <a:t>insolvency</a:t>
            </a:r>
            <a:r>
              <a:rPr lang="da-DK" dirty="0" smtClean="0"/>
              <a:t> regulation for </a:t>
            </a:r>
            <a:r>
              <a:rPr lang="da-DK" dirty="0" err="1" smtClean="0"/>
              <a:t>corporations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/>
              <a:t>R</a:t>
            </a:r>
            <a:r>
              <a:rPr lang="da-DK" dirty="0" err="1" smtClean="0"/>
              <a:t>estructuring</a:t>
            </a:r>
            <a:r>
              <a:rPr lang="da-DK" dirty="0" smtClean="0"/>
              <a:t> or </a:t>
            </a:r>
            <a:r>
              <a:rPr lang="da-DK" dirty="0" err="1" smtClean="0"/>
              <a:t>liquidation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Bail-out or </a:t>
            </a:r>
            <a:r>
              <a:rPr lang="da-DK" dirty="0" err="1" smtClean="0"/>
              <a:t>liquidation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Liquidation</a:t>
            </a:r>
            <a:r>
              <a:rPr lang="da-DK" dirty="0" smtClean="0"/>
              <a:t> </a:t>
            </a:r>
            <a:r>
              <a:rPr lang="da-DK" dirty="0" err="1" smtClean="0"/>
              <a:t>costs</a:t>
            </a:r>
            <a:r>
              <a:rPr lang="da-DK" dirty="0" smtClean="0"/>
              <a:t> in banks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The </a:t>
            </a:r>
            <a:r>
              <a:rPr lang="da-DK" dirty="0" err="1" smtClean="0"/>
              <a:t>role</a:t>
            </a:r>
            <a:r>
              <a:rPr lang="da-DK" dirty="0" smtClean="0"/>
              <a:t> of EU-ban on </a:t>
            </a:r>
            <a:r>
              <a:rPr lang="da-DK" dirty="0" err="1" smtClean="0"/>
              <a:t>state</a:t>
            </a:r>
            <a:r>
              <a:rPr lang="da-DK" dirty="0" smtClean="0"/>
              <a:t> </a:t>
            </a:r>
            <a:r>
              <a:rPr lang="da-DK" dirty="0" err="1" smtClean="0"/>
              <a:t>aid</a:t>
            </a:r>
            <a:r>
              <a:rPr lang="da-DK" dirty="0" smtClean="0"/>
              <a:t> in bank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Banking resolution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500" dirty="0" err="1" smtClean="0"/>
              <a:t>past</a:t>
            </a:r>
            <a:endParaRPr lang="da-DK" sz="15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500" dirty="0" smtClean="0"/>
              <a:t>present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500" dirty="0" smtClean="0"/>
              <a:t>future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Conclusions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endParaRPr lang="da-DK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da-DK" sz="2000" dirty="0" smtClean="0"/>
          </a:p>
        </p:txBody>
      </p:sp>
    </p:spTree>
    <p:extLst>
      <p:ext uri="{BB962C8B-B14F-4D97-AF65-F5344CB8AC3E}">
        <p14:creationId xmlns:p14="http://schemas.microsoft.com/office/powerpoint/2010/main" val="1543557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Banking resolution – future (BRRD)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11560" y="1484784"/>
            <a:ext cx="7924800" cy="37338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da-DK" dirty="0" err="1" smtClean="0"/>
              <a:t>Banking</a:t>
            </a:r>
            <a:r>
              <a:rPr lang="da-DK" dirty="0" smtClean="0"/>
              <a:t> </a:t>
            </a:r>
            <a:r>
              <a:rPr lang="da-DK" dirty="0" err="1" smtClean="0"/>
              <a:t>Recovery</a:t>
            </a:r>
            <a:r>
              <a:rPr lang="da-DK" dirty="0" smtClean="0"/>
              <a:t> and Resolution </a:t>
            </a:r>
            <a:r>
              <a:rPr lang="da-DK" dirty="0" err="1" smtClean="0"/>
              <a:t>Directive</a:t>
            </a:r>
            <a:r>
              <a:rPr lang="da-DK" dirty="0" smtClean="0"/>
              <a:t> (BRRD) supplements European </a:t>
            </a:r>
            <a:r>
              <a:rPr lang="da-DK" dirty="0" err="1" smtClean="0"/>
              <a:t>Banking</a:t>
            </a:r>
            <a:r>
              <a:rPr lang="da-DK" dirty="0" smtClean="0"/>
              <a:t> Union – Single </a:t>
            </a:r>
            <a:r>
              <a:rPr lang="da-DK" dirty="0" err="1" smtClean="0"/>
              <a:t>Supervisory</a:t>
            </a:r>
            <a:r>
              <a:rPr lang="da-DK" dirty="0" smtClean="0"/>
              <a:t> </a:t>
            </a:r>
            <a:r>
              <a:rPr lang="da-DK" dirty="0" err="1" smtClean="0"/>
              <a:t>Mechanism</a:t>
            </a:r>
            <a:r>
              <a:rPr lang="da-DK" dirty="0" smtClean="0"/>
              <a:t>  and Single Resolution </a:t>
            </a:r>
            <a:r>
              <a:rPr lang="da-DK" dirty="0" err="1" smtClean="0"/>
              <a:t>Board</a:t>
            </a:r>
            <a:endParaRPr lang="da-DK" dirty="0" smtClean="0"/>
          </a:p>
          <a:p>
            <a:pPr>
              <a:buFont typeface="Arial" charset="0"/>
              <a:buChar char="•"/>
            </a:pPr>
            <a:r>
              <a:rPr lang="da-DK" dirty="0" err="1" smtClean="0"/>
              <a:t>Implemented</a:t>
            </a:r>
            <a:r>
              <a:rPr lang="da-DK" dirty="0" smtClean="0"/>
              <a:t> by all EEA-</a:t>
            </a:r>
            <a:r>
              <a:rPr lang="da-DK" dirty="0" err="1" smtClean="0"/>
              <a:t>states</a:t>
            </a:r>
            <a:endParaRPr lang="da-DK" dirty="0" smtClean="0"/>
          </a:p>
          <a:p>
            <a:pPr>
              <a:buFont typeface="Arial" charset="0"/>
              <a:buChar char="•"/>
            </a:pPr>
            <a:r>
              <a:rPr lang="da-DK" dirty="0" smtClean="0"/>
              <a:t>BRRD </a:t>
            </a:r>
            <a:r>
              <a:rPr lang="da-DK" dirty="0" err="1" smtClean="0"/>
              <a:t>aims</a:t>
            </a:r>
            <a:r>
              <a:rPr lang="da-DK" dirty="0" smtClean="0"/>
              <a:t> to </a:t>
            </a:r>
            <a:r>
              <a:rPr lang="da-DK" dirty="0" err="1" smtClean="0"/>
              <a:t>mitigate</a:t>
            </a:r>
            <a:r>
              <a:rPr lang="da-DK" dirty="0" smtClean="0"/>
              <a:t> </a:t>
            </a:r>
            <a:r>
              <a:rPr lang="da-DK" dirty="0" err="1" smtClean="0"/>
              <a:t>probability</a:t>
            </a:r>
            <a:r>
              <a:rPr lang="da-DK" dirty="0" smtClean="0"/>
              <a:t> of and costs in case of </a:t>
            </a:r>
            <a:r>
              <a:rPr lang="da-DK" dirty="0" err="1" smtClean="0"/>
              <a:t>failure</a:t>
            </a:r>
            <a:endParaRPr lang="da-DK" dirty="0" smtClean="0"/>
          </a:p>
          <a:p>
            <a:pPr>
              <a:buFont typeface="Arial" charset="0"/>
              <a:buChar char="•"/>
            </a:pPr>
            <a:r>
              <a:rPr lang="da-DK" dirty="0" smtClean="0"/>
              <a:t>Major </a:t>
            </a:r>
            <a:r>
              <a:rPr lang="da-DK" dirty="0" err="1" smtClean="0"/>
              <a:t>changes</a:t>
            </a:r>
            <a:r>
              <a:rPr lang="da-DK" dirty="0"/>
              <a:t> </a:t>
            </a:r>
            <a:r>
              <a:rPr lang="da-DK" dirty="0" err="1" smtClean="0"/>
              <a:t>regarding</a:t>
            </a:r>
            <a:r>
              <a:rPr lang="da-DK" dirty="0" smtClean="0"/>
              <a:t> resolution:</a:t>
            </a:r>
          </a:p>
          <a:p>
            <a:pPr lvl="1">
              <a:buFont typeface="Arial" charset="0"/>
              <a:buChar char="•"/>
            </a:pPr>
            <a:r>
              <a:rPr lang="da-DK" sz="1200" dirty="0" err="1" smtClean="0"/>
              <a:t>Mandatory</a:t>
            </a:r>
            <a:r>
              <a:rPr lang="da-DK" sz="1200" dirty="0" smtClean="0"/>
              <a:t> resolution plans and resolution funds </a:t>
            </a:r>
            <a:r>
              <a:rPr lang="da-DK" sz="1200" dirty="0" err="1" smtClean="0"/>
              <a:t>financed</a:t>
            </a:r>
            <a:r>
              <a:rPr lang="da-DK" sz="1200" dirty="0" smtClean="0"/>
              <a:t> by banks</a:t>
            </a:r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FS </a:t>
            </a:r>
            <a:r>
              <a:rPr lang="da-DK" sz="1200" dirty="0" err="1" smtClean="0"/>
              <a:t>assumes</a:t>
            </a:r>
            <a:r>
              <a:rPr lang="da-DK" sz="1200" dirty="0" smtClean="0"/>
              <a:t> </a:t>
            </a:r>
            <a:r>
              <a:rPr lang="da-DK" sz="1200" dirty="0" err="1" smtClean="0"/>
              <a:t>control</a:t>
            </a:r>
            <a:r>
              <a:rPr lang="da-DK" sz="1200" dirty="0" smtClean="0"/>
              <a:t> over </a:t>
            </a:r>
            <a:r>
              <a:rPr lang="da-DK" sz="1200" dirty="0" err="1" smtClean="0"/>
              <a:t>failing</a:t>
            </a:r>
            <a:r>
              <a:rPr lang="da-DK" sz="1200" dirty="0" smtClean="0"/>
              <a:t> bank, </a:t>
            </a:r>
            <a:r>
              <a:rPr lang="da-DK" sz="1200" dirty="0" err="1" smtClean="0"/>
              <a:t>when</a:t>
            </a:r>
            <a:r>
              <a:rPr lang="da-DK" sz="1200" dirty="0" smtClean="0"/>
              <a:t> in public </a:t>
            </a:r>
            <a:r>
              <a:rPr lang="da-DK" sz="1200" dirty="0" err="1" smtClean="0"/>
              <a:t>interest</a:t>
            </a:r>
            <a:r>
              <a:rPr lang="da-DK" sz="1200" dirty="0" smtClean="0"/>
              <a:t> to </a:t>
            </a:r>
            <a:r>
              <a:rPr lang="da-DK" sz="1200" dirty="0" err="1" smtClean="0"/>
              <a:t>avoid</a:t>
            </a:r>
            <a:r>
              <a:rPr lang="da-DK" sz="1200" dirty="0" smtClean="0"/>
              <a:t> </a:t>
            </a:r>
            <a:r>
              <a:rPr lang="da-DK" sz="1200" dirty="0" err="1" smtClean="0"/>
              <a:t>liquidation</a:t>
            </a:r>
            <a:endParaRPr lang="da-DK" sz="1200" dirty="0" smtClean="0"/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Powers are </a:t>
            </a:r>
            <a:r>
              <a:rPr lang="da-DK" sz="1200" dirty="0" err="1" smtClean="0"/>
              <a:t>statutory</a:t>
            </a:r>
            <a:r>
              <a:rPr lang="da-DK" sz="1200" dirty="0" smtClean="0"/>
              <a:t> and </a:t>
            </a:r>
            <a:r>
              <a:rPr lang="da-DK" sz="1200" dirty="0" err="1" smtClean="0"/>
              <a:t>include</a:t>
            </a:r>
            <a:r>
              <a:rPr lang="da-DK" sz="1200" dirty="0" smtClean="0"/>
              <a:t> </a:t>
            </a:r>
            <a:r>
              <a:rPr lang="da-DK" sz="1200" dirty="0" err="1" smtClean="0"/>
              <a:t>write</a:t>
            </a:r>
            <a:r>
              <a:rPr lang="da-DK" sz="1200" dirty="0" smtClean="0"/>
              <a:t> of or </a:t>
            </a:r>
            <a:r>
              <a:rPr lang="da-DK" sz="1200" dirty="0" err="1" smtClean="0"/>
              <a:t>conversion</a:t>
            </a:r>
            <a:r>
              <a:rPr lang="da-DK" sz="1200" dirty="0" smtClean="0"/>
              <a:t> of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</a:t>
            </a:r>
            <a:r>
              <a:rPr lang="da-DK" sz="1200" dirty="0" err="1" smtClean="0"/>
              <a:t>included</a:t>
            </a:r>
            <a:r>
              <a:rPr lang="da-DK" sz="1200" dirty="0" smtClean="0"/>
              <a:t> in </a:t>
            </a:r>
            <a:r>
              <a:rPr lang="da-DK" sz="1200" dirty="0" err="1" smtClean="0"/>
              <a:t>regulatory</a:t>
            </a:r>
            <a:r>
              <a:rPr lang="da-DK" sz="1200" dirty="0" smtClean="0"/>
              <a:t> </a:t>
            </a:r>
            <a:r>
              <a:rPr lang="da-DK" sz="1200" dirty="0" err="1" smtClean="0"/>
              <a:t>capital</a:t>
            </a:r>
            <a:r>
              <a:rPr lang="da-DK" sz="1200" dirty="0" smtClean="0"/>
              <a:t>, sale of business, bridge bank, asset separation, bail-in and </a:t>
            </a:r>
            <a:r>
              <a:rPr lang="da-DK" sz="1200" dirty="0" err="1" smtClean="0"/>
              <a:t>contract</a:t>
            </a:r>
            <a:r>
              <a:rPr lang="da-DK" sz="1200" dirty="0" smtClean="0"/>
              <a:t> </a:t>
            </a:r>
            <a:r>
              <a:rPr lang="da-DK" sz="1200" dirty="0" err="1" smtClean="0"/>
              <a:t>amendment</a:t>
            </a:r>
            <a:endParaRPr lang="da-DK" sz="1200" dirty="0" smtClean="0"/>
          </a:p>
          <a:p>
            <a:pPr lvl="1">
              <a:buFont typeface="Arial" charset="0"/>
              <a:buChar char="•"/>
            </a:pPr>
            <a:r>
              <a:rPr lang="da-DK" sz="1200" dirty="0" smtClean="0"/>
              <a:t>New mandatory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</a:t>
            </a:r>
            <a:r>
              <a:rPr lang="da-DK" sz="1200" dirty="0" err="1" smtClean="0"/>
              <a:t>hierarchy</a:t>
            </a:r>
            <a:r>
              <a:rPr lang="da-DK" sz="1200" dirty="0" smtClean="0"/>
              <a:t> in </a:t>
            </a:r>
            <a:r>
              <a:rPr lang="da-DK" sz="1200" dirty="0" err="1" smtClean="0"/>
              <a:t>liquidations</a:t>
            </a:r>
            <a:r>
              <a:rPr lang="da-DK" sz="1200" dirty="0" smtClean="0"/>
              <a:t> – </a:t>
            </a:r>
            <a:r>
              <a:rPr lang="da-DK" sz="1200" dirty="0" err="1" smtClean="0"/>
              <a:t>including</a:t>
            </a:r>
            <a:r>
              <a:rPr lang="da-DK" sz="1200" dirty="0" smtClean="0"/>
              <a:t> </a:t>
            </a:r>
            <a:r>
              <a:rPr lang="da-DK" sz="1200" dirty="0" err="1" smtClean="0"/>
              <a:t>class</a:t>
            </a:r>
            <a:r>
              <a:rPr lang="da-DK" sz="1200" dirty="0" smtClean="0"/>
              <a:t> of senior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split </a:t>
            </a:r>
            <a:r>
              <a:rPr lang="da-DK" sz="1200" dirty="0" err="1" smtClean="0"/>
              <a:t>into</a:t>
            </a:r>
            <a:r>
              <a:rPr lang="da-DK" sz="1200" dirty="0" smtClean="0"/>
              <a:t> 3 sub-</a:t>
            </a:r>
            <a:r>
              <a:rPr lang="da-DK" sz="1200" dirty="0" err="1" smtClean="0"/>
              <a:t>classes</a:t>
            </a:r>
            <a:r>
              <a:rPr lang="da-DK" sz="1200" dirty="0" smtClean="0"/>
              <a:t>, </a:t>
            </a:r>
            <a:r>
              <a:rPr lang="da-DK" sz="1200" dirty="0" err="1" smtClean="0"/>
              <a:t>where</a:t>
            </a:r>
            <a:r>
              <a:rPr lang="da-DK" sz="1200" dirty="0" smtClean="0"/>
              <a:t> </a:t>
            </a:r>
            <a:r>
              <a:rPr lang="da-DK" sz="1200" dirty="0" err="1" smtClean="0"/>
              <a:t>some</a:t>
            </a:r>
            <a:r>
              <a:rPr lang="da-DK" sz="1200" dirty="0" smtClean="0"/>
              <a:t> </a:t>
            </a:r>
            <a:r>
              <a:rPr lang="da-DK" sz="1200" dirty="0" err="1" smtClean="0"/>
              <a:t>deposits</a:t>
            </a:r>
            <a:r>
              <a:rPr lang="da-DK" sz="1200" dirty="0" smtClean="0"/>
              <a:t> </a:t>
            </a:r>
            <a:r>
              <a:rPr lang="da-DK" sz="1200" dirty="0" err="1" smtClean="0"/>
              <a:t>get</a:t>
            </a:r>
            <a:r>
              <a:rPr lang="da-DK" sz="1200" dirty="0" smtClean="0"/>
              <a:t> </a:t>
            </a:r>
            <a:r>
              <a:rPr lang="da-DK" sz="1200" dirty="0" err="1" smtClean="0"/>
              <a:t>preferred</a:t>
            </a:r>
            <a:r>
              <a:rPr lang="da-DK" sz="1200" dirty="0" smtClean="0"/>
              <a:t> status</a:t>
            </a:r>
          </a:p>
          <a:p>
            <a:pPr lvl="1">
              <a:buFont typeface="Arial" charset="0"/>
              <a:buChar char="•"/>
            </a:pPr>
            <a:r>
              <a:rPr lang="da-DK" sz="1200" dirty="0" err="1" smtClean="0"/>
              <a:t>Mortgage</a:t>
            </a:r>
            <a:r>
              <a:rPr lang="da-DK" sz="1200" dirty="0" smtClean="0"/>
              <a:t> </a:t>
            </a:r>
            <a:r>
              <a:rPr lang="da-DK" sz="1200" dirty="0" err="1" smtClean="0"/>
              <a:t>credit</a:t>
            </a:r>
            <a:r>
              <a:rPr lang="da-DK" sz="1200" dirty="0" smtClean="0"/>
              <a:t> banks, </a:t>
            </a:r>
            <a:r>
              <a:rPr lang="da-DK" sz="1200" dirty="0" err="1" smtClean="0"/>
              <a:t>investment</a:t>
            </a:r>
            <a:r>
              <a:rPr lang="da-DK" sz="1200" dirty="0" smtClean="0"/>
              <a:t> banks (</a:t>
            </a:r>
            <a:r>
              <a:rPr lang="da-DK" sz="1200" dirty="0" err="1" smtClean="0"/>
              <a:t>firms</a:t>
            </a:r>
            <a:r>
              <a:rPr lang="da-DK" sz="1200" dirty="0" smtClean="0"/>
              <a:t>) and international </a:t>
            </a:r>
            <a:r>
              <a:rPr lang="da-DK" sz="1200" dirty="0" err="1" smtClean="0"/>
              <a:t>banking</a:t>
            </a:r>
            <a:r>
              <a:rPr lang="da-DK" sz="1200" dirty="0" smtClean="0"/>
              <a:t> </a:t>
            </a:r>
            <a:r>
              <a:rPr lang="da-DK" sz="1200" dirty="0" err="1" smtClean="0"/>
              <a:t>groups</a:t>
            </a:r>
            <a:r>
              <a:rPr lang="da-DK" sz="1200" dirty="0" smtClean="0"/>
              <a:t> </a:t>
            </a:r>
            <a:r>
              <a:rPr lang="da-DK" sz="1200" dirty="0" err="1" smtClean="0"/>
              <a:t>covered</a:t>
            </a:r>
            <a:r>
              <a:rPr lang="da-DK" sz="1200" dirty="0" smtClean="0"/>
              <a:t> by resolution regulation </a:t>
            </a:r>
            <a:r>
              <a:rPr lang="da-DK" sz="1200" dirty="0" err="1" smtClean="0"/>
              <a:t>too</a:t>
            </a:r>
            <a:endParaRPr lang="da-DK" sz="1200" dirty="0" smtClean="0"/>
          </a:p>
          <a:p>
            <a:pPr lvl="1">
              <a:buFont typeface="Arial" charset="0"/>
              <a:buChar char="•"/>
            </a:pPr>
            <a:r>
              <a:rPr lang="da-DK" sz="1200" dirty="0" err="1" smtClean="0"/>
              <a:t>Introduction</a:t>
            </a:r>
            <a:r>
              <a:rPr lang="da-DK" sz="1200" dirty="0" smtClean="0"/>
              <a:t> of </a:t>
            </a:r>
            <a:r>
              <a:rPr lang="da-DK" sz="1200" dirty="0" err="1" smtClean="0"/>
              <a:t>government</a:t>
            </a:r>
            <a:r>
              <a:rPr lang="da-DK" sz="1200" dirty="0" smtClean="0"/>
              <a:t> </a:t>
            </a:r>
            <a:r>
              <a:rPr lang="da-DK" sz="1200" dirty="0" err="1" smtClean="0"/>
              <a:t>stabilisation</a:t>
            </a:r>
            <a:r>
              <a:rPr lang="da-DK" sz="1200" dirty="0" smtClean="0"/>
              <a:t> instruments </a:t>
            </a:r>
          </a:p>
          <a:p>
            <a:pPr lvl="1">
              <a:buFont typeface="Arial" charset="0"/>
              <a:buChar char="•"/>
            </a:pPr>
            <a:endParaRPr lang="da-DK" sz="1200" dirty="0" smtClean="0"/>
          </a:p>
          <a:p>
            <a:pPr>
              <a:buFont typeface="Arial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5183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Banks - from business as </a:t>
            </a:r>
            <a:r>
              <a:rPr lang="da-DK" dirty="0" err="1" smtClean="0"/>
              <a:t>usual</a:t>
            </a:r>
            <a:r>
              <a:rPr lang="da-DK" dirty="0" smtClean="0"/>
              <a:t> to exit from resolution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503451"/>
              </p:ext>
            </p:extLst>
          </p:nvPr>
        </p:nvGraphicFramePr>
        <p:xfrm>
          <a:off x="539750" y="1268413"/>
          <a:ext cx="7924800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00"/>
                <a:gridCol w="1320800"/>
                <a:gridCol w="1320800"/>
                <a:gridCol w="1320800"/>
                <a:gridCol w="1320800"/>
                <a:gridCol w="1320800"/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Distance to </a:t>
                      </a:r>
                      <a:r>
                        <a:rPr lang="da-DK" sz="800" dirty="0" err="1" smtClean="0"/>
                        <a:t>failure</a:t>
                      </a:r>
                      <a:r>
                        <a:rPr lang="da-DK" sz="800" dirty="0" smtClean="0"/>
                        <a:t> or potential </a:t>
                      </a:r>
                      <a:r>
                        <a:rPr lang="da-DK" sz="800" dirty="0" err="1" smtClean="0"/>
                        <a:t>failure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High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err="1" smtClean="0"/>
                        <a:t>Significantly</a:t>
                      </a:r>
                      <a:r>
                        <a:rPr lang="da-DK" sz="800" baseline="0" dirty="0" smtClean="0"/>
                        <a:t> </a:t>
                      </a:r>
                      <a:r>
                        <a:rPr lang="da-DK" sz="800" baseline="0" dirty="0" err="1" smtClean="0"/>
                        <a:t>l</a:t>
                      </a:r>
                      <a:r>
                        <a:rPr lang="da-DK" sz="800" dirty="0" err="1" smtClean="0"/>
                        <a:t>ower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err="1" smtClean="0"/>
                        <a:t>Rapidly</a:t>
                      </a:r>
                      <a:r>
                        <a:rPr lang="da-DK" sz="800" baseline="0" dirty="0" smtClean="0"/>
                        <a:t> </a:t>
                      </a:r>
                      <a:r>
                        <a:rPr lang="da-DK" sz="800" baseline="0" dirty="0" err="1" smtClean="0"/>
                        <a:t>deteriorating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Negative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Sufficient</a:t>
                      </a:r>
                      <a:endParaRPr lang="da-DK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State of bank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Business as </a:t>
                      </a:r>
                      <a:r>
                        <a:rPr lang="da-DK" sz="800" dirty="0" err="1" smtClean="0"/>
                        <a:t>usual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Recovery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err="1" smtClean="0"/>
                        <a:t>Early</a:t>
                      </a:r>
                      <a:r>
                        <a:rPr lang="da-DK" sz="800" dirty="0" smtClean="0"/>
                        <a:t> intervention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baseline="0" dirty="0" smtClean="0"/>
                        <a:t>Resolution - start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Resolution - end</a:t>
                      </a:r>
                      <a:endParaRPr lang="da-DK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800" dirty="0" err="1" smtClean="0"/>
                        <a:t>Activities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Recovery plan </a:t>
                      </a:r>
                      <a:r>
                        <a:rPr lang="da-DK" sz="800" dirty="0" err="1" smtClean="0"/>
                        <a:t>drawn</a:t>
                      </a:r>
                      <a:r>
                        <a:rPr lang="da-DK" sz="800" baseline="0" dirty="0" smtClean="0"/>
                        <a:t> up</a:t>
                      </a:r>
                      <a:r>
                        <a:rPr lang="da-DK" sz="800" dirty="0" smtClean="0"/>
                        <a:t> by management and </a:t>
                      </a:r>
                      <a:r>
                        <a:rPr lang="da-DK" sz="800" dirty="0" err="1" smtClean="0"/>
                        <a:t>approved</a:t>
                      </a:r>
                      <a:r>
                        <a:rPr lang="da-DK" sz="800" dirty="0" smtClean="0"/>
                        <a:t> by FSA</a:t>
                      </a:r>
                    </a:p>
                    <a:p>
                      <a:endParaRPr lang="da-DK" sz="800" dirty="0" smtClean="0"/>
                    </a:p>
                    <a:p>
                      <a:r>
                        <a:rPr lang="da-DK" sz="800" dirty="0" smtClean="0"/>
                        <a:t>Resolution plan</a:t>
                      </a:r>
                      <a:r>
                        <a:rPr lang="da-DK" sz="800" baseline="0" dirty="0" smtClean="0"/>
                        <a:t> </a:t>
                      </a:r>
                      <a:r>
                        <a:rPr lang="da-DK" sz="800" baseline="0" dirty="0" err="1" smtClean="0"/>
                        <a:t>drafted</a:t>
                      </a:r>
                      <a:r>
                        <a:rPr lang="da-DK" sz="800" baseline="0" dirty="0" smtClean="0"/>
                        <a:t> by</a:t>
                      </a:r>
                      <a:r>
                        <a:rPr lang="da-DK" sz="800" dirty="0" smtClean="0"/>
                        <a:t> FS and </a:t>
                      </a:r>
                      <a:r>
                        <a:rPr lang="da-DK" sz="800" dirty="0" err="1" smtClean="0"/>
                        <a:t>approved</a:t>
                      </a:r>
                      <a:r>
                        <a:rPr lang="da-DK" sz="800" dirty="0" smtClean="0"/>
                        <a:t> by FSA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Recovery plan </a:t>
                      </a:r>
                      <a:r>
                        <a:rPr lang="da-DK" sz="800" dirty="0" err="1" smtClean="0"/>
                        <a:t>implemented</a:t>
                      </a:r>
                      <a:r>
                        <a:rPr lang="da-DK" sz="800" dirty="0" smtClean="0"/>
                        <a:t> by management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Measures</a:t>
                      </a:r>
                      <a:r>
                        <a:rPr lang="da-DK" sz="800" baseline="0" dirty="0" smtClean="0"/>
                        <a:t> </a:t>
                      </a:r>
                      <a:r>
                        <a:rPr lang="da-DK" sz="800" baseline="0" dirty="0" err="1" smtClean="0"/>
                        <a:t>decided</a:t>
                      </a:r>
                      <a:r>
                        <a:rPr lang="da-DK" sz="800" baseline="0" dirty="0" smtClean="0"/>
                        <a:t> by FSA </a:t>
                      </a:r>
                      <a:r>
                        <a:rPr lang="da-DK" sz="800" baseline="0" dirty="0" err="1" smtClean="0"/>
                        <a:t>include</a:t>
                      </a:r>
                      <a:r>
                        <a:rPr lang="da-DK" sz="800" baseline="0" dirty="0" smtClean="0"/>
                        <a:t> removal of management, plan for </a:t>
                      </a:r>
                      <a:r>
                        <a:rPr lang="da-DK" sz="800" baseline="0" dirty="0" err="1" smtClean="0"/>
                        <a:t>renegotiation</a:t>
                      </a:r>
                      <a:r>
                        <a:rPr lang="da-DK" sz="800" baseline="0" dirty="0" smtClean="0"/>
                        <a:t> of </a:t>
                      </a:r>
                      <a:r>
                        <a:rPr lang="da-DK" sz="800" baseline="0" dirty="0" err="1" smtClean="0"/>
                        <a:t>debt</a:t>
                      </a:r>
                      <a:r>
                        <a:rPr lang="da-DK" sz="800" baseline="0" dirty="0" smtClean="0"/>
                        <a:t> and </a:t>
                      </a:r>
                      <a:r>
                        <a:rPr lang="da-DK" sz="800" baseline="0" dirty="0" err="1" smtClean="0"/>
                        <a:t>temporary</a:t>
                      </a:r>
                      <a:r>
                        <a:rPr lang="da-DK" sz="800" baseline="0" dirty="0" smtClean="0"/>
                        <a:t> administrator</a:t>
                      </a:r>
                    </a:p>
                    <a:p>
                      <a:endParaRPr lang="da-DK" sz="800" baseline="0" dirty="0" smtClean="0"/>
                    </a:p>
                    <a:p>
                      <a:r>
                        <a:rPr lang="da-DK" sz="800" baseline="0" dirty="0" smtClean="0"/>
                        <a:t>Potential resolution measures </a:t>
                      </a:r>
                      <a:r>
                        <a:rPr lang="da-DK" sz="800" baseline="0" dirty="0" err="1" smtClean="0"/>
                        <a:t>prepared</a:t>
                      </a:r>
                      <a:r>
                        <a:rPr lang="da-DK" sz="800" baseline="0" dirty="0" smtClean="0"/>
                        <a:t> by FS, 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FS </a:t>
                      </a:r>
                      <a:r>
                        <a:rPr lang="da-DK" sz="800" dirty="0" err="1" smtClean="0"/>
                        <a:t>assumes</a:t>
                      </a:r>
                      <a:r>
                        <a:rPr lang="da-DK" sz="800" dirty="0" smtClean="0"/>
                        <a:t> </a:t>
                      </a:r>
                      <a:r>
                        <a:rPr lang="da-DK" sz="800" dirty="0" err="1" smtClean="0"/>
                        <a:t>control</a:t>
                      </a:r>
                      <a:r>
                        <a:rPr lang="da-DK" sz="800" dirty="0" smtClean="0"/>
                        <a:t> if </a:t>
                      </a:r>
                      <a:r>
                        <a:rPr lang="da-DK" sz="800" dirty="0" err="1" smtClean="0"/>
                        <a:t>liquidation</a:t>
                      </a:r>
                      <a:r>
                        <a:rPr lang="da-DK" sz="800" dirty="0" smtClean="0"/>
                        <a:t> is </a:t>
                      </a:r>
                      <a:r>
                        <a:rPr lang="da-DK" sz="800" dirty="0" err="1" smtClean="0"/>
                        <a:t>only</a:t>
                      </a:r>
                      <a:r>
                        <a:rPr lang="da-DK" sz="800" baseline="0" dirty="0" smtClean="0"/>
                        <a:t> alternative – and not in the public </a:t>
                      </a:r>
                      <a:r>
                        <a:rPr lang="da-DK" sz="800" baseline="0" dirty="0" err="1" smtClean="0"/>
                        <a:t>interest</a:t>
                      </a:r>
                      <a:endParaRPr lang="da-DK" sz="800" baseline="0" dirty="0" smtClean="0"/>
                    </a:p>
                    <a:p>
                      <a:endParaRPr lang="da-DK" sz="800" baseline="0" dirty="0" smtClean="0"/>
                    </a:p>
                    <a:p>
                      <a:r>
                        <a:rPr lang="da-DK" sz="800" baseline="0" dirty="0" smtClean="0"/>
                        <a:t>FS </a:t>
                      </a:r>
                      <a:r>
                        <a:rPr lang="da-DK" sz="800" baseline="0" dirty="0" err="1" smtClean="0"/>
                        <a:t>implements</a:t>
                      </a:r>
                      <a:r>
                        <a:rPr lang="da-DK" sz="800" baseline="0" dirty="0" smtClean="0"/>
                        <a:t> </a:t>
                      </a:r>
                      <a:r>
                        <a:rPr lang="da-DK" sz="800" baseline="0" dirty="0" err="1" smtClean="0"/>
                        <a:t>stabilisation</a:t>
                      </a:r>
                      <a:r>
                        <a:rPr lang="da-DK" sz="800" baseline="0" dirty="0" smtClean="0"/>
                        <a:t> measures, </a:t>
                      </a:r>
                      <a:r>
                        <a:rPr lang="da-DK" sz="800" baseline="0" dirty="0" err="1" smtClean="0"/>
                        <a:t>including</a:t>
                      </a:r>
                      <a:r>
                        <a:rPr lang="da-DK" sz="800" baseline="0" dirty="0" smtClean="0"/>
                        <a:t>, </a:t>
                      </a:r>
                      <a:r>
                        <a:rPr lang="da-DK" sz="800" baseline="0" dirty="0" err="1" smtClean="0"/>
                        <a:t>provisional</a:t>
                      </a:r>
                      <a:r>
                        <a:rPr lang="da-DK" sz="800" baseline="0" dirty="0" smtClean="0"/>
                        <a:t> </a:t>
                      </a:r>
                      <a:r>
                        <a:rPr lang="da-DK" sz="800" baseline="0" dirty="0" err="1" smtClean="0"/>
                        <a:t>valuation</a:t>
                      </a:r>
                      <a:r>
                        <a:rPr lang="da-DK" sz="800" baseline="0" dirty="0" smtClean="0"/>
                        <a:t>, </a:t>
                      </a:r>
                      <a:r>
                        <a:rPr lang="da-DK" sz="800" baseline="0" dirty="0" err="1" smtClean="0"/>
                        <a:t>write</a:t>
                      </a:r>
                      <a:r>
                        <a:rPr lang="da-DK" sz="800" baseline="0" dirty="0" smtClean="0"/>
                        <a:t> </a:t>
                      </a:r>
                      <a:r>
                        <a:rPr lang="da-DK" sz="800" baseline="0" dirty="0" err="1" smtClean="0"/>
                        <a:t>off</a:t>
                      </a:r>
                      <a:r>
                        <a:rPr lang="da-DK" sz="800" baseline="0" dirty="0" smtClean="0"/>
                        <a:t> and </a:t>
                      </a:r>
                      <a:r>
                        <a:rPr lang="da-DK" sz="800" baseline="0" dirty="0" err="1" smtClean="0"/>
                        <a:t>conversion</a:t>
                      </a:r>
                      <a:r>
                        <a:rPr lang="da-DK" sz="800" baseline="0" dirty="0" smtClean="0"/>
                        <a:t> of </a:t>
                      </a:r>
                      <a:r>
                        <a:rPr lang="da-DK" sz="800" baseline="0" dirty="0" err="1" smtClean="0"/>
                        <a:t>capital</a:t>
                      </a:r>
                      <a:r>
                        <a:rPr lang="da-DK" sz="800" baseline="0" dirty="0" smtClean="0"/>
                        <a:t> instruments and bail-in to </a:t>
                      </a:r>
                      <a:r>
                        <a:rPr lang="da-DK" sz="800" baseline="0" dirty="0" err="1" smtClean="0"/>
                        <a:t>get</a:t>
                      </a:r>
                      <a:r>
                        <a:rPr lang="da-DK" sz="800" baseline="0" dirty="0" smtClean="0"/>
                        <a:t> non-negative net assets.</a:t>
                      </a:r>
                    </a:p>
                    <a:p>
                      <a:r>
                        <a:rPr lang="da-DK" sz="800" baseline="0" dirty="0" smtClean="0"/>
                        <a:t> </a:t>
                      </a:r>
                    </a:p>
                    <a:p>
                      <a:r>
                        <a:rPr lang="da-DK" sz="800" baseline="0" dirty="0" smtClean="0"/>
                        <a:t>Capital on </a:t>
                      </a:r>
                      <a:r>
                        <a:rPr lang="da-DK" sz="800" baseline="0" dirty="0" err="1" smtClean="0"/>
                        <a:t>market</a:t>
                      </a:r>
                      <a:r>
                        <a:rPr lang="da-DK" sz="800" baseline="0" dirty="0" smtClean="0"/>
                        <a:t> terms </a:t>
                      </a:r>
                      <a:r>
                        <a:rPr lang="da-DK" sz="800" baseline="0" dirty="0" err="1" smtClean="0"/>
                        <a:t>provided</a:t>
                      </a:r>
                      <a:r>
                        <a:rPr lang="da-DK" sz="800" baseline="0" dirty="0" smtClean="0"/>
                        <a:t> by FS in case </a:t>
                      </a:r>
                      <a:r>
                        <a:rPr lang="da-DK" sz="800" baseline="0" dirty="0" err="1" smtClean="0"/>
                        <a:t>conversion</a:t>
                      </a:r>
                      <a:r>
                        <a:rPr lang="da-DK" sz="800" baseline="0" dirty="0" smtClean="0"/>
                        <a:t> of investor claims </a:t>
                      </a:r>
                      <a:r>
                        <a:rPr lang="da-DK" sz="800" baseline="0" dirty="0" err="1" smtClean="0"/>
                        <a:t>does</a:t>
                      </a:r>
                      <a:r>
                        <a:rPr lang="da-DK" sz="800" baseline="0" dirty="0" smtClean="0"/>
                        <a:t> not provide </a:t>
                      </a:r>
                      <a:r>
                        <a:rPr lang="da-DK" sz="800" baseline="0" dirty="0" err="1" smtClean="0"/>
                        <a:t>adequate</a:t>
                      </a:r>
                      <a:r>
                        <a:rPr lang="da-DK" sz="800" baseline="0" dirty="0" smtClean="0"/>
                        <a:t> </a:t>
                      </a:r>
                      <a:r>
                        <a:rPr lang="da-DK" sz="800" baseline="0" dirty="0" err="1" smtClean="0"/>
                        <a:t>regulatory</a:t>
                      </a:r>
                      <a:r>
                        <a:rPr lang="da-DK" sz="800" baseline="0" dirty="0" smtClean="0"/>
                        <a:t> </a:t>
                      </a:r>
                      <a:r>
                        <a:rPr lang="da-DK" sz="800" baseline="0" dirty="0" err="1" smtClean="0"/>
                        <a:t>capital</a:t>
                      </a:r>
                      <a:r>
                        <a:rPr lang="da-DK" sz="800" baseline="0" dirty="0" smtClean="0"/>
                        <a:t>.</a:t>
                      </a:r>
                    </a:p>
                    <a:p>
                      <a:r>
                        <a:rPr lang="da-DK" sz="800" baseline="0" dirty="0" smtClean="0"/>
                        <a:t> </a:t>
                      </a:r>
                    </a:p>
                    <a:p>
                      <a:r>
                        <a:rPr lang="da-DK" sz="800" baseline="0" dirty="0" err="1" smtClean="0"/>
                        <a:t>Contingent</a:t>
                      </a:r>
                      <a:r>
                        <a:rPr lang="da-DK" sz="800" baseline="0" dirty="0" smtClean="0"/>
                        <a:t> </a:t>
                      </a:r>
                      <a:r>
                        <a:rPr lang="da-DK" sz="800" baseline="0" dirty="0" err="1" smtClean="0"/>
                        <a:t>liquidity</a:t>
                      </a:r>
                      <a:r>
                        <a:rPr lang="da-DK" sz="800" baseline="0" dirty="0" smtClean="0"/>
                        <a:t> </a:t>
                      </a:r>
                      <a:r>
                        <a:rPr lang="da-DK" sz="800" baseline="0" dirty="0" err="1" smtClean="0"/>
                        <a:t>provided</a:t>
                      </a:r>
                      <a:r>
                        <a:rPr lang="da-DK" sz="800" baseline="0" dirty="0" smtClean="0"/>
                        <a:t> by FS.</a:t>
                      </a:r>
                      <a:endParaRPr lang="da-DK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800" dirty="0" smtClean="0"/>
                        <a:t>Control</a:t>
                      </a:r>
                      <a:r>
                        <a:rPr lang="da-DK" sz="800" baseline="0" dirty="0" smtClean="0"/>
                        <a:t> of </a:t>
                      </a:r>
                      <a:r>
                        <a:rPr lang="da-DK" sz="800" baseline="0" dirty="0" err="1" smtClean="0"/>
                        <a:t>SIFIs</a:t>
                      </a:r>
                      <a:r>
                        <a:rPr lang="da-DK" sz="800" baseline="0" dirty="0" smtClean="0"/>
                        <a:t> transferred to new </a:t>
                      </a:r>
                      <a:r>
                        <a:rPr lang="da-DK" sz="800" baseline="0" dirty="0" err="1" smtClean="0"/>
                        <a:t>owners</a:t>
                      </a:r>
                      <a:r>
                        <a:rPr lang="da-DK" sz="800" baseline="0" dirty="0" smtClean="0"/>
                        <a:t> – former </a:t>
                      </a:r>
                      <a:r>
                        <a:rPr lang="da-DK" sz="800" baseline="0" dirty="0" err="1" smtClean="0"/>
                        <a:t>creditors</a:t>
                      </a:r>
                      <a:endParaRPr lang="da-DK" sz="800" baseline="0" dirty="0" smtClean="0"/>
                    </a:p>
                    <a:p>
                      <a:endParaRPr lang="da-DK" sz="800" baseline="0" dirty="0" smtClean="0"/>
                    </a:p>
                    <a:p>
                      <a:r>
                        <a:rPr lang="da-DK" sz="800" dirty="0" err="1" smtClean="0"/>
                        <a:t>Controlled</a:t>
                      </a:r>
                      <a:r>
                        <a:rPr lang="da-DK" sz="800" dirty="0" smtClean="0"/>
                        <a:t> </a:t>
                      </a:r>
                      <a:r>
                        <a:rPr lang="da-DK" sz="800" dirty="0" err="1" smtClean="0"/>
                        <a:t>liquidation</a:t>
                      </a:r>
                      <a:r>
                        <a:rPr lang="da-DK" sz="800" dirty="0" smtClean="0"/>
                        <a:t> of </a:t>
                      </a:r>
                      <a:r>
                        <a:rPr lang="da-DK" sz="800" dirty="0" err="1" smtClean="0"/>
                        <a:t>other</a:t>
                      </a:r>
                      <a:r>
                        <a:rPr lang="da-DK" sz="800" dirty="0" smtClean="0"/>
                        <a:t> </a:t>
                      </a:r>
                      <a:r>
                        <a:rPr lang="da-DK" sz="800" dirty="0" err="1" smtClean="0"/>
                        <a:t>deposit-taking</a:t>
                      </a:r>
                      <a:r>
                        <a:rPr lang="da-DK" sz="800" dirty="0" smtClean="0"/>
                        <a:t> banks – </a:t>
                      </a:r>
                      <a:r>
                        <a:rPr lang="da-DK" sz="800" dirty="0" err="1" smtClean="0"/>
                        <a:t>after</a:t>
                      </a:r>
                      <a:r>
                        <a:rPr lang="da-DK" sz="800" dirty="0" smtClean="0"/>
                        <a:t> sale of profitable business</a:t>
                      </a:r>
                      <a:endParaRPr lang="da-DK" sz="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0881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Banking resolution – future (bail-in)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Bail-in is </a:t>
            </a:r>
            <a:r>
              <a:rPr lang="da-DK" dirty="0" err="1" smtClean="0"/>
              <a:t>statutory</a:t>
            </a:r>
            <a:r>
              <a:rPr lang="da-DK" dirty="0" smtClean="0"/>
              <a:t> </a:t>
            </a:r>
            <a:r>
              <a:rPr lang="da-DK" dirty="0" err="1" smtClean="0"/>
              <a:t>write-off</a:t>
            </a:r>
            <a:r>
              <a:rPr lang="da-DK" dirty="0" smtClean="0"/>
              <a:t> or </a:t>
            </a:r>
            <a:r>
              <a:rPr lang="da-DK" dirty="0" err="1" smtClean="0"/>
              <a:t>conversion</a:t>
            </a:r>
            <a:r>
              <a:rPr lang="da-DK" dirty="0" smtClean="0"/>
              <a:t> of claims – not </a:t>
            </a:r>
            <a:r>
              <a:rPr lang="da-DK" dirty="0" err="1" smtClean="0"/>
              <a:t>included</a:t>
            </a:r>
            <a:r>
              <a:rPr lang="da-DK" dirty="0" smtClean="0"/>
              <a:t> </a:t>
            </a:r>
            <a:r>
              <a:rPr lang="da-DK" dirty="0" err="1" smtClean="0"/>
              <a:t>regulatory</a:t>
            </a:r>
            <a:r>
              <a:rPr lang="da-DK" dirty="0" smtClean="0"/>
              <a:t> </a:t>
            </a:r>
            <a:r>
              <a:rPr lang="da-DK" dirty="0" err="1" smtClean="0"/>
              <a:t>capital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Hierarchy</a:t>
            </a:r>
            <a:r>
              <a:rPr lang="da-DK" dirty="0" smtClean="0"/>
              <a:t> of claims in </a:t>
            </a:r>
            <a:r>
              <a:rPr lang="da-DK" dirty="0" err="1" smtClean="0"/>
              <a:t>bail</a:t>
            </a:r>
            <a:r>
              <a:rPr lang="da-DK" dirty="0" smtClean="0"/>
              <a:t>-in </a:t>
            </a:r>
            <a:r>
              <a:rPr lang="da-DK" dirty="0" err="1" smtClean="0"/>
              <a:t>differs</a:t>
            </a:r>
            <a:r>
              <a:rPr lang="da-DK" dirty="0" smtClean="0"/>
              <a:t> </a:t>
            </a:r>
            <a:r>
              <a:rPr lang="da-DK" dirty="0" smtClean="0"/>
              <a:t>from </a:t>
            </a:r>
            <a:r>
              <a:rPr lang="da-DK" dirty="0" err="1" smtClean="0"/>
              <a:t>hierarchy</a:t>
            </a:r>
            <a:r>
              <a:rPr lang="da-DK" dirty="0" smtClean="0"/>
              <a:t> in </a:t>
            </a:r>
            <a:r>
              <a:rPr lang="da-DK" dirty="0" err="1" smtClean="0"/>
              <a:t>liquidation</a:t>
            </a:r>
            <a:r>
              <a:rPr lang="da-DK" dirty="0" smtClean="0"/>
              <a:t> 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/>
              <a:t>Some</a:t>
            </a:r>
            <a:r>
              <a:rPr lang="da-DK" sz="1200" dirty="0" smtClean="0"/>
              <a:t> claims </a:t>
            </a:r>
            <a:r>
              <a:rPr lang="da-DK" sz="1200" dirty="0" err="1" smtClean="0"/>
              <a:t>are</a:t>
            </a:r>
            <a:r>
              <a:rPr lang="da-DK" sz="1200" dirty="0" smtClean="0"/>
              <a:t> mandatory </a:t>
            </a:r>
            <a:r>
              <a:rPr lang="da-DK" sz="1200" dirty="0" err="1" smtClean="0"/>
              <a:t>exempted</a:t>
            </a:r>
            <a:r>
              <a:rPr lang="da-DK" sz="1200" dirty="0" smtClean="0"/>
              <a:t> from bail-in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Other claims may be exempted from bail-in on a discretionary basis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/>
              <a:t>Such</a:t>
            </a:r>
            <a:r>
              <a:rPr lang="da-DK" sz="1200" dirty="0" smtClean="0"/>
              <a:t> claims </a:t>
            </a:r>
            <a:r>
              <a:rPr lang="da-DK" sz="1200" dirty="0" err="1" smtClean="0"/>
              <a:t>get</a:t>
            </a:r>
            <a:r>
              <a:rPr lang="da-DK" sz="1200" dirty="0" smtClean="0"/>
              <a:t> a position as </a:t>
            </a:r>
            <a:r>
              <a:rPr lang="da-DK" sz="1200" dirty="0" err="1" smtClean="0"/>
              <a:t>preferred</a:t>
            </a:r>
            <a:r>
              <a:rPr lang="da-DK" sz="1200" dirty="0" smtClean="0"/>
              <a:t> claims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Compensation</a:t>
            </a:r>
            <a:r>
              <a:rPr lang="da-DK" dirty="0" smtClean="0"/>
              <a:t> from resolution fund to the </a:t>
            </a:r>
            <a:r>
              <a:rPr lang="da-DK" dirty="0" err="1" smtClean="0"/>
              <a:t>extent</a:t>
            </a:r>
            <a:r>
              <a:rPr lang="da-DK" dirty="0" smtClean="0"/>
              <a:t> NCWO-</a:t>
            </a:r>
            <a:r>
              <a:rPr lang="da-DK" dirty="0" err="1" smtClean="0"/>
              <a:t>principle</a:t>
            </a:r>
            <a:r>
              <a:rPr lang="da-DK" dirty="0" smtClean="0"/>
              <a:t> is </a:t>
            </a:r>
            <a:r>
              <a:rPr lang="da-DK" dirty="0" err="1" smtClean="0"/>
              <a:t>violated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Banks must have </a:t>
            </a:r>
            <a:r>
              <a:rPr lang="da-DK" dirty="0" err="1" smtClean="0"/>
              <a:t>regulatory</a:t>
            </a:r>
            <a:r>
              <a:rPr lang="da-DK" dirty="0" smtClean="0"/>
              <a:t> </a:t>
            </a:r>
            <a:r>
              <a:rPr lang="da-DK" dirty="0" err="1" smtClean="0"/>
              <a:t>capital</a:t>
            </a:r>
            <a:r>
              <a:rPr lang="da-DK" dirty="0" smtClean="0"/>
              <a:t> and sufficient claims </a:t>
            </a:r>
            <a:r>
              <a:rPr lang="da-DK" dirty="0" err="1" smtClean="0"/>
              <a:t>eligible</a:t>
            </a:r>
            <a:r>
              <a:rPr lang="da-DK" dirty="0" smtClean="0"/>
              <a:t> for bail-in (MREL) – </a:t>
            </a:r>
            <a:r>
              <a:rPr lang="da-DK" dirty="0" err="1" smtClean="0"/>
              <a:t>depending</a:t>
            </a:r>
            <a:r>
              <a:rPr lang="da-DK" dirty="0" smtClean="0"/>
              <a:t> on resolution </a:t>
            </a:r>
            <a:r>
              <a:rPr lang="da-DK" dirty="0" err="1" smtClean="0"/>
              <a:t>strategy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Claims </a:t>
            </a:r>
            <a:r>
              <a:rPr lang="da-DK" dirty="0" err="1" smtClean="0"/>
              <a:t>eligible</a:t>
            </a:r>
            <a:r>
              <a:rPr lang="da-DK" dirty="0" smtClean="0"/>
              <a:t> for bail-in </a:t>
            </a:r>
            <a:r>
              <a:rPr lang="da-DK" dirty="0" err="1" smtClean="0"/>
              <a:t>should</a:t>
            </a:r>
            <a:r>
              <a:rPr lang="da-DK" dirty="0" smtClean="0"/>
              <a:t> 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include</a:t>
            </a:r>
            <a:r>
              <a:rPr lang="da-DK" dirty="0" smtClean="0"/>
              <a:t> </a:t>
            </a:r>
            <a:r>
              <a:rPr lang="da-DK" dirty="0" err="1" smtClean="0"/>
              <a:t>other</a:t>
            </a:r>
            <a:r>
              <a:rPr lang="da-DK" dirty="0" smtClean="0"/>
              <a:t> junior claims and new </a:t>
            </a:r>
            <a:r>
              <a:rPr lang="da-DK" dirty="0" err="1"/>
              <a:t>class</a:t>
            </a:r>
            <a:r>
              <a:rPr lang="da-DK" dirty="0"/>
              <a:t> of claims – </a:t>
            </a:r>
            <a:r>
              <a:rPr lang="da-DK" dirty="0" err="1"/>
              <a:t>contractual</a:t>
            </a:r>
            <a:r>
              <a:rPr lang="da-DK" dirty="0"/>
              <a:t> bail-in instruments - </a:t>
            </a:r>
            <a:r>
              <a:rPr lang="da-DK" dirty="0" err="1"/>
              <a:t>inserted</a:t>
            </a:r>
            <a:r>
              <a:rPr lang="da-DK" dirty="0"/>
              <a:t> in </a:t>
            </a:r>
            <a:r>
              <a:rPr lang="da-DK" dirty="0" err="1"/>
              <a:t>hierarchy</a:t>
            </a:r>
            <a:r>
              <a:rPr lang="da-DK" dirty="0"/>
              <a:t> </a:t>
            </a:r>
            <a:r>
              <a:rPr lang="da-DK" dirty="0" err="1"/>
              <a:t>between</a:t>
            </a:r>
            <a:r>
              <a:rPr lang="da-DK" dirty="0"/>
              <a:t> junior and </a:t>
            </a:r>
            <a:r>
              <a:rPr lang="da-DK" dirty="0" smtClean="0"/>
              <a:t>senior claims in </a:t>
            </a:r>
            <a:r>
              <a:rPr lang="da-DK" dirty="0" err="1" smtClean="0"/>
              <a:t>order</a:t>
            </a:r>
            <a:r>
              <a:rPr lang="da-DK" dirty="0" smtClean="0"/>
              <a:t> to </a:t>
            </a:r>
            <a:r>
              <a:rPr lang="da-DK" dirty="0" err="1" smtClean="0"/>
              <a:t>avoid</a:t>
            </a:r>
            <a:r>
              <a:rPr lang="da-DK" dirty="0" smtClean="0"/>
              <a:t> to difference in claims </a:t>
            </a:r>
            <a:r>
              <a:rPr lang="da-DK" dirty="0" err="1" smtClean="0"/>
              <a:t>hierarchy</a:t>
            </a:r>
            <a:r>
              <a:rPr lang="da-DK" dirty="0" smtClean="0"/>
              <a:t> </a:t>
            </a:r>
            <a:r>
              <a:rPr lang="da-DK" dirty="0" err="1" smtClean="0"/>
              <a:t>between</a:t>
            </a:r>
            <a:r>
              <a:rPr lang="da-DK" dirty="0" smtClean="0"/>
              <a:t> bail-in and </a:t>
            </a:r>
            <a:r>
              <a:rPr lang="da-DK" dirty="0" err="1" smtClean="0"/>
              <a:t>liquidation</a:t>
            </a:r>
            <a:r>
              <a:rPr lang="da-DK" dirty="0" smtClean="0"/>
              <a:t>.</a:t>
            </a:r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endParaRPr lang="da-DK" dirty="0" smtClean="0"/>
          </a:p>
          <a:p>
            <a:pPr marL="457200" lvl="1" indent="0">
              <a:buNone/>
            </a:pP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119733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 simple model for illustration, </a:t>
            </a:r>
            <a:r>
              <a:rPr lang="da-DK" dirty="0" err="1" smtClean="0"/>
              <a:t>liquidation</a:t>
            </a:r>
            <a:r>
              <a:rPr lang="da-DK" dirty="0" smtClean="0"/>
              <a:t> vs. bail-in (</a:t>
            </a:r>
            <a:r>
              <a:rPr lang="da-DK" dirty="0" err="1" smtClean="0"/>
              <a:t>Merton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>
          <a:xfrm>
            <a:off x="609600" y="2060848"/>
            <a:ext cx="7924800" cy="3733800"/>
          </a:xfrm>
        </p:spPr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7" name="Rektangel 6"/>
          <p:cNvSpPr/>
          <p:nvPr/>
        </p:nvSpPr>
        <p:spPr bwMode="auto">
          <a:xfrm>
            <a:off x="2981293" y="2409360"/>
            <a:ext cx="864096" cy="2664296"/>
          </a:xfrm>
          <a:prstGeom prst="rect">
            <a:avLst/>
          </a:prstGeom>
          <a:solidFill>
            <a:srgbClr val="63A0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3" name="Rektangel 12"/>
          <p:cNvSpPr/>
          <p:nvPr/>
        </p:nvSpPr>
        <p:spPr bwMode="auto">
          <a:xfrm>
            <a:off x="2987824" y="2492896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Covered deposits</a:t>
            </a:r>
          </a:p>
        </p:txBody>
      </p:sp>
      <p:sp>
        <p:nvSpPr>
          <p:cNvPr id="15" name="Rektangel 14"/>
          <p:cNvSpPr/>
          <p:nvPr/>
        </p:nvSpPr>
        <p:spPr bwMode="auto">
          <a:xfrm>
            <a:off x="2987824" y="4437112"/>
            <a:ext cx="8640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da-DK" sz="800" dirty="0" smtClean="0">
                <a:solidFill>
                  <a:srgbClr val="000000"/>
                </a:solidFill>
                <a:latin typeface="Verdana"/>
              </a:rPr>
              <a:t>Investor claims</a:t>
            </a:r>
          </a:p>
        </p:txBody>
      </p:sp>
      <p:sp>
        <p:nvSpPr>
          <p:cNvPr id="16" name="Rektangel 15"/>
          <p:cNvSpPr/>
          <p:nvPr/>
        </p:nvSpPr>
        <p:spPr bwMode="auto">
          <a:xfrm>
            <a:off x="4572000" y="2420888"/>
            <a:ext cx="864096" cy="2664296"/>
          </a:xfrm>
          <a:prstGeom prst="rect">
            <a:avLst/>
          </a:prstGeom>
          <a:solidFill>
            <a:srgbClr val="63A0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" name="Rektangel 16"/>
          <p:cNvSpPr/>
          <p:nvPr/>
        </p:nvSpPr>
        <p:spPr bwMode="auto">
          <a:xfrm>
            <a:off x="4572000" y="4149080"/>
            <a:ext cx="864096" cy="936104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" name="Rektangel 17"/>
          <p:cNvSpPr/>
          <p:nvPr/>
        </p:nvSpPr>
        <p:spPr bwMode="auto">
          <a:xfrm>
            <a:off x="2987824" y="4149080"/>
            <a:ext cx="864096" cy="936104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0" name="Rektangel 19"/>
          <p:cNvSpPr/>
          <p:nvPr/>
        </p:nvSpPr>
        <p:spPr bwMode="auto">
          <a:xfrm>
            <a:off x="1403648" y="2420888"/>
            <a:ext cx="864096" cy="26642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1" name="Rektangel 20"/>
          <p:cNvSpPr/>
          <p:nvPr/>
        </p:nvSpPr>
        <p:spPr bwMode="auto">
          <a:xfrm>
            <a:off x="2987824" y="4437112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Investor claims</a:t>
            </a:r>
          </a:p>
        </p:txBody>
      </p:sp>
      <p:sp>
        <p:nvSpPr>
          <p:cNvPr id="23" name="Rektangel 22"/>
          <p:cNvSpPr/>
          <p:nvPr/>
        </p:nvSpPr>
        <p:spPr bwMode="auto">
          <a:xfrm>
            <a:off x="1403648" y="4725144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endParaRPr lang="en-US" sz="600" dirty="0" smtClean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" name="Rektangel 23"/>
          <p:cNvSpPr/>
          <p:nvPr/>
        </p:nvSpPr>
        <p:spPr bwMode="auto">
          <a:xfrm>
            <a:off x="1403648" y="3573016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Assets</a:t>
            </a:r>
          </a:p>
        </p:txBody>
      </p:sp>
      <p:sp>
        <p:nvSpPr>
          <p:cNvPr id="29" name="Rektangel 28"/>
          <p:cNvSpPr/>
          <p:nvPr/>
        </p:nvSpPr>
        <p:spPr bwMode="auto">
          <a:xfrm>
            <a:off x="4572000" y="4149080"/>
            <a:ext cx="864096" cy="4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Junior claims</a:t>
            </a:r>
          </a:p>
        </p:txBody>
      </p:sp>
      <p:sp>
        <p:nvSpPr>
          <p:cNvPr id="30" name="Rektangel 29"/>
          <p:cNvSpPr/>
          <p:nvPr/>
        </p:nvSpPr>
        <p:spPr bwMode="auto">
          <a:xfrm>
            <a:off x="4572000" y="4617132"/>
            <a:ext cx="864096" cy="4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Residual claims</a:t>
            </a:r>
          </a:p>
        </p:txBody>
      </p:sp>
      <p:sp>
        <p:nvSpPr>
          <p:cNvPr id="32" name="Rektangel 31"/>
          <p:cNvSpPr/>
          <p:nvPr/>
        </p:nvSpPr>
        <p:spPr bwMode="auto">
          <a:xfrm>
            <a:off x="4588980" y="386104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Senior claims</a:t>
            </a:r>
          </a:p>
        </p:txBody>
      </p:sp>
      <p:sp>
        <p:nvSpPr>
          <p:cNvPr id="34" name="Rektangel 33"/>
          <p:cNvSpPr/>
          <p:nvPr/>
        </p:nvSpPr>
        <p:spPr bwMode="auto">
          <a:xfrm>
            <a:off x="7328556" y="4617132"/>
            <a:ext cx="864096" cy="41404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5" name="Rektangel 34"/>
          <p:cNvSpPr/>
          <p:nvPr/>
        </p:nvSpPr>
        <p:spPr bwMode="auto">
          <a:xfrm>
            <a:off x="5940152" y="4437112"/>
            <a:ext cx="1224136" cy="2520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700" dirty="0" smtClean="0">
                <a:solidFill>
                  <a:srgbClr val="FFFFFF"/>
                </a:solidFill>
                <a:latin typeface="Verdana"/>
              </a:rPr>
              <a:t>  Option to default</a:t>
            </a:r>
          </a:p>
        </p:txBody>
      </p:sp>
      <p:sp>
        <p:nvSpPr>
          <p:cNvPr id="36" name="Rektangel 35"/>
          <p:cNvSpPr/>
          <p:nvPr/>
        </p:nvSpPr>
        <p:spPr bwMode="auto">
          <a:xfrm>
            <a:off x="2987824" y="3212976"/>
            <a:ext cx="864096" cy="4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Preferred deposits</a:t>
            </a:r>
          </a:p>
        </p:txBody>
      </p:sp>
      <p:sp>
        <p:nvSpPr>
          <p:cNvPr id="37" name="Rektangel 36"/>
          <p:cNvSpPr/>
          <p:nvPr/>
        </p:nvSpPr>
        <p:spPr bwMode="auto">
          <a:xfrm>
            <a:off x="2987824" y="3672424"/>
            <a:ext cx="864096" cy="4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Senior claims</a:t>
            </a:r>
          </a:p>
        </p:txBody>
      </p:sp>
      <p:sp>
        <p:nvSpPr>
          <p:cNvPr id="38" name="Rektangel 37"/>
          <p:cNvSpPr/>
          <p:nvPr/>
        </p:nvSpPr>
        <p:spPr bwMode="auto">
          <a:xfrm>
            <a:off x="4572000" y="4137552"/>
            <a:ext cx="864096" cy="936104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9" name="Rektangel 38"/>
          <p:cNvSpPr/>
          <p:nvPr/>
        </p:nvSpPr>
        <p:spPr bwMode="auto">
          <a:xfrm>
            <a:off x="4572000" y="4438767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Investor claims</a:t>
            </a:r>
          </a:p>
        </p:txBody>
      </p:sp>
      <p:sp>
        <p:nvSpPr>
          <p:cNvPr id="40" name="Rektangel 39"/>
          <p:cNvSpPr/>
          <p:nvPr/>
        </p:nvSpPr>
        <p:spPr bwMode="auto">
          <a:xfrm>
            <a:off x="4572000" y="3438398"/>
            <a:ext cx="864096" cy="4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Preferred deposits</a:t>
            </a:r>
          </a:p>
        </p:txBody>
      </p:sp>
      <p:sp>
        <p:nvSpPr>
          <p:cNvPr id="41" name="Rektangel 40"/>
          <p:cNvSpPr/>
          <p:nvPr/>
        </p:nvSpPr>
        <p:spPr bwMode="auto">
          <a:xfrm>
            <a:off x="4572000" y="2708920"/>
            <a:ext cx="864096" cy="72947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Covered  deposits</a:t>
            </a:r>
          </a:p>
        </p:txBody>
      </p:sp>
      <p:sp>
        <p:nvSpPr>
          <p:cNvPr id="3" name="Tekstboks 2"/>
          <p:cNvSpPr txBox="1"/>
          <p:nvPr/>
        </p:nvSpPr>
        <p:spPr>
          <a:xfrm>
            <a:off x="4601480" y="2398481"/>
            <a:ext cx="736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err="1" smtClean="0">
                <a:latin typeface="+mj-lt"/>
              </a:rPr>
              <a:t>Exempted</a:t>
            </a:r>
            <a:r>
              <a:rPr lang="da-DK" sz="800" dirty="0" smtClean="0">
                <a:latin typeface="+mj-lt"/>
              </a:rPr>
              <a:t> </a:t>
            </a:r>
          </a:p>
          <a:p>
            <a:r>
              <a:rPr lang="da-DK" sz="800" dirty="0" smtClean="0">
                <a:latin typeface="+mj-lt"/>
              </a:rPr>
              <a:t>claims</a:t>
            </a:r>
            <a:endParaRPr lang="da-DK" sz="800" dirty="0">
              <a:latin typeface="+mj-lt"/>
            </a:endParaRPr>
          </a:p>
        </p:txBody>
      </p:sp>
      <p:cxnSp>
        <p:nvCxnSpPr>
          <p:cNvPr id="6" name="Lige pilforbindelse 5"/>
          <p:cNvCxnSpPr/>
          <p:nvPr/>
        </p:nvCxnSpPr>
        <p:spPr bwMode="auto">
          <a:xfrm flipV="1">
            <a:off x="3882388" y="2567758"/>
            <a:ext cx="689612" cy="13254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kstboks 8"/>
          <p:cNvSpPr txBox="1"/>
          <p:nvPr/>
        </p:nvSpPr>
        <p:spPr>
          <a:xfrm>
            <a:off x="3037276" y="1916832"/>
            <a:ext cx="7521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err="1" smtClean="0">
                <a:latin typeface="+mj-lt"/>
              </a:rPr>
              <a:t>Liquidation</a:t>
            </a:r>
            <a:endParaRPr lang="da-DK" sz="800" dirty="0">
              <a:latin typeface="+mj-lt"/>
            </a:endParaRPr>
          </a:p>
        </p:txBody>
      </p:sp>
      <p:sp>
        <p:nvSpPr>
          <p:cNvPr id="10" name="Tekstboks 9"/>
          <p:cNvSpPr txBox="1"/>
          <p:nvPr/>
        </p:nvSpPr>
        <p:spPr>
          <a:xfrm>
            <a:off x="4572000" y="1917021"/>
            <a:ext cx="10189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>
                <a:latin typeface="+mj-lt"/>
              </a:rPr>
              <a:t>    Bail-in</a:t>
            </a:r>
            <a:endParaRPr lang="da-DK" sz="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6558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 simple model for illustration (</a:t>
            </a:r>
            <a:r>
              <a:rPr lang="da-DK" dirty="0" err="1" smtClean="0"/>
              <a:t>Merton</a:t>
            </a:r>
            <a:r>
              <a:rPr lang="da-DK" dirty="0" smtClean="0"/>
              <a:t>), bail-in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>
          <a:xfrm>
            <a:off x="609600" y="2060848"/>
            <a:ext cx="7924800" cy="3733800"/>
          </a:xfrm>
        </p:spPr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7" name="Rektangel 6"/>
          <p:cNvSpPr/>
          <p:nvPr/>
        </p:nvSpPr>
        <p:spPr bwMode="auto">
          <a:xfrm>
            <a:off x="2987824" y="2420888"/>
            <a:ext cx="864096" cy="2403267"/>
          </a:xfrm>
          <a:prstGeom prst="rect">
            <a:avLst/>
          </a:prstGeom>
          <a:solidFill>
            <a:srgbClr val="63A0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3" name="Rektangel 12"/>
          <p:cNvSpPr/>
          <p:nvPr/>
        </p:nvSpPr>
        <p:spPr bwMode="auto">
          <a:xfrm>
            <a:off x="2987824" y="314096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Customer claims</a:t>
            </a:r>
          </a:p>
        </p:txBody>
      </p:sp>
      <p:sp>
        <p:nvSpPr>
          <p:cNvPr id="15" name="Rektangel 14"/>
          <p:cNvSpPr/>
          <p:nvPr/>
        </p:nvSpPr>
        <p:spPr bwMode="auto">
          <a:xfrm>
            <a:off x="2987824" y="4437112"/>
            <a:ext cx="8640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da-DK" sz="800" dirty="0" smtClean="0">
                <a:solidFill>
                  <a:srgbClr val="000000"/>
                </a:solidFill>
                <a:latin typeface="Verdana"/>
              </a:rPr>
              <a:t>Investor claims</a:t>
            </a:r>
          </a:p>
        </p:txBody>
      </p:sp>
      <p:sp>
        <p:nvSpPr>
          <p:cNvPr id="16" name="Rektangel 15"/>
          <p:cNvSpPr/>
          <p:nvPr/>
        </p:nvSpPr>
        <p:spPr bwMode="auto">
          <a:xfrm>
            <a:off x="4572000" y="2420888"/>
            <a:ext cx="864096" cy="2664296"/>
          </a:xfrm>
          <a:prstGeom prst="rect">
            <a:avLst/>
          </a:prstGeom>
          <a:solidFill>
            <a:srgbClr val="63A0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" name="Rektangel 16"/>
          <p:cNvSpPr/>
          <p:nvPr/>
        </p:nvSpPr>
        <p:spPr bwMode="auto">
          <a:xfrm>
            <a:off x="4572000" y="4149080"/>
            <a:ext cx="864096" cy="675075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" name="Rektangel 17"/>
          <p:cNvSpPr/>
          <p:nvPr/>
        </p:nvSpPr>
        <p:spPr bwMode="auto">
          <a:xfrm>
            <a:off x="2987824" y="4149080"/>
            <a:ext cx="864096" cy="675075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0" name="Rektangel 19"/>
          <p:cNvSpPr/>
          <p:nvPr/>
        </p:nvSpPr>
        <p:spPr bwMode="auto">
          <a:xfrm>
            <a:off x="1403648" y="2420888"/>
            <a:ext cx="864096" cy="240326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1" name="Rektangel 20"/>
          <p:cNvSpPr/>
          <p:nvPr/>
        </p:nvSpPr>
        <p:spPr bwMode="auto">
          <a:xfrm>
            <a:off x="2987824" y="4293096"/>
            <a:ext cx="864096" cy="5040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Investor claims</a:t>
            </a:r>
          </a:p>
        </p:txBody>
      </p:sp>
      <p:sp>
        <p:nvSpPr>
          <p:cNvPr id="23" name="Rektangel 22"/>
          <p:cNvSpPr/>
          <p:nvPr/>
        </p:nvSpPr>
        <p:spPr bwMode="auto">
          <a:xfrm>
            <a:off x="1403648" y="4725144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endParaRPr lang="en-US" sz="600" dirty="0" smtClean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" name="Rektangel 23"/>
          <p:cNvSpPr/>
          <p:nvPr/>
        </p:nvSpPr>
        <p:spPr bwMode="auto">
          <a:xfrm>
            <a:off x="1403648" y="3573016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Assets</a:t>
            </a:r>
          </a:p>
        </p:txBody>
      </p:sp>
      <p:sp>
        <p:nvSpPr>
          <p:cNvPr id="25" name="Rektangel 24"/>
          <p:cNvSpPr/>
          <p:nvPr/>
        </p:nvSpPr>
        <p:spPr bwMode="auto">
          <a:xfrm>
            <a:off x="4572000" y="314096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Customer claims</a:t>
            </a:r>
          </a:p>
        </p:txBody>
      </p:sp>
      <p:sp>
        <p:nvSpPr>
          <p:cNvPr id="26" name="Rektangel 25"/>
          <p:cNvSpPr/>
          <p:nvPr/>
        </p:nvSpPr>
        <p:spPr bwMode="auto">
          <a:xfrm>
            <a:off x="6156176" y="2420888"/>
            <a:ext cx="864096" cy="2403267"/>
          </a:xfrm>
          <a:prstGeom prst="rect">
            <a:avLst/>
          </a:prstGeom>
          <a:solidFill>
            <a:srgbClr val="63A0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7" name="Rektangel 26"/>
          <p:cNvSpPr/>
          <p:nvPr/>
        </p:nvSpPr>
        <p:spPr bwMode="auto">
          <a:xfrm>
            <a:off x="6156176" y="4148831"/>
            <a:ext cx="864096" cy="675324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da-DK" sz="600" dirty="0" smtClean="0">
                <a:solidFill>
                  <a:srgbClr val="000000"/>
                </a:solidFill>
                <a:latin typeface="+mn-lt"/>
              </a:rPr>
              <a:t>Junior claims</a:t>
            </a:r>
          </a:p>
        </p:txBody>
      </p:sp>
      <p:sp>
        <p:nvSpPr>
          <p:cNvPr id="29" name="Rektangel 28"/>
          <p:cNvSpPr/>
          <p:nvPr/>
        </p:nvSpPr>
        <p:spPr bwMode="auto">
          <a:xfrm>
            <a:off x="4572000" y="4149080"/>
            <a:ext cx="864096" cy="4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Junior claims</a:t>
            </a:r>
          </a:p>
        </p:txBody>
      </p:sp>
      <p:sp>
        <p:nvSpPr>
          <p:cNvPr id="30" name="Rektangel 29"/>
          <p:cNvSpPr/>
          <p:nvPr/>
        </p:nvSpPr>
        <p:spPr bwMode="auto">
          <a:xfrm>
            <a:off x="4572000" y="4617132"/>
            <a:ext cx="864096" cy="4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600" dirty="0" smtClean="0">
                <a:solidFill>
                  <a:srgbClr val="000000"/>
                </a:solidFill>
                <a:latin typeface="Verdana"/>
              </a:rPr>
              <a:t>Residual claims</a:t>
            </a:r>
          </a:p>
        </p:txBody>
      </p:sp>
      <p:sp>
        <p:nvSpPr>
          <p:cNvPr id="32" name="Rektangel 31"/>
          <p:cNvSpPr/>
          <p:nvPr/>
        </p:nvSpPr>
        <p:spPr bwMode="auto">
          <a:xfrm>
            <a:off x="6156176" y="314096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Customer claims</a:t>
            </a:r>
          </a:p>
        </p:txBody>
      </p:sp>
      <p:sp>
        <p:nvSpPr>
          <p:cNvPr id="33" name="Højre klammeparentes 32"/>
          <p:cNvSpPr/>
          <p:nvPr/>
        </p:nvSpPr>
        <p:spPr bwMode="auto">
          <a:xfrm>
            <a:off x="7020272" y="4293096"/>
            <a:ext cx="504056" cy="531059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4" name="Rektangel 33"/>
          <p:cNvSpPr/>
          <p:nvPr/>
        </p:nvSpPr>
        <p:spPr bwMode="auto">
          <a:xfrm>
            <a:off x="7328556" y="4437112"/>
            <a:ext cx="864096" cy="41404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Equity</a:t>
            </a:r>
          </a:p>
        </p:txBody>
      </p:sp>
      <p:sp>
        <p:nvSpPr>
          <p:cNvPr id="35" name="Rektangel 34"/>
          <p:cNvSpPr/>
          <p:nvPr/>
        </p:nvSpPr>
        <p:spPr bwMode="auto">
          <a:xfrm>
            <a:off x="6012160" y="5373216"/>
            <a:ext cx="1152128" cy="5760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700" dirty="0" smtClean="0">
                <a:solidFill>
                  <a:srgbClr val="FFFFFF"/>
                </a:solidFill>
                <a:latin typeface="Verdana"/>
              </a:rPr>
              <a:t>  Option to default</a:t>
            </a:r>
          </a:p>
        </p:txBody>
      </p:sp>
      <p:sp>
        <p:nvSpPr>
          <p:cNvPr id="3" name="Rektangel 2"/>
          <p:cNvSpPr/>
          <p:nvPr/>
        </p:nvSpPr>
        <p:spPr bwMode="auto">
          <a:xfrm>
            <a:off x="4572000" y="4824155"/>
            <a:ext cx="864096" cy="26102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</a:rPr>
              <a:t>Deficit</a:t>
            </a:r>
            <a:r>
              <a:rPr kumimoji="0" lang="da-DK" sz="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</a:rPr>
              <a:t> residual claims</a:t>
            </a:r>
            <a:endParaRPr kumimoji="0" 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ＭＳ Ｐゴシック" pitchFamily="34" charset="-128"/>
            </a:endParaRPr>
          </a:p>
        </p:txBody>
      </p:sp>
      <p:sp>
        <p:nvSpPr>
          <p:cNvPr id="28" name="Rektangel 27"/>
          <p:cNvSpPr/>
          <p:nvPr/>
        </p:nvSpPr>
        <p:spPr bwMode="auto">
          <a:xfrm>
            <a:off x="6156176" y="4356102"/>
            <a:ext cx="864096" cy="26102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600" dirty="0" err="1" smtClean="0">
                <a:latin typeface="+mn-lt"/>
              </a:rPr>
              <a:t>Converted</a:t>
            </a:r>
            <a:r>
              <a:rPr lang="da-DK" sz="600" dirty="0" smtClean="0">
                <a:latin typeface="+mn-lt"/>
              </a:rPr>
              <a:t> junior</a:t>
            </a:r>
            <a:r>
              <a:rPr kumimoji="0" lang="da-DK" sz="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</a:rPr>
              <a:t> claims</a:t>
            </a:r>
            <a:endParaRPr kumimoji="0" 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ＭＳ Ｐゴシック" pitchFamily="34" charset="-128"/>
            </a:endParaRPr>
          </a:p>
        </p:txBody>
      </p:sp>
      <p:sp>
        <p:nvSpPr>
          <p:cNvPr id="36" name="Rektangel 35"/>
          <p:cNvSpPr/>
          <p:nvPr/>
        </p:nvSpPr>
        <p:spPr bwMode="auto">
          <a:xfrm>
            <a:off x="6156175" y="4293096"/>
            <a:ext cx="864096" cy="63006"/>
          </a:xfrm>
          <a:prstGeom prst="rect">
            <a:avLst/>
          </a:prstGeom>
          <a:pattFill prst="dkUpDiag">
            <a:fgClr>
              <a:schemeClr val="tx1"/>
            </a:fgClr>
            <a:bgClr>
              <a:srgbClr val="006699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5" name="Tekstboks 4"/>
          <p:cNvSpPr txBox="1"/>
          <p:nvPr/>
        </p:nvSpPr>
        <p:spPr>
          <a:xfrm>
            <a:off x="6145093" y="4586644"/>
            <a:ext cx="886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" dirty="0" err="1" smtClean="0">
                <a:latin typeface="+mn-lt"/>
              </a:rPr>
              <a:t>Other</a:t>
            </a:r>
            <a:r>
              <a:rPr lang="da-DK" sz="600" dirty="0" smtClean="0">
                <a:latin typeface="+mn-lt"/>
              </a:rPr>
              <a:t> residual claims</a:t>
            </a:r>
            <a:endParaRPr lang="da-DK" sz="600" dirty="0">
              <a:latin typeface="+mn-lt"/>
            </a:endParaRPr>
          </a:p>
        </p:txBody>
      </p:sp>
      <p:sp>
        <p:nvSpPr>
          <p:cNvPr id="6" name="Tekstboks 5"/>
          <p:cNvSpPr txBox="1"/>
          <p:nvPr/>
        </p:nvSpPr>
        <p:spPr>
          <a:xfrm>
            <a:off x="7328556" y="4077072"/>
            <a:ext cx="83869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600" dirty="0" smtClean="0">
                <a:latin typeface="+mn-lt"/>
              </a:rPr>
              <a:t>Option to default</a:t>
            </a:r>
            <a:endParaRPr lang="da-DK" sz="600" dirty="0">
              <a:latin typeface="+mn-lt"/>
            </a:endParaRPr>
          </a:p>
        </p:txBody>
      </p:sp>
      <p:cxnSp>
        <p:nvCxnSpPr>
          <p:cNvPr id="9" name="Lige pilforbindelse 8"/>
          <p:cNvCxnSpPr>
            <a:stCxn id="6" idx="1"/>
            <a:endCxn id="33" idx="0"/>
          </p:cNvCxnSpPr>
          <p:nvPr/>
        </p:nvCxnSpPr>
        <p:spPr bwMode="auto">
          <a:xfrm flipH="1">
            <a:off x="7020272" y="4169405"/>
            <a:ext cx="308284" cy="1236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Lige pilforbindelse 10"/>
          <p:cNvCxnSpPr>
            <a:stCxn id="3" idx="3"/>
            <a:endCxn id="28" idx="1"/>
          </p:cNvCxnSpPr>
          <p:nvPr/>
        </p:nvCxnSpPr>
        <p:spPr bwMode="auto">
          <a:xfrm flipV="1">
            <a:off x="5436096" y="4486617"/>
            <a:ext cx="720080" cy="4680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kstboks 37"/>
          <p:cNvSpPr txBox="1"/>
          <p:nvPr/>
        </p:nvSpPr>
        <p:spPr>
          <a:xfrm>
            <a:off x="5581321" y="4812831"/>
            <a:ext cx="57606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" dirty="0" smtClean="0">
                <a:latin typeface="+mn-lt"/>
              </a:rPr>
              <a:t>Bail-in</a:t>
            </a:r>
            <a:endParaRPr lang="da-DK" sz="600" dirty="0">
              <a:latin typeface="+mn-lt"/>
            </a:endParaRPr>
          </a:p>
        </p:txBody>
      </p:sp>
      <p:sp>
        <p:nvSpPr>
          <p:cNvPr id="39" name="Rektangel 38"/>
          <p:cNvSpPr/>
          <p:nvPr/>
        </p:nvSpPr>
        <p:spPr bwMode="auto">
          <a:xfrm>
            <a:off x="1403648" y="4822853"/>
            <a:ext cx="864096" cy="26102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a-DK" sz="600" dirty="0" err="1" smtClean="0">
                <a:latin typeface="+mn-lt"/>
              </a:rPr>
              <a:t>Loss</a:t>
            </a:r>
            <a:endParaRPr kumimoji="0" lang="da-DK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774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04800"/>
            <a:ext cx="7056784" cy="762000"/>
          </a:xfrm>
        </p:spPr>
        <p:txBody>
          <a:bodyPr/>
          <a:lstStyle/>
          <a:p>
            <a:r>
              <a:rPr lang="da-DK" dirty="0" smtClean="0"/>
              <a:t>Banking resolution – future (resolution </a:t>
            </a:r>
            <a:r>
              <a:rPr lang="da-DK" dirty="0" err="1" smtClean="0"/>
              <a:t>strategy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2" y="1988840"/>
            <a:ext cx="7924800" cy="41764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Preferred</a:t>
            </a:r>
            <a:r>
              <a:rPr lang="da-DK" dirty="0" smtClean="0"/>
              <a:t> resolution </a:t>
            </a:r>
            <a:r>
              <a:rPr lang="da-DK" dirty="0" err="1" smtClean="0"/>
              <a:t>strategy</a:t>
            </a:r>
            <a:r>
              <a:rPr lang="da-DK" dirty="0" smtClean="0"/>
              <a:t> </a:t>
            </a:r>
            <a:r>
              <a:rPr lang="da-DK" dirty="0" err="1" smtClean="0"/>
              <a:t>determined</a:t>
            </a:r>
            <a:r>
              <a:rPr lang="da-DK" dirty="0" smtClean="0"/>
              <a:t> in resolution plan, </a:t>
            </a:r>
            <a:r>
              <a:rPr lang="da-DK" dirty="0" err="1" smtClean="0"/>
              <a:t>that</a:t>
            </a:r>
            <a:r>
              <a:rPr lang="da-DK" dirty="0" smtClean="0"/>
              <a:t> </a:t>
            </a:r>
            <a:r>
              <a:rPr lang="da-DK" dirty="0" err="1" smtClean="0"/>
              <a:t>include</a:t>
            </a:r>
            <a:r>
              <a:rPr lang="da-DK" dirty="0" smtClean="0"/>
              <a:t> </a:t>
            </a:r>
            <a:r>
              <a:rPr lang="da-DK" dirty="0" err="1" smtClean="0"/>
              <a:t>enough</a:t>
            </a:r>
            <a:r>
              <a:rPr lang="da-DK" dirty="0" smtClean="0"/>
              <a:t> resolution options for banks to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resolvable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When</a:t>
            </a:r>
            <a:r>
              <a:rPr lang="da-DK" dirty="0" smtClean="0"/>
              <a:t> FS </a:t>
            </a:r>
            <a:r>
              <a:rPr lang="da-DK" dirty="0" err="1" smtClean="0"/>
              <a:t>assumes</a:t>
            </a:r>
            <a:r>
              <a:rPr lang="da-DK" dirty="0" smtClean="0"/>
              <a:t> </a:t>
            </a:r>
            <a:r>
              <a:rPr lang="da-DK" dirty="0" err="1" smtClean="0"/>
              <a:t>control</a:t>
            </a:r>
            <a:r>
              <a:rPr lang="da-DK" dirty="0" smtClean="0"/>
              <a:t> of </a:t>
            </a:r>
            <a:r>
              <a:rPr lang="da-DK" dirty="0" err="1" smtClean="0"/>
              <a:t>failing</a:t>
            </a:r>
            <a:r>
              <a:rPr lang="da-DK" dirty="0" smtClean="0"/>
              <a:t> bank it </a:t>
            </a:r>
            <a:r>
              <a:rPr lang="da-DK" dirty="0" err="1" smtClean="0"/>
              <a:t>takes</a:t>
            </a:r>
            <a:r>
              <a:rPr lang="da-DK" dirty="0" smtClean="0"/>
              <a:t> resolution actions </a:t>
            </a:r>
            <a:r>
              <a:rPr lang="da-DK" dirty="0" err="1" smtClean="0"/>
              <a:t>that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most </a:t>
            </a:r>
            <a:r>
              <a:rPr lang="da-DK" dirty="0" smtClean="0"/>
              <a:t>in line with resolution </a:t>
            </a:r>
            <a:r>
              <a:rPr lang="da-DK" dirty="0" err="1" smtClean="0"/>
              <a:t>objectives</a:t>
            </a:r>
            <a:r>
              <a:rPr lang="da-DK" dirty="0" smtClean="0"/>
              <a:t> </a:t>
            </a:r>
            <a:r>
              <a:rPr lang="da-DK" dirty="0" err="1" smtClean="0"/>
              <a:t>including</a:t>
            </a:r>
            <a:r>
              <a:rPr lang="da-DK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/>
              <a:t>maintaining</a:t>
            </a:r>
            <a:r>
              <a:rPr lang="da-DK" sz="1200" dirty="0" smtClean="0"/>
              <a:t> </a:t>
            </a:r>
            <a:r>
              <a:rPr lang="da-DK" sz="1200" dirty="0" err="1" smtClean="0"/>
              <a:t>financial</a:t>
            </a:r>
            <a:r>
              <a:rPr lang="da-DK" sz="1200" dirty="0" smtClean="0"/>
              <a:t> </a:t>
            </a:r>
            <a:r>
              <a:rPr lang="da-DK" sz="1200" dirty="0" err="1" smtClean="0"/>
              <a:t>stability</a:t>
            </a: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/>
              <a:t>to </a:t>
            </a:r>
            <a:r>
              <a:rPr lang="da-DK" sz="1200" dirty="0" err="1" smtClean="0"/>
              <a:t>protect</a:t>
            </a:r>
            <a:r>
              <a:rPr lang="da-DK" sz="1200" dirty="0" smtClean="0"/>
              <a:t> </a:t>
            </a:r>
            <a:r>
              <a:rPr lang="da-DK" sz="1200" dirty="0" err="1" smtClean="0"/>
              <a:t>government</a:t>
            </a:r>
            <a:r>
              <a:rPr lang="da-DK" sz="1200" dirty="0" smtClean="0"/>
              <a:t> funds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/>
              <a:t>continuity</a:t>
            </a:r>
            <a:r>
              <a:rPr lang="da-DK" sz="1200" dirty="0" smtClean="0"/>
              <a:t> of </a:t>
            </a:r>
            <a:r>
              <a:rPr lang="da-DK" sz="1200" dirty="0" err="1" smtClean="0"/>
              <a:t>critical</a:t>
            </a:r>
            <a:r>
              <a:rPr lang="da-DK" sz="1200" dirty="0" smtClean="0"/>
              <a:t> </a:t>
            </a:r>
            <a:r>
              <a:rPr lang="da-DK" sz="1200" dirty="0" err="1" smtClean="0"/>
              <a:t>functions</a:t>
            </a: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Preferred</a:t>
            </a:r>
            <a:r>
              <a:rPr lang="da-DK" dirty="0" smtClean="0"/>
              <a:t> resolution </a:t>
            </a:r>
            <a:r>
              <a:rPr lang="da-DK" dirty="0" err="1" smtClean="0"/>
              <a:t>strategies</a:t>
            </a:r>
            <a:r>
              <a:rPr lang="da-DK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/>
              <a:t>no</a:t>
            </a:r>
            <a:r>
              <a:rPr lang="da-DK" sz="1200" dirty="0" smtClean="0"/>
              <a:t> losses for </a:t>
            </a:r>
            <a:r>
              <a:rPr lang="da-DK" sz="1200" dirty="0" err="1" smtClean="0"/>
              <a:t>customers</a:t>
            </a: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/>
              <a:t>SIFIs</a:t>
            </a:r>
            <a:r>
              <a:rPr lang="da-DK" sz="1200" dirty="0" smtClean="0"/>
              <a:t> – </a:t>
            </a:r>
            <a:r>
              <a:rPr lang="da-DK" sz="1200" dirty="0" err="1" smtClean="0"/>
              <a:t>restructuring</a:t>
            </a:r>
            <a:r>
              <a:rPr lang="da-DK" sz="1200" dirty="0" smtClean="0"/>
              <a:t> and </a:t>
            </a:r>
            <a:r>
              <a:rPr lang="da-DK" sz="1200" dirty="0" err="1" smtClean="0"/>
              <a:t>return</a:t>
            </a:r>
            <a:r>
              <a:rPr lang="da-DK" sz="1200" dirty="0" smtClean="0"/>
              <a:t> to </a:t>
            </a:r>
            <a:r>
              <a:rPr lang="da-DK" sz="1200" dirty="0" err="1" smtClean="0"/>
              <a:t>market</a:t>
            </a:r>
            <a:r>
              <a:rPr lang="da-DK" sz="1200" dirty="0" smtClean="0"/>
              <a:t> with former holders of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</a:t>
            </a:r>
            <a:r>
              <a:rPr lang="da-DK" sz="1200" dirty="0" err="1" smtClean="0"/>
              <a:t>subordinated</a:t>
            </a:r>
            <a:r>
              <a:rPr lang="da-DK" sz="1200" dirty="0" smtClean="0"/>
              <a:t> to </a:t>
            </a:r>
            <a:r>
              <a:rPr lang="da-DK" sz="1200" dirty="0" err="1" smtClean="0"/>
              <a:t>customers</a:t>
            </a:r>
            <a:r>
              <a:rPr lang="da-DK" sz="1200" dirty="0" smtClean="0"/>
              <a:t>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as new </a:t>
            </a:r>
            <a:r>
              <a:rPr lang="da-DK" sz="1200" dirty="0" err="1" smtClean="0"/>
              <a:t>owners</a:t>
            </a:r>
            <a:r>
              <a:rPr lang="da-DK" sz="1200" dirty="0" smtClean="0"/>
              <a:t>. MREL </a:t>
            </a:r>
            <a:r>
              <a:rPr lang="da-DK" sz="1200" dirty="0" err="1" smtClean="0"/>
              <a:t>equivalent</a:t>
            </a:r>
            <a:r>
              <a:rPr lang="da-DK" sz="1200" dirty="0" smtClean="0"/>
              <a:t> to 2*</a:t>
            </a:r>
            <a:r>
              <a:rPr lang="da-DK" sz="1200" dirty="0" err="1" smtClean="0"/>
              <a:t>regulatory</a:t>
            </a:r>
            <a:r>
              <a:rPr lang="da-DK" sz="1200" dirty="0" smtClean="0"/>
              <a:t> </a:t>
            </a:r>
            <a:r>
              <a:rPr lang="da-DK" sz="1200" dirty="0" err="1" smtClean="0"/>
              <a:t>capital</a:t>
            </a:r>
            <a:r>
              <a:rPr lang="da-DK" sz="1200" dirty="0" smtClean="0"/>
              <a:t> </a:t>
            </a:r>
            <a:r>
              <a:rPr lang="da-DK" sz="1200" dirty="0" err="1" smtClean="0"/>
              <a:t>requirement</a:t>
            </a: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/>
              <a:t>other</a:t>
            </a:r>
            <a:r>
              <a:rPr lang="da-DK" sz="1200" dirty="0" smtClean="0"/>
              <a:t> </a:t>
            </a:r>
            <a:r>
              <a:rPr lang="da-DK" sz="1200" dirty="0" err="1" smtClean="0"/>
              <a:t>deposit-taking</a:t>
            </a:r>
            <a:r>
              <a:rPr lang="da-DK" sz="1200" dirty="0" smtClean="0"/>
              <a:t> banks – rapid sale of </a:t>
            </a:r>
            <a:r>
              <a:rPr lang="da-DK" sz="1200" dirty="0" err="1" smtClean="0"/>
              <a:t>banking</a:t>
            </a:r>
            <a:r>
              <a:rPr lang="da-DK" sz="1200" dirty="0" smtClean="0"/>
              <a:t> </a:t>
            </a:r>
            <a:r>
              <a:rPr lang="da-DK" sz="1200" dirty="0" err="1" smtClean="0"/>
              <a:t>activities</a:t>
            </a:r>
            <a:r>
              <a:rPr lang="da-DK" sz="1200" dirty="0" smtClean="0"/>
              <a:t>, </a:t>
            </a:r>
            <a:r>
              <a:rPr lang="da-DK" sz="1200" dirty="0" err="1" smtClean="0"/>
              <a:t>where</a:t>
            </a:r>
            <a:r>
              <a:rPr lang="da-DK" sz="1200" dirty="0" smtClean="0"/>
              <a:t> of </a:t>
            </a:r>
            <a:r>
              <a:rPr lang="da-DK" sz="1200" dirty="0" err="1" smtClean="0"/>
              <a:t>writing</a:t>
            </a:r>
            <a:r>
              <a:rPr lang="da-DK" sz="1200" dirty="0" smtClean="0"/>
              <a:t> new business has </a:t>
            </a:r>
            <a:r>
              <a:rPr lang="da-DK" sz="1200" dirty="0" err="1" smtClean="0"/>
              <a:t>value</a:t>
            </a:r>
            <a:r>
              <a:rPr lang="da-DK" sz="1200" dirty="0" smtClean="0"/>
              <a:t> and </a:t>
            </a:r>
            <a:r>
              <a:rPr lang="da-DK" sz="1200" dirty="0" err="1" smtClean="0"/>
              <a:t>controlled</a:t>
            </a:r>
            <a:r>
              <a:rPr lang="da-DK" sz="1200" dirty="0" smtClean="0"/>
              <a:t> </a:t>
            </a:r>
            <a:r>
              <a:rPr lang="da-DK" sz="1200" dirty="0" err="1" smtClean="0"/>
              <a:t>liquidation</a:t>
            </a:r>
            <a:r>
              <a:rPr lang="da-DK" sz="1200" dirty="0" smtClean="0"/>
              <a:t> of the rest. </a:t>
            </a:r>
            <a:r>
              <a:rPr lang="da-DK" sz="1200" dirty="0" err="1" smtClean="0"/>
              <a:t>Lower</a:t>
            </a:r>
            <a:r>
              <a:rPr lang="da-DK" sz="1200" dirty="0" smtClean="0"/>
              <a:t> MREL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/>
              <a:t>investment</a:t>
            </a:r>
            <a:r>
              <a:rPr lang="da-DK" sz="1200" dirty="0" smtClean="0"/>
              <a:t> banks (</a:t>
            </a:r>
            <a:r>
              <a:rPr lang="da-DK" sz="1200" dirty="0" err="1" smtClean="0"/>
              <a:t>firms</a:t>
            </a:r>
            <a:r>
              <a:rPr lang="da-DK" sz="1200" dirty="0" smtClean="0"/>
              <a:t>) </a:t>
            </a:r>
            <a:r>
              <a:rPr lang="da-DK" sz="1200" dirty="0" err="1" smtClean="0"/>
              <a:t>are</a:t>
            </a:r>
            <a:r>
              <a:rPr lang="da-DK" sz="1200" dirty="0" smtClean="0"/>
              <a:t> </a:t>
            </a:r>
            <a:r>
              <a:rPr lang="da-DK" sz="1200" dirty="0" err="1" smtClean="0"/>
              <a:t>likely</a:t>
            </a:r>
            <a:r>
              <a:rPr lang="da-DK" sz="1200" dirty="0" smtClean="0"/>
              <a:t> to </a:t>
            </a:r>
            <a:r>
              <a:rPr lang="da-DK" sz="1200" dirty="0" err="1" smtClean="0"/>
              <a:t>be</a:t>
            </a:r>
            <a:r>
              <a:rPr lang="da-DK" sz="1200" dirty="0" smtClean="0"/>
              <a:t> </a:t>
            </a:r>
            <a:r>
              <a:rPr lang="da-DK" sz="1200" dirty="0" err="1" smtClean="0"/>
              <a:t>liquidated</a:t>
            </a: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19003855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Banking resolution – future (</a:t>
            </a:r>
            <a:r>
              <a:rPr lang="da-DK" dirty="0" err="1" smtClean="0"/>
              <a:t>mortgage</a:t>
            </a:r>
            <a:r>
              <a:rPr lang="da-DK" dirty="0" smtClean="0"/>
              <a:t> </a:t>
            </a:r>
            <a:r>
              <a:rPr lang="da-DK" dirty="0" err="1" smtClean="0"/>
              <a:t>credit</a:t>
            </a:r>
            <a:r>
              <a:rPr lang="da-DK" dirty="0" smtClean="0"/>
              <a:t> banks)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7544" y="1484784"/>
            <a:ext cx="7996808" cy="4176464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da-DK" dirty="0" smtClean="0"/>
              <a:t>All Danish </a:t>
            </a:r>
            <a:r>
              <a:rPr lang="da-DK" dirty="0" err="1" smtClean="0"/>
              <a:t>mortgage</a:t>
            </a:r>
            <a:r>
              <a:rPr lang="da-DK" dirty="0" smtClean="0"/>
              <a:t> </a:t>
            </a:r>
            <a:r>
              <a:rPr lang="da-DK" dirty="0" err="1" smtClean="0"/>
              <a:t>credit</a:t>
            </a:r>
            <a:r>
              <a:rPr lang="da-DK" dirty="0" smtClean="0"/>
              <a:t> banks </a:t>
            </a:r>
            <a:r>
              <a:rPr lang="da-DK" dirty="0" err="1" smtClean="0"/>
              <a:t>are</a:t>
            </a:r>
            <a:r>
              <a:rPr lang="da-DK" dirty="0" smtClean="0"/>
              <a:t> non </a:t>
            </a:r>
            <a:r>
              <a:rPr lang="da-DK" dirty="0" err="1" smtClean="0"/>
              <a:t>deposit-takers</a:t>
            </a:r>
            <a:r>
              <a:rPr lang="da-DK" dirty="0" smtClean="0"/>
              <a:t> – </a:t>
            </a:r>
            <a:r>
              <a:rPr lang="da-DK" dirty="0" err="1" smtClean="0"/>
              <a:t>currently</a:t>
            </a:r>
            <a:r>
              <a:rPr lang="da-DK" dirty="0" smtClean="0"/>
              <a:t> the 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ones</a:t>
            </a:r>
            <a:r>
              <a:rPr lang="da-DK" dirty="0" smtClean="0"/>
              <a:t> in Europe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a-DK" dirty="0" smtClean="0">
                <a:solidFill>
                  <a:srgbClr val="000000"/>
                </a:solidFill>
              </a:rPr>
              <a:t>Non </a:t>
            </a:r>
            <a:r>
              <a:rPr lang="da-DK" dirty="0" err="1">
                <a:solidFill>
                  <a:srgbClr val="000000"/>
                </a:solidFill>
              </a:rPr>
              <a:t>deposit-taking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mortgage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credit</a:t>
            </a:r>
            <a:r>
              <a:rPr lang="da-DK" dirty="0">
                <a:solidFill>
                  <a:srgbClr val="000000"/>
                </a:solidFill>
              </a:rPr>
              <a:t> banks </a:t>
            </a:r>
            <a:r>
              <a:rPr lang="da-DK" dirty="0" err="1">
                <a:solidFill>
                  <a:srgbClr val="000000"/>
                </a:solidFill>
              </a:rPr>
              <a:t>may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be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exempted</a:t>
            </a:r>
            <a:r>
              <a:rPr lang="da-DK" dirty="0">
                <a:solidFill>
                  <a:srgbClr val="000000"/>
                </a:solidFill>
              </a:rPr>
              <a:t> from bail-in and MREL-</a:t>
            </a:r>
            <a:r>
              <a:rPr lang="da-DK" dirty="0" err="1">
                <a:solidFill>
                  <a:srgbClr val="000000"/>
                </a:solidFill>
              </a:rPr>
              <a:t>requirement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provided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using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other</a:t>
            </a:r>
            <a:r>
              <a:rPr lang="da-DK" dirty="0">
                <a:solidFill>
                  <a:srgbClr val="000000"/>
                </a:solidFill>
              </a:rPr>
              <a:t> resolution </a:t>
            </a:r>
            <a:r>
              <a:rPr lang="da-DK" dirty="0" smtClean="0">
                <a:solidFill>
                  <a:srgbClr val="000000"/>
                </a:solidFill>
              </a:rPr>
              <a:t>powers, </a:t>
            </a:r>
            <a:r>
              <a:rPr lang="da-DK" dirty="0">
                <a:solidFill>
                  <a:srgbClr val="000000"/>
                </a:solidFill>
              </a:rPr>
              <a:t>or </a:t>
            </a:r>
            <a:r>
              <a:rPr lang="da-DK" dirty="0" err="1">
                <a:solidFill>
                  <a:srgbClr val="000000"/>
                </a:solidFill>
              </a:rPr>
              <a:t>liquidation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smtClean="0">
                <a:solidFill>
                  <a:srgbClr val="000000"/>
                </a:solidFill>
              </a:rPr>
              <a:t>is in line with resolution </a:t>
            </a:r>
            <a:r>
              <a:rPr lang="da-DK" dirty="0" err="1" smtClean="0">
                <a:solidFill>
                  <a:srgbClr val="000000"/>
                </a:solidFill>
              </a:rPr>
              <a:t>objectives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Mandatory </a:t>
            </a:r>
            <a:r>
              <a:rPr lang="da-DK" dirty="0" err="1" smtClean="0"/>
              <a:t>debt</a:t>
            </a:r>
            <a:r>
              <a:rPr lang="da-DK" dirty="0" smtClean="0"/>
              <a:t> buffer in </a:t>
            </a:r>
            <a:r>
              <a:rPr lang="da-DK" dirty="0" err="1" smtClean="0"/>
              <a:t>mortgage</a:t>
            </a:r>
            <a:r>
              <a:rPr lang="da-DK" dirty="0" smtClean="0"/>
              <a:t> </a:t>
            </a:r>
            <a:r>
              <a:rPr lang="da-DK" dirty="0" err="1" smtClean="0"/>
              <a:t>credit</a:t>
            </a:r>
            <a:r>
              <a:rPr lang="da-DK" dirty="0" smtClean="0"/>
              <a:t> banks </a:t>
            </a:r>
            <a:r>
              <a:rPr lang="da-DK" dirty="0" err="1" smtClean="0"/>
              <a:t>facilitate</a:t>
            </a:r>
            <a:r>
              <a:rPr lang="da-DK" dirty="0" smtClean="0"/>
              <a:t> </a:t>
            </a:r>
            <a:r>
              <a:rPr lang="da-DK" dirty="0" err="1" smtClean="0"/>
              <a:t>using</a:t>
            </a:r>
            <a:r>
              <a:rPr lang="da-DK" dirty="0" smtClean="0"/>
              <a:t> </a:t>
            </a:r>
            <a:r>
              <a:rPr lang="da-DK" dirty="0" err="1" smtClean="0"/>
              <a:t>other</a:t>
            </a:r>
            <a:r>
              <a:rPr lang="da-DK" dirty="0" smtClean="0"/>
              <a:t> resolution powers, </a:t>
            </a:r>
            <a:r>
              <a:rPr lang="da-DK" dirty="0" err="1" smtClean="0"/>
              <a:t>when</a:t>
            </a:r>
            <a:r>
              <a:rPr lang="da-DK" dirty="0" smtClean="0"/>
              <a:t> it </a:t>
            </a:r>
            <a:r>
              <a:rPr lang="da-DK" dirty="0" err="1" smtClean="0"/>
              <a:t>does</a:t>
            </a:r>
            <a:r>
              <a:rPr lang="da-DK" dirty="0" smtClean="0"/>
              <a:t> not </a:t>
            </a:r>
            <a:r>
              <a:rPr lang="da-DK" dirty="0" err="1" smtClean="0"/>
              <a:t>include</a:t>
            </a:r>
            <a:r>
              <a:rPr lang="da-DK" dirty="0" smtClean="0"/>
              <a:t> senior claims, </a:t>
            </a:r>
            <a:r>
              <a:rPr lang="da-DK" dirty="0" err="1" smtClean="0"/>
              <a:t>however</a:t>
            </a:r>
            <a:r>
              <a:rPr lang="da-DK" dirty="0" smtClean="0"/>
              <a:t> </a:t>
            </a:r>
            <a:r>
              <a:rPr lang="da-DK" dirty="0" err="1" smtClean="0"/>
              <a:t>debt</a:t>
            </a:r>
            <a:r>
              <a:rPr lang="da-DK" dirty="0" smtClean="0"/>
              <a:t> buffer is </a:t>
            </a:r>
            <a:r>
              <a:rPr lang="da-DK" dirty="0" err="1" smtClean="0"/>
              <a:t>determined</a:t>
            </a:r>
            <a:r>
              <a:rPr lang="da-DK" dirty="0" smtClean="0"/>
              <a:t> by </a:t>
            </a:r>
            <a:r>
              <a:rPr lang="da-DK" dirty="0" err="1" smtClean="0"/>
              <a:t>legislation</a:t>
            </a:r>
            <a:r>
              <a:rPr lang="da-DK" dirty="0" smtClean="0"/>
              <a:t> and not by FSA decision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a-DK" dirty="0" err="1">
                <a:solidFill>
                  <a:srgbClr val="000000"/>
                </a:solidFill>
              </a:rPr>
              <a:t>Modifications</a:t>
            </a:r>
            <a:r>
              <a:rPr lang="da-DK" dirty="0">
                <a:solidFill>
                  <a:srgbClr val="000000"/>
                </a:solidFill>
              </a:rPr>
              <a:t> to general </a:t>
            </a:r>
            <a:r>
              <a:rPr lang="da-DK" dirty="0" err="1">
                <a:solidFill>
                  <a:srgbClr val="000000"/>
                </a:solidFill>
              </a:rPr>
              <a:t>insolvency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regulations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smtClean="0">
                <a:solidFill>
                  <a:srgbClr val="000000"/>
                </a:solidFill>
              </a:rPr>
              <a:t>in Denmark </a:t>
            </a:r>
            <a:r>
              <a:rPr lang="da-DK" dirty="0" err="1" smtClean="0">
                <a:solidFill>
                  <a:srgbClr val="000000"/>
                </a:solidFill>
              </a:rPr>
              <a:t>contributes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>
                <a:solidFill>
                  <a:srgbClr val="000000"/>
                </a:solidFill>
              </a:rPr>
              <a:t>to </a:t>
            </a:r>
            <a:r>
              <a:rPr lang="da-DK" dirty="0" err="1">
                <a:solidFill>
                  <a:srgbClr val="000000"/>
                </a:solidFill>
              </a:rPr>
              <a:t>lower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liquidation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costs</a:t>
            </a:r>
            <a:r>
              <a:rPr lang="da-DK" dirty="0">
                <a:solidFill>
                  <a:srgbClr val="000000"/>
                </a:solidFill>
              </a:rPr>
              <a:t> in </a:t>
            </a:r>
            <a:r>
              <a:rPr lang="da-DK" dirty="0" err="1">
                <a:solidFill>
                  <a:srgbClr val="000000"/>
                </a:solidFill>
              </a:rPr>
              <a:t>mortgage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>
                <a:solidFill>
                  <a:srgbClr val="000000"/>
                </a:solidFill>
              </a:rPr>
              <a:t>credit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smtClean="0">
                <a:solidFill>
                  <a:srgbClr val="000000"/>
                </a:solidFill>
              </a:rPr>
              <a:t>banks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a-DK" dirty="0" smtClean="0">
                <a:solidFill>
                  <a:srgbClr val="000000"/>
                </a:solidFill>
              </a:rPr>
              <a:t>Danish centralbank </a:t>
            </a:r>
            <a:r>
              <a:rPr lang="da-DK" dirty="0" err="1" smtClean="0">
                <a:solidFill>
                  <a:srgbClr val="000000"/>
                </a:solidFill>
              </a:rPr>
              <a:t>advocates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mortgage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credit</a:t>
            </a:r>
            <a:r>
              <a:rPr lang="da-DK" dirty="0" smtClean="0">
                <a:solidFill>
                  <a:srgbClr val="000000"/>
                </a:solidFill>
              </a:rPr>
              <a:t> banks </a:t>
            </a:r>
            <a:r>
              <a:rPr lang="da-DK" dirty="0" err="1" smtClean="0">
                <a:solidFill>
                  <a:srgbClr val="000000"/>
                </a:solidFill>
              </a:rPr>
              <a:t>should</a:t>
            </a:r>
            <a:r>
              <a:rPr lang="da-DK" dirty="0" smtClean="0">
                <a:solidFill>
                  <a:srgbClr val="000000"/>
                </a:solidFill>
              </a:rPr>
              <a:t> not </a:t>
            </a:r>
            <a:r>
              <a:rPr lang="da-DK" dirty="0" err="1" smtClean="0">
                <a:solidFill>
                  <a:srgbClr val="000000"/>
                </a:solidFill>
              </a:rPr>
              <a:t>be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exempted</a:t>
            </a:r>
            <a:r>
              <a:rPr lang="da-DK" dirty="0" smtClean="0">
                <a:solidFill>
                  <a:srgbClr val="000000"/>
                </a:solidFill>
              </a:rPr>
              <a:t> from bail-in and MREL-</a:t>
            </a:r>
            <a:r>
              <a:rPr lang="da-DK" dirty="0" err="1" smtClean="0">
                <a:solidFill>
                  <a:srgbClr val="000000"/>
                </a:solidFill>
              </a:rPr>
              <a:t>requirements</a:t>
            </a:r>
            <a:endParaRPr lang="da-DK" dirty="0" smtClean="0">
              <a:solidFill>
                <a:srgbClr val="00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da-DK" dirty="0" err="1" smtClean="0">
                <a:solidFill>
                  <a:srgbClr val="000000"/>
                </a:solidFill>
              </a:rPr>
              <a:t>Key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question</a:t>
            </a:r>
            <a:r>
              <a:rPr lang="da-DK" dirty="0" smtClean="0">
                <a:solidFill>
                  <a:srgbClr val="000000"/>
                </a:solidFill>
              </a:rPr>
              <a:t>: Are </a:t>
            </a:r>
            <a:r>
              <a:rPr lang="da-DK" dirty="0" err="1" smtClean="0">
                <a:solidFill>
                  <a:srgbClr val="000000"/>
                </a:solidFill>
              </a:rPr>
              <a:t>mortgage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credit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bonds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customer</a:t>
            </a:r>
            <a:r>
              <a:rPr lang="da-DK" dirty="0" smtClean="0">
                <a:solidFill>
                  <a:srgbClr val="000000"/>
                </a:solidFill>
              </a:rPr>
              <a:t> or investor claims?</a:t>
            </a:r>
            <a:endParaRPr lang="da-DK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69394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Banking resolution – future (international </a:t>
            </a:r>
            <a:r>
              <a:rPr lang="da-DK" dirty="0" err="1" smtClean="0"/>
              <a:t>banking</a:t>
            </a:r>
            <a:r>
              <a:rPr lang="da-DK" dirty="0" smtClean="0"/>
              <a:t> </a:t>
            </a:r>
            <a:r>
              <a:rPr lang="da-DK" dirty="0" err="1" smtClean="0"/>
              <a:t>groups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The </a:t>
            </a:r>
            <a:r>
              <a:rPr lang="da-DK" dirty="0" err="1" smtClean="0"/>
              <a:t>preferred</a:t>
            </a:r>
            <a:r>
              <a:rPr lang="da-DK" dirty="0" smtClean="0"/>
              <a:t> resolution </a:t>
            </a:r>
            <a:r>
              <a:rPr lang="da-DK" dirty="0" err="1" smtClean="0"/>
              <a:t>strategy</a:t>
            </a:r>
            <a:r>
              <a:rPr lang="da-DK" dirty="0" smtClean="0"/>
              <a:t> is </a:t>
            </a:r>
            <a:r>
              <a:rPr lang="da-DK" dirty="0" err="1" smtClean="0"/>
              <a:t>parent</a:t>
            </a:r>
            <a:r>
              <a:rPr lang="da-DK" dirty="0" smtClean="0"/>
              <a:t> as resolution </a:t>
            </a:r>
            <a:r>
              <a:rPr lang="da-DK" dirty="0" err="1" smtClean="0"/>
              <a:t>entity</a:t>
            </a:r>
            <a:r>
              <a:rPr lang="da-DK" dirty="0" smtClean="0"/>
              <a:t> </a:t>
            </a:r>
            <a:r>
              <a:rPr lang="da-DK" dirty="0" err="1" smtClean="0"/>
              <a:t>facilitated</a:t>
            </a:r>
            <a:r>
              <a:rPr lang="da-DK" dirty="0" smtClean="0"/>
              <a:t>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/>
              <a:t>subsidiary</a:t>
            </a:r>
            <a:r>
              <a:rPr lang="da-DK" sz="1200" dirty="0" smtClean="0"/>
              <a:t> bank </a:t>
            </a:r>
            <a:r>
              <a:rPr lang="da-DK" sz="1200" dirty="0" err="1" smtClean="0"/>
              <a:t>issue</a:t>
            </a:r>
            <a:r>
              <a:rPr lang="da-DK" sz="1200" dirty="0" smtClean="0"/>
              <a:t> sufficient </a:t>
            </a:r>
            <a:r>
              <a:rPr lang="da-DK" sz="1200" dirty="0" err="1" smtClean="0"/>
              <a:t>eligible</a:t>
            </a:r>
            <a:r>
              <a:rPr lang="da-DK" sz="1200" dirty="0" smtClean="0"/>
              <a:t>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for bail-in of bank to </a:t>
            </a:r>
            <a:r>
              <a:rPr lang="da-DK" sz="1200" dirty="0" err="1" smtClean="0"/>
              <a:t>parent</a:t>
            </a:r>
            <a:r>
              <a:rPr lang="da-DK" sz="12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/>
              <a:t>parent</a:t>
            </a:r>
            <a:r>
              <a:rPr lang="da-DK" sz="1200" dirty="0" smtClean="0"/>
              <a:t> </a:t>
            </a:r>
            <a:r>
              <a:rPr lang="da-DK" sz="1200" dirty="0" err="1" smtClean="0"/>
              <a:t>issue</a:t>
            </a:r>
            <a:r>
              <a:rPr lang="da-DK" sz="1200" dirty="0" smtClean="0"/>
              <a:t> sufficient </a:t>
            </a:r>
            <a:r>
              <a:rPr lang="da-DK" sz="1200" dirty="0" err="1" smtClean="0"/>
              <a:t>eligible</a:t>
            </a:r>
            <a:r>
              <a:rPr lang="da-DK" sz="1200" dirty="0" smtClean="0"/>
              <a:t>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for bail-in of </a:t>
            </a:r>
            <a:r>
              <a:rPr lang="da-DK" sz="1200" dirty="0" err="1" smtClean="0"/>
              <a:t>group</a:t>
            </a:r>
            <a:r>
              <a:rPr lang="da-DK" sz="1200" dirty="0" smtClean="0"/>
              <a:t> to investors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da-DK" dirty="0" err="1" smtClean="0">
                <a:solidFill>
                  <a:srgbClr val="000000"/>
                </a:solidFill>
              </a:rPr>
              <a:t>Preferrred</a:t>
            </a:r>
            <a:r>
              <a:rPr lang="da-DK" dirty="0" smtClean="0">
                <a:solidFill>
                  <a:srgbClr val="000000"/>
                </a:solidFill>
              </a:rPr>
              <a:t> resolution </a:t>
            </a:r>
            <a:r>
              <a:rPr lang="da-DK" dirty="0" err="1" smtClean="0">
                <a:solidFill>
                  <a:srgbClr val="000000"/>
                </a:solidFill>
              </a:rPr>
              <a:t>strategy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requires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confidence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between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resolvers</a:t>
            </a:r>
            <a:r>
              <a:rPr lang="da-DK" dirty="0" smtClean="0">
                <a:solidFill>
                  <a:srgbClr val="000000"/>
                </a:solidFill>
              </a:rPr>
              <a:t> in relevant </a:t>
            </a:r>
            <a:r>
              <a:rPr lang="da-DK" dirty="0" err="1" smtClean="0">
                <a:solidFill>
                  <a:srgbClr val="000000"/>
                </a:solidFill>
              </a:rPr>
              <a:t>countries</a:t>
            </a:r>
            <a:endParaRPr lang="da-DK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da-DK" sz="1200" dirty="0" smtClean="0"/>
          </a:p>
        </p:txBody>
      </p:sp>
    </p:spTree>
    <p:extLst>
      <p:ext uri="{BB962C8B-B14F-4D97-AF65-F5344CB8AC3E}">
        <p14:creationId xmlns:p14="http://schemas.microsoft.com/office/powerpoint/2010/main" val="14762380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 simple model for illustration, </a:t>
            </a:r>
            <a:r>
              <a:rPr lang="da-DK" dirty="0" err="1" smtClean="0"/>
              <a:t>groups</a:t>
            </a:r>
            <a:r>
              <a:rPr lang="da-DK" dirty="0" smtClean="0"/>
              <a:t> (</a:t>
            </a:r>
            <a:r>
              <a:rPr lang="da-DK" dirty="0" err="1" smtClean="0"/>
              <a:t>Merton</a:t>
            </a:r>
            <a:r>
              <a:rPr lang="da-DK" dirty="0" smtClean="0"/>
              <a:t>) 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>
          <a:xfrm>
            <a:off x="609600" y="2060848"/>
            <a:ext cx="7924800" cy="3733800"/>
          </a:xfrm>
        </p:spPr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7" name="Rektangel 6"/>
          <p:cNvSpPr/>
          <p:nvPr/>
        </p:nvSpPr>
        <p:spPr bwMode="auto">
          <a:xfrm>
            <a:off x="2987824" y="2420888"/>
            <a:ext cx="864096" cy="2664296"/>
          </a:xfrm>
          <a:prstGeom prst="rect">
            <a:avLst/>
          </a:prstGeom>
          <a:solidFill>
            <a:srgbClr val="63A0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3" name="Rektangel 12"/>
          <p:cNvSpPr/>
          <p:nvPr/>
        </p:nvSpPr>
        <p:spPr bwMode="auto">
          <a:xfrm>
            <a:off x="2987824" y="314096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Customer claims</a:t>
            </a:r>
          </a:p>
        </p:txBody>
      </p:sp>
      <p:sp>
        <p:nvSpPr>
          <p:cNvPr id="15" name="Rektangel 14"/>
          <p:cNvSpPr/>
          <p:nvPr/>
        </p:nvSpPr>
        <p:spPr bwMode="auto">
          <a:xfrm>
            <a:off x="6372200" y="5445224"/>
            <a:ext cx="864096" cy="48605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da-DK" sz="800" dirty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endParaRPr lang="da-DK" sz="800" dirty="0" smtClean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" name="Rektangel 16"/>
          <p:cNvSpPr/>
          <p:nvPr/>
        </p:nvSpPr>
        <p:spPr bwMode="auto">
          <a:xfrm>
            <a:off x="2987824" y="4149080"/>
            <a:ext cx="864096" cy="936104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0" name="Rektangel 19"/>
          <p:cNvSpPr/>
          <p:nvPr/>
        </p:nvSpPr>
        <p:spPr bwMode="auto">
          <a:xfrm>
            <a:off x="1403648" y="2420888"/>
            <a:ext cx="864096" cy="26642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3" name="Rektangel 22"/>
          <p:cNvSpPr/>
          <p:nvPr/>
        </p:nvSpPr>
        <p:spPr bwMode="auto">
          <a:xfrm>
            <a:off x="1403648" y="4725144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endParaRPr lang="en-US" sz="600" dirty="0" smtClean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" name="Rektangel 23"/>
          <p:cNvSpPr/>
          <p:nvPr/>
        </p:nvSpPr>
        <p:spPr bwMode="auto">
          <a:xfrm>
            <a:off x="1403648" y="3573016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Assets</a:t>
            </a:r>
          </a:p>
        </p:txBody>
      </p:sp>
      <p:sp>
        <p:nvSpPr>
          <p:cNvPr id="25" name="Rektangel 24"/>
          <p:cNvSpPr/>
          <p:nvPr/>
        </p:nvSpPr>
        <p:spPr bwMode="auto">
          <a:xfrm>
            <a:off x="2195736" y="1931516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Consolidated group</a:t>
            </a:r>
          </a:p>
        </p:txBody>
      </p:sp>
      <p:sp>
        <p:nvSpPr>
          <p:cNvPr id="26" name="Rektangel 25"/>
          <p:cNvSpPr/>
          <p:nvPr/>
        </p:nvSpPr>
        <p:spPr bwMode="auto">
          <a:xfrm>
            <a:off x="6156176" y="2420888"/>
            <a:ext cx="864096" cy="2664296"/>
          </a:xfrm>
          <a:prstGeom prst="rect">
            <a:avLst/>
          </a:prstGeom>
          <a:solidFill>
            <a:srgbClr val="63A0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7" name="Rektangel 26"/>
          <p:cNvSpPr/>
          <p:nvPr/>
        </p:nvSpPr>
        <p:spPr bwMode="auto">
          <a:xfrm>
            <a:off x="6156176" y="4149080"/>
            <a:ext cx="864096" cy="936104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9" name="Rektangel 28"/>
          <p:cNvSpPr/>
          <p:nvPr/>
        </p:nvSpPr>
        <p:spPr bwMode="auto">
          <a:xfrm>
            <a:off x="2981126" y="4149080"/>
            <a:ext cx="864096" cy="4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Junior claims</a:t>
            </a:r>
          </a:p>
        </p:txBody>
      </p:sp>
      <p:sp>
        <p:nvSpPr>
          <p:cNvPr id="30" name="Rektangel 29"/>
          <p:cNvSpPr/>
          <p:nvPr/>
        </p:nvSpPr>
        <p:spPr bwMode="auto">
          <a:xfrm>
            <a:off x="2981126" y="4623145"/>
            <a:ext cx="864096" cy="4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Residual claims</a:t>
            </a:r>
          </a:p>
        </p:txBody>
      </p:sp>
      <p:sp>
        <p:nvSpPr>
          <p:cNvPr id="31" name="Rektangel 30"/>
          <p:cNvSpPr/>
          <p:nvPr/>
        </p:nvSpPr>
        <p:spPr bwMode="auto">
          <a:xfrm>
            <a:off x="6156176" y="4437112"/>
            <a:ext cx="864096" cy="180020"/>
          </a:xfrm>
          <a:prstGeom prst="rect">
            <a:avLst/>
          </a:prstGeom>
          <a:pattFill prst="dkUpDiag">
            <a:fgClr>
              <a:schemeClr val="tx1"/>
            </a:fgClr>
            <a:bgClr>
              <a:srgbClr val="006699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32" name="Rektangel 31"/>
          <p:cNvSpPr/>
          <p:nvPr/>
        </p:nvSpPr>
        <p:spPr bwMode="auto">
          <a:xfrm>
            <a:off x="6156176" y="314096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Customer claims</a:t>
            </a:r>
          </a:p>
        </p:txBody>
      </p:sp>
      <p:sp>
        <p:nvSpPr>
          <p:cNvPr id="33" name="Højre klammeparentes 32"/>
          <p:cNvSpPr/>
          <p:nvPr/>
        </p:nvSpPr>
        <p:spPr bwMode="auto">
          <a:xfrm>
            <a:off x="7020272" y="4437112"/>
            <a:ext cx="504056" cy="648072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4" name="Rektangel 33"/>
          <p:cNvSpPr/>
          <p:nvPr/>
        </p:nvSpPr>
        <p:spPr bwMode="auto">
          <a:xfrm>
            <a:off x="7328556" y="4617132"/>
            <a:ext cx="864096" cy="41404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Equity</a:t>
            </a:r>
          </a:p>
        </p:txBody>
      </p:sp>
      <p:sp>
        <p:nvSpPr>
          <p:cNvPr id="35" name="Rektangel 34"/>
          <p:cNvSpPr/>
          <p:nvPr/>
        </p:nvSpPr>
        <p:spPr bwMode="auto">
          <a:xfrm>
            <a:off x="5940152" y="4437112"/>
            <a:ext cx="1224136" cy="2520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700" dirty="0" smtClean="0">
                <a:solidFill>
                  <a:srgbClr val="FFFFFF"/>
                </a:solidFill>
                <a:latin typeface="Verdana"/>
              </a:rPr>
              <a:t>  Option to default</a:t>
            </a:r>
          </a:p>
        </p:txBody>
      </p:sp>
      <p:sp>
        <p:nvSpPr>
          <p:cNvPr id="28" name="Rektangel 27"/>
          <p:cNvSpPr/>
          <p:nvPr/>
        </p:nvSpPr>
        <p:spPr bwMode="auto">
          <a:xfrm>
            <a:off x="4572000" y="2420888"/>
            <a:ext cx="864096" cy="26642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6" name="Rektangel 35"/>
          <p:cNvSpPr/>
          <p:nvPr/>
        </p:nvSpPr>
        <p:spPr bwMode="auto">
          <a:xfrm>
            <a:off x="4572000" y="3582154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Assets</a:t>
            </a:r>
          </a:p>
        </p:txBody>
      </p:sp>
      <p:sp>
        <p:nvSpPr>
          <p:cNvPr id="38" name="Rektangel 37"/>
          <p:cNvSpPr/>
          <p:nvPr/>
        </p:nvSpPr>
        <p:spPr bwMode="auto">
          <a:xfrm>
            <a:off x="6156176" y="5094259"/>
            <a:ext cx="864096" cy="3509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Intra-group claims</a:t>
            </a:r>
          </a:p>
        </p:txBody>
      </p:sp>
      <p:sp>
        <p:nvSpPr>
          <p:cNvPr id="39" name="Rektangel 38"/>
          <p:cNvSpPr/>
          <p:nvPr/>
        </p:nvSpPr>
        <p:spPr bwMode="auto">
          <a:xfrm>
            <a:off x="4572000" y="5094259"/>
            <a:ext cx="864096" cy="3509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Intra-group claims</a:t>
            </a:r>
          </a:p>
        </p:txBody>
      </p:sp>
      <p:sp>
        <p:nvSpPr>
          <p:cNvPr id="40" name="Rektangel 39"/>
          <p:cNvSpPr/>
          <p:nvPr/>
        </p:nvSpPr>
        <p:spPr bwMode="auto">
          <a:xfrm>
            <a:off x="4860032" y="1931516"/>
            <a:ext cx="1944216" cy="48937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Consolidated group – before capital elimination</a:t>
            </a:r>
          </a:p>
        </p:txBody>
      </p:sp>
    </p:spTree>
    <p:extLst>
      <p:ext uri="{BB962C8B-B14F-4D97-AF65-F5344CB8AC3E}">
        <p14:creationId xmlns:p14="http://schemas.microsoft.com/office/powerpoint/2010/main" val="19105863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Banking resolution – future (</a:t>
            </a:r>
            <a:r>
              <a:rPr lang="da-DK" dirty="0" err="1" smtClean="0"/>
              <a:t>government</a:t>
            </a:r>
            <a:r>
              <a:rPr lang="da-DK" dirty="0" smtClean="0"/>
              <a:t> </a:t>
            </a:r>
            <a:r>
              <a:rPr lang="da-DK" dirty="0" err="1" smtClean="0"/>
              <a:t>stabilisation</a:t>
            </a:r>
            <a:r>
              <a:rPr lang="da-DK" dirty="0" smtClean="0"/>
              <a:t> instruments)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Government</a:t>
            </a:r>
            <a:r>
              <a:rPr lang="da-DK" dirty="0" smtClean="0"/>
              <a:t> </a:t>
            </a:r>
            <a:r>
              <a:rPr lang="da-DK" dirty="0" err="1" smtClean="0"/>
              <a:t>stabilisation</a:t>
            </a:r>
            <a:r>
              <a:rPr lang="da-DK" dirty="0" smtClean="0"/>
              <a:t> instruments </a:t>
            </a:r>
            <a:r>
              <a:rPr lang="da-DK" dirty="0" err="1" smtClean="0"/>
              <a:t>may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used</a:t>
            </a:r>
            <a:r>
              <a:rPr lang="da-DK" dirty="0" smtClean="0"/>
              <a:t> to cover losses: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/>
              <a:t>as a last </a:t>
            </a:r>
            <a:r>
              <a:rPr lang="da-DK" sz="1200" dirty="0" err="1" smtClean="0"/>
              <a:t>resort</a:t>
            </a:r>
            <a:r>
              <a:rPr lang="da-DK" sz="1200" dirty="0" smtClean="0"/>
              <a:t> to </a:t>
            </a:r>
            <a:r>
              <a:rPr lang="da-DK" sz="1200" dirty="0" err="1" smtClean="0"/>
              <a:t>maintain</a:t>
            </a:r>
            <a:r>
              <a:rPr lang="da-DK" sz="1200" dirty="0" smtClean="0"/>
              <a:t> </a:t>
            </a:r>
            <a:r>
              <a:rPr lang="da-DK" sz="1200" dirty="0" err="1" smtClean="0"/>
              <a:t>financial</a:t>
            </a:r>
            <a:r>
              <a:rPr lang="da-DK" sz="1200" dirty="0" smtClean="0"/>
              <a:t> </a:t>
            </a:r>
            <a:r>
              <a:rPr lang="da-DK" sz="1200" dirty="0" err="1" smtClean="0"/>
              <a:t>stability</a:t>
            </a:r>
            <a:r>
              <a:rPr lang="da-DK" sz="1200" dirty="0" smtClean="0"/>
              <a:t>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/>
              <a:t>to the </a:t>
            </a:r>
            <a:r>
              <a:rPr lang="da-DK" sz="1200" dirty="0" err="1" smtClean="0"/>
              <a:t>extent</a:t>
            </a:r>
            <a:r>
              <a:rPr lang="da-DK" sz="1200" dirty="0" smtClean="0"/>
              <a:t> </a:t>
            </a:r>
            <a:r>
              <a:rPr lang="da-DK" sz="1200" dirty="0" err="1" smtClean="0"/>
              <a:t>that</a:t>
            </a:r>
            <a:r>
              <a:rPr lang="da-DK" sz="1200" dirty="0" smtClean="0"/>
              <a:t> losses </a:t>
            </a:r>
            <a:r>
              <a:rPr lang="da-DK" sz="1200" dirty="0" err="1" smtClean="0"/>
              <a:t>are</a:t>
            </a:r>
            <a:r>
              <a:rPr lang="da-DK" sz="1200" dirty="0" smtClean="0"/>
              <a:t> </a:t>
            </a:r>
            <a:r>
              <a:rPr lang="da-DK" sz="1200" dirty="0" err="1" smtClean="0"/>
              <a:t>higher</a:t>
            </a:r>
            <a:r>
              <a:rPr lang="da-DK" sz="1200" dirty="0" smtClean="0"/>
              <a:t> </a:t>
            </a:r>
            <a:r>
              <a:rPr lang="da-DK" sz="1200" dirty="0" err="1" smtClean="0"/>
              <a:t>than</a:t>
            </a:r>
            <a:r>
              <a:rPr lang="da-DK" sz="1200" dirty="0" smtClean="0"/>
              <a:t> 8 pc. of total </a:t>
            </a:r>
            <a:r>
              <a:rPr lang="da-DK" sz="1200" dirty="0" err="1" smtClean="0"/>
              <a:t>liabilities</a:t>
            </a: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3850965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Banks and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financial</a:t>
            </a:r>
            <a:r>
              <a:rPr lang="da-DK" dirty="0" smtClean="0"/>
              <a:t> </a:t>
            </a:r>
            <a:r>
              <a:rPr lang="da-DK" dirty="0" err="1" smtClean="0"/>
              <a:t>firms</a:t>
            </a:r>
            <a:r>
              <a:rPr lang="da-DK" dirty="0" smtClean="0"/>
              <a:t> 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The </a:t>
            </a:r>
            <a:r>
              <a:rPr lang="da-DK" dirty="0" err="1" smtClean="0"/>
              <a:t>role</a:t>
            </a:r>
            <a:r>
              <a:rPr lang="da-DK" dirty="0" smtClean="0"/>
              <a:t> of banks and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financial</a:t>
            </a:r>
            <a:r>
              <a:rPr lang="da-DK" dirty="0" smtClean="0"/>
              <a:t> </a:t>
            </a:r>
            <a:r>
              <a:rPr lang="da-DK" dirty="0" err="1" smtClean="0"/>
              <a:t>firms</a:t>
            </a:r>
            <a:r>
              <a:rPr lang="da-DK" dirty="0" smtClean="0"/>
              <a:t> is to </a:t>
            </a:r>
            <a:r>
              <a:rPr lang="da-DK" dirty="0" err="1" smtClean="0"/>
              <a:t>issue</a:t>
            </a:r>
            <a:r>
              <a:rPr lang="da-DK" dirty="0" smtClean="0"/>
              <a:t> (</a:t>
            </a:r>
            <a:r>
              <a:rPr lang="da-DK" dirty="0" err="1" smtClean="0"/>
              <a:t>almost</a:t>
            </a:r>
            <a:r>
              <a:rPr lang="da-DK" dirty="0" smtClean="0"/>
              <a:t>) default-</a:t>
            </a:r>
            <a:r>
              <a:rPr lang="da-DK" dirty="0" err="1" smtClean="0"/>
              <a:t>free</a:t>
            </a:r>
            <a:r>
              <a:rPr lang="da-DK" dirty="0" smtClean="0"/>
              <a:t> </a:t>
            </a:r>
            <a:r>
              <a:rPr lang="da-DK" dirty="0" err="1" smtClean="0"/>
              <a:t>claims</a:t>
            </a:r>
            <a:r>
              <a:rPr lang="da-DK" dirty="0" smtClean="0"/>
              <a:t> to </a:t>
            </a:r>
            <a:r>
              <a:rPr lang="da-DK" dirty="0" err="1" smtClean="0"/>
              <a:t>customers</a:t>
            </a:r>
            <a:endParaRPr lang="da-DK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/>
              <a:t>C</a:t>
            </a:r>
            <a:r>
              <a:rPr lang="da-DK" sz="1200" dirty="0" smtClean="0"/>
              <a:t>ustomers </a:t>
            </a:r>
            <a:r>
              <a:rPr lang="da-DK" sz="1200" dirty="0" err="1" smtClean="0"/>
              <a:t>include</a:t>
            </a:r>
            <a:r>
              <a:rPr lang="da-DK" sz="1200" dirty="0" smtClean="0"/>
              <a:t> holders of </a:t>
            </a:r>
            <a:r>
              <a:rPr lang="da-DK" sz="1200" dirty="0" err="1" smtClean="0"/>
              <a:t>deposits</a:t>
            </a:r>
            <a:r>
              <a:rPr lang="da-DK" sz="1200" dirty="0" smtClean="0"/>
              <a:t>, </a:t>
            </a:r>
            <a:r>
              <a:rPr lang="da-DK" sz="1200" dirty="0" err="1" smtClean="0"/>
              <a:t>guaranty</a:t>
            </a:r>
            <a:r>
              <a:rPr lang="da-DK" sz="1200" dirty="0" smtClean="0"/>
              <a:t> and </a:t>
            </a:r>
            <a:r>
              <a:rPr lang="da-DK" sz="1200" dirty="0" err="1" smtClean="0"/>
              <a:t>indemnity</a:t>
            </a:r>
            <a:r>
              <a:rPr lang="da-DK" sz="1200" dirty="0" smtClean="0"/>
              <a:t>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, credit </a:t>
            </a:r>
            <a:r>
              <a:rPr lang="da-DK" sz="1200" dirty="0" err="1" smtClean="0"/>
              <a:t>commitments</a:t>
            </a:r>
            <a:r>
              <a:rPr lang="da-DK" sz="1200" dirty="0" smtClean="0"/>
              <a:t> and </a:t>
            </a:r>
            <a:r>
              <a:rPr lang="da-DK" sz="1200" dirty="0" err="1" smtClean="0"/>
              <a:t>securities</a:t>
            </a:r>
            <a:r>
              <a:rPr lang="da-DK" sz="1200" dirty="0" smtClean="0"/>
              <a:t> for </a:t>
            </a:r>
            <a:r>
              <a:rPr lang="da-DK" sz="1200" dirty="0" err="1" smtClean="0"/>
              <a:t>liquidity</a:t>
            </a:r>
            <a:r>
              <a:rPr lang="da-DK" sz="1200" dirty="0" smtClean="0"/>
              <a:t> </a:t>
            </a:r>
            <a:r>
              <a:rPr lang="da-DK" sz="1200" dirty="0" err="1" smtClean="0"/>
              <a:t>reasons</a:t>
            </a: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/>
              <a:t>(</a:t>
            </a:r>
            <a:r>
              <a:rPr lang="da-DK" sz="1200" dirty="0" err="1"/>
              <a:t>A</a:t>
            </a:r>
            <a:r>
              <a:rPr lang="da-DK" sz="1200" dirty="0" err="1" smtClean="0"/>
              <a:t>lmost</a:t>
            </a:r>
            <a:r>
              <a:rPr lang="da-DK" sz="1200" dirty="0" smtClean="0"/>
              <a:t>) default-</a:t>
            </a:r>
            <a:r>
              <a:rPr lang="da-DK" sz="1200" dirty="0" err="1" smtClean="0"/>
              <a:t>free</a:t>
            </a:r>
            <a:r>
              <a:rPr lang="da-DK" sz="1200" dirty="0" smtClean="0"/>
              <a:t> is </a:t>
            </a:r>
            <a:r>
              <a:rPr lang="da-DK" sz="1200" dirty="0" err="1" smtClean="0"/>
              <a:t>equivalent</a:t>
            </a:r>
            <a:r>
              <a:rPr lang="da-DK" sz="1200" dirty="0" smtClean="0"/>
              <a:t> to </a:t>
            </a:r>
            <a:r>
              <a:rPr lang="da-DK" sz="1200" dirty="0" err="1" smtClean="0"/>
              <a:t>negligible</a:t>
            </a:r>
            <a:r>
              <a:rPr lang="da-DK" sz="1200" dirty="0" smtClean="0"/>
              <a:t> option to default (information-</a:t>
            </a:r>
            <a:r>
              <a:rPr lang="da-DK" sz="1200" dirty="0" err="1" smtClean="0"/>
              <a:t>insensitivity</a:t>
            </a:r>
            <a:r>
              <a:rPr lang="da-DK" sz="12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The default-</a:t>
            </a:r>
            <a:r>
              <a:rPr lang="da-DK" dirty="0" err="1" smtClean="0"/>
              <a:t>risk</a:t>
            </a:r>
            <a:r>
              <a:rPr lang="da-DK" dirty="0" smtClean="0"/>
              <a:t> of banks and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financial</a:t>
            </a:r>
            <a:r>
              <a:rPr lang="da-DK" dirty="0" smtClean="0"/>
              <a:t> </a:t>
            </a:r>
            <a:r>
              <a:rPr lang="da-DK" dirty="0" err="1" smtClean="0"/>
              <a:t>firms</a:t>
            </a:r>
            <a:r>
              <a:rPr lang="da-DK" dirty="0" smtClean="0"/>
              <a:t> </a:t>
            </a:r>
            <a:r>
              <a:rPr lang="da-DK" dirty="0" err="1" smtClean="0"/>
              <a:t>should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assumed</a:t>
            </a:r>
            <a:r>
              <a:rPr lang="da-DK" dirty="0" smtClean="0"/>
              <a:t> by investors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/>
              <a:t>I</a:t>
            </a:r>
            <a:r>
              <a:rPr lang="da-DK" sz="1200" dirty="0" smtClean="0"/>
              <a:t>nvestors </a:t>
            </a:r>
            <a:r>
              <a:rPr lang="da-DK" sz="1200" dirty="0" err="1" smtClean="0"/>
              <a:t>include</a:t>
            </a:r>
            <a:r>
              <a:rPr lang="da-DK" sz="1200" dirty="0" smtClean="0"/>
              <a:t> holders of </a:t>
            </a:r>
            <a:r>
              <a:rPr lang="da-DK" sz="1200" dirty="0" err="1" smtClean="0"/>
              <a:t>securities</a:t>
            </a:r>
            <a:r>
              <a:rPr lang="da-DK" sz="1200" dirty="0" smtClean="0"/>
              <a:t> for </a:t>
            </a:r>
            <a:r>
              <a:rPr lang="da-DK" sz="1200" dirty="0" err="1" smtClean="0"/>
              <a:t>reasons</a:t>
            </a:r>
            <a:r>
              <a:rPr lang="da-DK" sz="1200" dirty="0" smtClean="0"/>
              <a:t> of </a:t>
            </a:r>
            <a:r>
              <a:rPr lang="da-DK" sz="1200" dirty="0" err="1" smtClean="0"/>
              <a:t>return</a:t>
            </a:r>
            <a:r>
              <a:rPr lang="da-DK" sz="1200" dirty="0" smtClean="0"/>
              <a:t>, </a:t>
            </a:r>
            <a:r>
              <a:rPr lang="da-DK" sz="1200" dirty="0" err="1" smtClean="0"/>
              <a:t>e.g</a:t>
            </a:r>
            <a:r>
              <a:rPr lang="da-DK" sz="1200" dirty="0" smtClean="0"/>
              <a:t>. as </a:t>
            </a:r>
            <a:r>
              <a:rPr lang="da-DK" sz="1200" dirty="0" err="1" smtClean="0"/>
              <a:t>owners</a:t>
            </a:r>
            <a:r>
              <a:rPr lang="da-DK" sz="1200" dirty="0" smtClean="0"/>
              <a:t> or holders of junior </a:t>
            </a:r>
            <a:r>
              <a:rPr lang="da-DK" sz="1200" dirty="0" err="1" smtClean="0"/>
              <a:t>claims</a:t>
            </a: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/>
              <a:t>I</a:t>
            </a:r>
            <a:r>
              <a:rPr lang="da-DK" sz="1200" dirty="0" smtClean="0"/>
              <a:t>nvestors </a:t>
            </a:r>
            <a:r>
              <a:rPr lang="da-DK" sz="1200" dirty="0" err="1" smtClean="0"/>
              <a:t>may</a:t>
            </a:r>
            <a:r>
              <a:rPr lang="da-DK" sz="1200" dirty="0" smtClean="0"/>
              <a:t> </a:t>
            </a:r>
            <a:r>
              <a:rPr lang="da-DK" sz="1200" dirty="0" err="1" smtClean="0"/>
              <a:t>mitigate</a:t>
            </a:r>
            <a:r>
              <a:rPr lang="da-DK" sz="1200" dirty="0" smtClean="0"/>
              <a:t> </a:t>
            </a:r>
            <a:r>
              <a:rPr lang="da-DK" sz="1200" dirty="0" err="1" smtClean="0"/>
              <a:t>risk</a:t>
            </a:r>
            <a:r>
              <a:rPr lang="da-DK" sz="1200" dirty="0" smtClean="0"/>
              <a:t> by </a:t>
            </a:r>
            <a:r>
              <a:rPr lang="da-DK" sz="1200" dirty="0" err="1" smtClean="0"/>
              <a:t>diversification</a:t>
            </a: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/>
              <a:t>A</a:t>
            </a:r>
            <a:r>
              <a:rPr lang="da-DK" sz="1200" dirty="0" smtClean="0"/>
              <a:t> (legal) person may be an investor as well as an </a:t>
            </a:r>
            <a:r>
              <a:rPr lang="da-DK" sz="1200" dirty="0" err="1" smtClean="0"/>
              <a:t>customer</a:t>
            </a:r>
            <a:r>
              <a:rPr lang="da-DK" sz="1200" dirty="0" smtClean="0"/>
              <a:t> – and a debitor too</a:t>
            </a:r>
          </a:p>
          <a:p>
            <a:pPr marL="457200" lvl="1" indent="0">
              <a:buNone/>
            </a:pP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5314991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Conclusions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Danish bank resolution has </a:t>
            </a:r>
            <a:r>
              <a:rPr lang="da-DK" dirty="0" err="1" smtClean="0"/>
              <a:t>developed</a:t>
            </a:r>
            <a:r>
              <a:rPr lang="da-DK" dirty="0" smtClean="0"/>
              <a:t> </a:t>
            </a:r>
            <a:r>
              <a:rPr lang="da-DK" dirty="0" err="1" smtClean="0"/>
              <a:t>sucessfully</a:t>
            </a:r>
            <a:r>
              <a:rPr lang="da-DK" dirty="0" smtClean="0"/>
              <a:t> </a:t>
            </a:r>
            <a:r>
              <a:rPr lang="da-DK" dirty="0" err="1" smtClean="0"/>
              <a:t>during</a:t>
            </a:r>
            <a:r>
              <a:rPr lang="da-DK" dirty="0" smtClean="0"/>
              <a:t> </a:t>
            </a:r>
            <a:r>
              <a:rPr lang="da-DK" dirty="0" smtClean="0"/>
              <a:t>the </a:t>
            </a:r>
            <a:r>
              <a:rPr lang="da-DK" dirty="0" err="1" smtClean="0"/>
              <a:t>past</a:t>
            </a:r>
            <a:r>
              <a:rPr lang="da-DK" dirty="0" smtClean="0"/>
              <a:t> 10 </a:t>
            </a:r>
            <a:r>
              <a:rPr lang="da-DK" dirty="0" err="1" smtClean="0"/>
              <a:t>years</a:t>
            </a:r>
            <a:r>
              <a:rPr lang="da-DK" dirty="0" smtClean="0"/>
              <a:t> –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/>
              <a:t>making</a:t>
            </a:r>
            <a:r>
              <a:rPr lang="da-DK" sz="1200" dirty="0" smtClean="0"/>
              <a:t> private </a:t>
            </a:r>
            <a:r>
              <a:rPr lang="da-DK" sz="1200" dirty="0" err="1" smtClean="0"/>
              <a:t>sector</a:t>
            </a:r>
            <a:r>
              <a:rPr lang="da-DK" sz="1200" dirty="0" smtClean="0"/>
              <a:t> solutions more </a:t>
            </a:r>
            <a:r>
              <a:rPr lang="da-DK" sz="1200" dirty="0" err="1" smtClean="0"/>
              <a:t>likely</a:t>
            </a:r>
            <a:r>
              <a:rPr lang="da-DK" sz="1200" dirty="0" smtClean="0"/>
              <a:t> by </a:t>
            </a:r>
            <a:r>
              <a:rPr lang="da-DK" sz="1200" dirty="0" err="1" smtClean="0"/>
              <a:t>making</a:t>
            </a:r>
            <a:r>
              <a:rPr lang="da-DK" sz="1200" dirty="0" smtClean="0"/>
              <a:t> </a:t>
            </a:r>
            <a:r>
              <a:rPr lang="da-DK" sz="1200" dirty="0" err="1" smtClean="0"/>
              <a:t>restructuring</a:t>
            </a:r>
            <a:r>
              <a:rPr lang="da-DK" sz="1200" dirty="0" smtClean="0"/>
              <a:t> more </a:t>
            </a:r>
            <a:r>
              <a:rPr lang="da-DK" sz="1200" dirty="0" err="1" smtClean="0"/>
              <a:t>credible</a:t>
            </a:r>
            <a:r>
              <a:rPr lang="da-DK" sz="12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/>
              <a:t>contributed</a:t>
            </a:r>
            <a:r>
              <a:rPr lang="da-DK" sz="1200" dirty="0" smtClean="0"/>
              <a:t> to </a:t>
            </a:r>
            <a:r>
              <a:rPr lang="da-DK" sz="1200" dirty="0" err="1" smtClean="0"/>
              <a:t>breaking</a:t>
            </a:r>
            <a:r>
              <a:rPr lang="da-DK" sz="1200" dirty="0" smtClean="0"/>
              <a:t> banks-</a:t>
            </a:r>
            <a:r>
              <a:rPr lang="da-DK" sz="1200" dirty="0" err="1" smtClean="0"/>
              <a:t>sovereign</a:t>
            </a:r>
            <a:r>
              <a:rPr lang="da-DK" sz="1200" dirty="0" smtClean="0"/>
              <a:t> </a:t>
            </a:r>
            <a:r>
              <a:rPr lang="da-DK" sz="1200" dirty="0" err="1" smtClean="0"/>
              <a:t>doom</a:t>
            </a:r>
            <a:r>
              <a:rPr lang="da-DK" sz="1200" dirty="0" smtClean="0"/>
              <a:t>-loop. Denmark has </a:t>
            </a:r>
            <a:r>
              <a:rPr lang="da-DK" sz="1200" dirty="0" err="1" smtClean="0"/>
              <a:t>sustained</a:t>
            </a:r>
            <a:r>
              <a:rPr lang="da-DK" sz="1200" dirty="0" smtClean="0"/>
              <a:t> AAA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Resolution regulation of banks has </a:t>
            </a:r>
            <a:r>
              <a:rPr lang="da-DK" dirty="0" err="1" smtClean="0"/>
              <a:t>recently</a:t>
            </a:r>
            <a:r>
              <a:rPr lang="da-DK" dirty="0" smtClean="0"/>
              <a:t> </a:t>
            </a:r>
            <a:r>
              <a:rPr lang="da-DK" dirty="0" err="1" smtClean="0"/>
              <a:t>been</a:t>
            </a:r>
            <a:r>
              <a:rPr lang="da-DK" dirty="0" smtClean="0"/>
              <a:t> </a:t>
            </a:r>
            <a:r>
              <a:rPr lang="da-DK" dirty="0" err="1" smtClean="0"/>
              <a:t>materially</a:t>
            </a:r>
            <a:r>
              <a:rPr lang="da-DK" dirty="0" smtClean="0"/>
              <a:t> </a:t>
            </a:r>
            <a:r>
              <a:rPr lang="da-DK" dirty="0" err="1" smtClean="0"/>
              <a:t>harmonised</a:t>
            </a:r>
            <a:r>
              <a:rPr lang="da-DK" dirty="0" smtClean="0"/>
              <a:t> in Europe </a:t>
            </a:r>
            <a:r>
              <a:rPr lang="da-DK" dirty="0" err="1" smtClean="0"/>
              <a:t>facilitating</a:t>
            </a:r>
            <a:r>
              <a:rPr lang="da-DK" dirty="0" smtClean="0"/>
              <a:t> resolution of international </a:t>
            </a:r>
            <a:r>
              <a:rPr lang="da-DK" dirty="0" err="1" smtClean="0"/>
              <a:t>banking</a:t>
            </a:r>
            <a:r>
              <a:rPr lang="da-DK" dirty="0" smtClean="0"/>
              <a:t> </a:t>
            </a:r>
            <a:r>
              <a:rPr lang="da-DK" dirty="0" err="1" smtClean="0"/>
              <a:t>groups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Bail-</a:t>
            </a:r>
            <a:r>
              <a:rPr lang="da-DK" dirty="0" err="1" smtClean="0"/>
              <a:t>outs</a:t>
            </a:r>
            <a:r>
              <a:rPr lang="da-DK" dirty="0" smtClean="0"/>
              <a:t> of </a:t>
            </a:r>
            <a:r>
              <a:rPr lang="da-DK" dirty="0" err="1" smtClean="0"/>
              <a:t>failing</a:t>
            </a:r>
            <a:r>
              <a:rPr lang="da-DK" dirty="0" smtClean="0"/>
              <a:t> banks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possible</a:t>
            </a:r>
            <a:r>
              <a:rPr lang="da-DK" dirty="0" smtClean="0"/>
              <a:t> in </a:t>
            </a:r>
            <a:r>
              <a:rPr lang="da-DK" dirty="0" err="1" smtClean="0"/>
              <a:t>exceptional</a:t>
            </a:r>
            <a:r>
              <a:rPr lang="da-DK" dirty="0" smtClean="0"/>
              <a:t> </a:t>
            </a:r>
            <a:r>
              <a:rPr lang="da-DK" dirty="0" err="1" smtClean="0"/>
              <a:t>circumstances</a:t>
            </a:r>
            <a:endParaRPr lang="da-DK" dirty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Precautionary</a:t>
            </a:r>
            <a:r>
              <a:rPr lang="da-DK" dirty="0" smtClean="0"/>
              <a:t> </a:t>
            </a:r>
            <a:r>
              <a:rPr lang="da-DK" dirty="0" err="1" smtClean="0"/>
              <a:t>recapitalisation</a:t>
            </a:r>
            <a:r>
              <a:rPr lang="da-DK" dirty="0" smtClean="0"/>
              <a:t> is more </a:t>
            </a:r>
            <a:r>
              <a:rPr lang="da-DK" dirty="0" err="1" smtClean="0"/>
              <a:t>likely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4587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Banks and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financial</a:t>
            </a:r>
            <a:r>
              <a:rPr lang="da-DK" dirty="0" smtClean="0"/>
              <a:t> </a:t>
            </a:r>
            <a:r>
              <a:rPr lang="da-DK" dirty="0" err="1" smtClean="0"/>
              <a:t>firms</a:t>
            </a:r>
            <a:r>
              <a:rPr lang="da-DK" dirty="0" smtClean="0"/>
              <a:t> II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Banks and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financial</a:t>
            </a:r>
            <a:r>
              <a:rPr lang="da-DK" dirty="0" smtClean="0"/>
              <a:t> </a:t>
            </a:r>
            <a:r>
              <a:rPr lang="da-DK" dirty="0" err="1" smtClean="0"/>
              <a:t>firms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subject</a:t>
            </a:r>
            <a:r>
              <a:rPr lang="da-DK" dirty="0" smtClean="0"/>
              <a:t> to regulation and supervision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Financial regulation </a:t>
            </a:r>
            <a:r>
              <a:rPr lang="da-DK" dirty="0" err="1" smtClean="0"/>
              <a:t>may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separated</a:t>
            </a:r>
            <a:r>
              <a:rPr lang="da-DK" dirty="0" smtClean="0"/>
              <a:t> </a:t>
            </a:r>
            <a:r>
              <a:rPr lang="da-DK" dirty="0" err="1" smtClean="0"/>
              <a:t>into</a:t>
            </a:r>
            <a:r>
              <a:rPr lang="da-DK" dirty="0" smtClean="0"/>
              <a:t> </a:t>
            </a:r>
            <a:r>
              <a:rPr lang="da-DK" dirty="0" err="1" smtClean="0"/>
              <a:t>prudential</a:t>
            </a:r>
            <a:r>
              <a:rPr lang="da-DK" dirty="0" smtClean="0"/>
              <a:t> regulation (</a:t>
            </a:r>
            <a:r>
              <a:rPr lang="da-DK" dirty="0" err="1" smtClean="0"/>
              <a:t>mitigating</a:t>
            </a:r>
            <a:r>
              <a:rPr lang="da-DK" dirty="0" smtClean="0"/>
              <a:t> default-</a:t>
            </a:r>
            <a:r>
              <a:rPr lang="da-DK" dirty="0" err="1" smtClean="0"/>
              <a:t>risk</a:t>
            </a:r>
            <a:r>
              <a:rPr lang="da-DK" dirty="0" smtClean="0"/>
              <a:t>) and </a:t>
            </a:r>
            <a:r>
              <a:rPr lang="da-DK" dirty="0" err="1" smtClean="0"/>
              <a:t>conduct</a:t>
            </a:r>
            <a:r>
              <a:rPr lang="da-DK" dirty="0" smtClean="0"/>
              <a:t> of business regulation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The same </a:t>
            </a:r>
            <a:r>
              <a:rPr lang="da-DK" dirty="0" err="1" smtClean="0"/>
              <a:t>applies</a:t>
            </a:r>
            <a:r>
              <a:rPr lang="da-DK" dirty="0" smtClean="0"/>
              <a:t> to supervision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Danish banks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either</a:t>
            </a:r>
            <a:r>
              <a:rPr lang="da-DK" dirty="0" smtClean="0"/>
              <a:t> </a:t>
            </a:r>
            <a:r>
              <a:rPr lang="da-DK" dirty="0" err="1" smtClean="0"/>
              <a:t>deposit-taking</a:t>
            </a:r>
            <a:r>
              <a:rPr lang="da-DK" dirty="0" smtClean="0"/>
              <a:t> banks (</a:t>
            </a:r>
            <a:r>
              <a:rPr lang="da-DK" dirty="0" err="1" smtClean="0"/>
              <a:t>savings</a:t>
            </a:r>
            <a:r>
              <a:rPr lang="da-DK" dirty="0" smtClean="0"/>
              <a:t> and </a:t>
            </a:r>
            <a:r>
              <a:rPr lang="da-DK" dirty="0" err="1" smtClean="0"/>
              <a:t>commercial</a:t>
            </a:r>
            <a:r>
              <a:rPr lang="da-DK" dirty="0" smtClean="0"/>
              <a:t> banks), </a:t>
            </a:r>
            <a:r>
              <a:rPr lang="da-DK" dirty="0" err="1" smtClean="0"/>
              <a:t>mortgage</a:t>
            </a:r>
            <a:r>
              <a:rPr lang="da-DK" dirty="0" smtClean="0"/>
              <a:t> </a:t>
            </a:r>
            <a:r>
              <a:rPr lang="da-DK" dirty="0" err="1" smtClean="0"/>
              <a:t>credit</a:t>
            </a:r>
            <a:r>
              <a:rPr lang="da-DK" dirty="0" smtClean="0"/>
              <a:t> banks, </a:t>
            </a:r>
            <a:r>
              <a:rPr lang="da-DK" dirty="0" err="1" smtClean="0"/>
              <a:t>investment</a:t>
            </a:r>
            <a:r>
              <a:rPr lang="da-DK" dirty="0" smtClean="0"/>
              <a:t> banks (</a:t>
            </a:r>
            <a:r>
              <a:rPr lang="da-DK" dirty="0" err="1" smtClean="0"/>
              <a:t>firms</a:t>
            </a:r>
            <a:r>
              <a:rPr lang="da-DK" dirty="0" smtClean="0"/>
              <a:t>) or </a:t>
            </a:r>
            <a:r>
              <a:rPr lang="da-DK" dirty="0" err="1" smtClean="0"/>
              <a:t>banking</a:t>
            </a:r>
            <a:r>
              <a:rPr lang="da-DK" dirty="0" smtClean="0"/>
              <a:t> </a:t>
            </a:r>
            <a:r>
              <a:rPr lang="da-DK" dirty="0" err="1" smtClean="0"/>
              <a:t>groups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Banking </a:t>
            </a:r>
            <a:r>
              <a:rPr lang="da-DK" dirty="0" err="1" smtClean="0"/>
              <a:t>groups</a:t>
            </a:r>
            <a:r>
              <a:rPr lang="da-DK" dirty="0" smtClean="0"/>
              <a:t> </a:t>
            </a:r>
            <a:r>
              <a:rPr lang="da-DK" dirty="0" err="1" smtClean="0"/>
              <a:t>legally</a:t>
            </a:r>
            <a:r>
              <a:rPr lang="da-DK" dirty="0" smtClean="0"/>
              <a:t> </a:t>
            </a:r>
            <a:r>
              <a:rPr lang="da-DK" dirty="0" err="1" smtClean="0"/>
              <a:t>consist</a:t>
            </a:r>
            <a:r>
              <a:rPr lang="da-DK" dirty="0" smtClean="0"/>
              <a:t> of </a:t>
            </a:r>
            <a:r>
              <a:rPr lang="da-DK" dirty="0" err="1" smtClean="0"/>
              <a:t>parent</a:t>
            </a:r>
            <a:r>
              <a:rPr lang="da-DK" dirty="0" smtClean="0"/>
              <a:t> </a:t>
            </a:r>
            <a:r>
              <a:rPr lang="da-DK" dirty="0" err="1" smtClean="0"/>
              <a:t>companies</a:t>
            </a:r>
            <a:r>
              <a:rPr lang="da-DK" dirty="0" smtClean="0"/>
              <a:t> </a:t>
            </a:r>
            <a:r>
              <a:rPr lang="da-DK" dirty="0" smtClean="0"/>
              <a:t>and </a:t>
            </a:r>
            <a:r>
              <a:rPr lang="da-DK" dirty="0" err="1" smtClean="0"/>
              <a:t>subsidiaries</a:t>
            </a:r>
            <a:r>
              <a:rPr lang="da-DK" dirty="0" smtClean="0"/>
              <a:t>, but </a:t>
            </a:r>
            <a:r>
              <a:rPr lang="da-DK" dirty="0" err="1" smtClean="0"/>
              <a:t>operationally</a:t>
            </a:r>
            <a:r>
              <a:rPr lang="da-DK" dirty="0" smtClean="0"/>
              <a:t> </a:t>
            </a:r>
            <a:r>
              <a:rPr lang="da-DK" dirty="0" err="1" smtClean="0"/>
              <a:t>they</a:t>
            </a:r>
            <a:r>
              <a:rPr lang="da-DK" dirty="0" smtClean="0"/>
              <a:t> act as a single firm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4 </a:t>
            </a:r>
            <a:r>
              <a:rPr lang="da-DK" dirty="0" err="1" smtClean="0"/>
              <a:t>banking</a:t>
            </a:r>
            <a:r>
              <a:rPr lang="da-DK" dirty="0" smtClean="0"/>
              <a:t> </a:t>
            </a:r>
            <a:r>
              <a:rPr lang="da-DK" dirty="0" err="1" smtClean="0"/>
              <a:t>groups</a:t>
            </a:r>
            <a:r>
              <a:rPr lang="da-DK" dirty="0" smtClean="0"/>
              <a:t> and 2 banks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systemically</a:t>
            </a:r>
            <a:r>
              <a:rPr lang="da-DK" dirty="0" smtClean="0"/>
              <a:t> </a:t>
            </a:r>
            <a:r>
              <a:rPr lang="da-DK" dirty="0" err="1" smtClean="0"/>
              <a:t>important</a:t>
            </a:r>
            <a:r>
              <a:rPr lang="da-DK" dirty="0" smtClean="0"/>
              <a:t> </a:t>
            </a:r>
            <a:r>
              <a:rPr lang="da-DK" dirty="0" err="1" smtClean="0"/>
              <a:t>financial</a:t>
            </a:r>
            <a:r>
              <a:rPr lang="da-DK" dirty="0" smtClean="0"/>
              <a:t> </a:t>
            </a:r>
            <a:r>
              <a:rPr lang="da-DK" dirty="0" smtClean="0"/>
              <a:t>institutions (SIFI)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Very high </a:t>
            </a:r>
            <a:r>
              <a:rPr lang="da-DK" dirty="0" err="1" smtClean="0"/>
              <a:t>concentration</a:t>
            </a:r>
            <a:r>
              <a:rPr lang="da-DK" dirty="0" smtClean="0"/>
              <a:t> of Danish banks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12556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 simple model for illustration (</a:t>
            </a:r>
            <a:r>
              <a:rPr lang="da-DK" dirty="0" err="1" smtClean="0"/>
              <a:t>Merton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>
          <a:xfrm>
            <a:off x="609600" y="2060848"/>
            <a:ext cx="7924800" cy="3733800"/>
          </a:xfrm>
        </p:spPr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7" name="Rektangel 6"/>
          <p:cNvSpPr/>
          <p:nvPr/>
        </p:nvSpPr>
        <p:spPr bwMode="auto">
          <a:xfrm>
            <a:off x="2987824" y="2420888"/>
            <a:ext cx="864096" cy="2664296"/>
          </a:xfrm>
          <a:prstGeom prst="rect">
            <a:avLst/>
          </a:prstGeom>
          <a:solidFill>
            <a:srgbClr val="63A0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3" name="Rektangel 12"/>
          <p:cNvSpPr/>
          <p:nvPr/>
        </p:nvSpPr>
        <p:spPr bwMode="auto">
          <a:xfrm>
            <a:off x="2987824" y="314096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Customer claims</a:t>
            </a:r>
          </a:p>
        </p:txBody>
      </p:sp>
      <p:sp>
        <p:nvSpPr>
          <p:cNvPr id="15" name="Rektangel 14"/>
          <p:cNvSpPr/>
          <p:nvPr/>
        </p:nvSpPr>
        <p:spPr bwMode="auto">
          <a:xfrm>
            <a:off x="2987824" y="4437112"/>
            <a:ext cx="8640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da-DK" sz="800" dirty="0" smtClean="0">
                <a:solidFill>
                  <a:srgbClr val="000000"/>
                </a:solidFill>
                <a:latin typeface="Verdana"/>
              </a:rPr>
              <a:t>Investor </a:t>
            </a:r>
            <a:r>
              <a:rPr lang="da-DK" sz="800" dirty="0" err="1" smtClean="0">
                <a:solidFill>
                  <a:srgbClr val="000000"/>
                </a:solidFill>
                <a:latin typeface="Verdana"/>
              </a:rPr>
              <a:t>claims</a:t>
            </a:r>
            <a:endParaRPr lang="da-DK" sz="800" dirty="0" smtClean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" name="Rektangel 15"/>
          <p:cNvSpPr/>
          <p:nvPr/>
        </p:nvSpPr>
        <p:spPr bwMode="auto">
          <a:xfrm>
            <a:off x="4572000" y="2420888"/>
            <a:ext cx="864096" cy="2664296"/>
          </a:xfrm>
          <a:prstGeom prst="rect">
            <a:avLst/>
          </a:prstGeom>
          <a:solidFill>
            <a:srgbClr val="63A0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" name="Rektangel 16"/>
          <p:cNvSpPr/>
          <p:nvPr/>
        </p:nvSpPr>
        <p:spPr bwMode="auto">
          <a:xfrm>
            <a:off x="4572000" y="4149080"/>
            <a:ext cx="864096" cy="936104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" name="Rektangel 17"/>
          <p:cNvSpPr/>
          <p:nvPr/>
        </p:nvSpPr>
        <p:spPr bwMode="auto">
          <a:xfrm>
            <a:off x="2987824" y="4149080"/>
            <a:ext cx="864096" cy="936104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0" name="Rektangel 19"/>
          <p:cNvSpPr/>
          <p:nvPr/>
        </p:nvSpPr>
        <p:spPr bwMode="auto">
          <a:xfrm>
            <a:off x="1403648" y="2420888"/>
            <a:ext cx="864096" cy="26642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1" name="Rektangel 20"/>
          <p:cNvSpPr/>
          <p:nvPr/>
        </p:nvSpPr>
        <p:spPr bwMode="auto">
          <a:xfrm>
            <a:off x="2987824" y="4437112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Investor claims</a:t>
            </a:r>
          </a:p>
        </p:txBody>
      </p:sp>
      <p:sp>
        <p:nvSpPr>
          <p:cNvPr id="23" name="Rektangel 22"/>
          <p:cNvSpPr/>
          <p:nvPr/>
        </p:nvSpPr>
        <p:spPr bwMode="auto">
          <a:xfrm>
            <a:off x="1403648" y="4725144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endParaRPr lang="en-US" sz="600" dirty="0" smtClean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" name="Rektangel 23"/>
          <p:cNvSpPr/>
          <p:nvPr/>
        </p:nvSpPr>
        <p:spPr bwMode="auto">
          <a:xfrm>
            <a:off x="1403648" y="3573016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Assets</a:t>
            </a:r>
          </a:p>
        </p:txBody>
      </p:sp>
      <p:sp>
        <p:nvSpPr>
          <p:cNvPr id="25" name="Rektangel 24"/>
          <p:cNvSpPr/>
          <p:nvPr/>
        </p:nvSpPr>
        <p:spPr bwMode="auto">
          <a:xfrm>
            <a:off x="4572000" y="314096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Customer claims</a:t>
            </a:r>
          </a:p>
        </p:txBody>
      </p:sp>
      <p:sp>
        <p:nvSpPr>
          <p:cNvPr id="26" name="Rektangel 25"/>
          <p:cNvSpPr/>
          <p:nvPr/>
        </p:nvSpPr>
        <p:spPr bwMode="auto">
          <a:xfrm>
            <a:off x="6156176" y="2420888"/>
            <a:ext cx="864096" cy="2664296"/>
          </a:xfrm>
          <a:prstGeom prst="rect">
            <a:avLst/>
          </a:prstGeom>
          <a:solidFill>
            <a:srgbClr val="63A0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7" name="Rektangel 26"/>
          <p:cNvSpPr/>
          <p:nvPr/>
        </p:nvSpPr>
        <p:spPr bwMode="auto">
          <a:xfrm>
            <a:off x="6156176" y="4149080"/>
            <a:ext cx="864096" cy="936104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9" name="Rektangel 28"/>
          <p:cNvSpPr/>
          <p:nvPr/>
        </p:nvSpPr>
        <p:spPr bwMode="auto">
          <a:xfrm>
            <a:off x="4572000" y="4149080"/>
            <a:ext cx="864096" cy="4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Junior claims</a:t>
            </a:r>
          </a:p>
        </p:txBody>
      </p:sp>
      <p:sp>
        <p:nvSpPr>
          <p:cNvPr id="30" name="Rektangel 29"/>
          <p:cNvSpPr/>
          <p:nvPr/>
        </p:nvSpPr>
        <p:spPr bwMode="auto">
          <a:xfrm>
            <a:off x="4572000" y="4617132"/>
            <a:ext cx="864096" cy="4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000000"/>
              </a:solidFill>
              <a:latin typeface="Verdana"/>
            </a:endParaRPr>
          </a:p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Residual claims</a:t>
            </a:r>
          </a:p>
        </p:txBody>
      </p:sp>
      <p:sp>
        <p:nvSpPr>
          <p:cNvPr id="31" name="Rektangel 30"/>
          <p:cNvSpPr/>
          <p:nvPr/>
        </p:nvSpPr>
        <p:spPr bwMode="auto">
          <a:xfrm>
            <a:off x="6156176" y="4437112"/>
            <a:ext cx="864096" cy="180020"/>
          </a:xfrm>
          <a:prstGeom prst="rect">
            <a:avLst/>
          </a:prstGeom>
          <a:pattFill prst="dkUpDiag">
            <a:fgClr>
              <a:schemeClr val="tx1"/>
            </a:fgClr>
            <a:bgClr>
              <a:srgbClr val="006699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800" dirty="0" smtClean="0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32" name="Rektangel 31"/>
          <p:cNvSpPr/>
          <p:nvPr/>
        </p:nvSpPr>
        <p:spPr bwMode="auto">
          <a:xfrm>
            <a:off x="6156176" y="314096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Customer claims</a:t>
            </a:r>
          </a:p>
        </p:txBody>
      </p:sp>
      <p:sp>
        <p:nvSpPr>
          <p:cNvPr id="33" name="Højre klammeparentes 32"/>
          <p:cNvSpPr/>
          <p:nvPr/>
        </p:nvSpPr>
        <p:spPr bwMode="auto">
          <a:xfrm>
            <a:off x="7020272" y="4437112"/>
            <a:ext cx="504056" cy="648072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da-DK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4" name="Rektangel 33"/>
          <p:cNvSpPr/>
          <p:nvPr/>
        </p:nvSpPr>
        <p:spPr bwMode="auto">
          <a:xfrm>
            <a:off x="7328556" y="4617132"/>
            <a:ext cx="864096" cy="41404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800" dirty="0" smtClean="0">
                <a:solidFill>
                  <a:srgbClr val="000000"/>
                </a:solidFill>
                <a:latin typeface="Verdana"/>
              </a:rPr>
              <a:t>Equity</a:t>
            </a:r>
          </a:p>
        </p:txBody>
      </p:sp>
      <p:sp>
        <p:nvSpPr>
          <p:cNvPr id="35" name="Rektangel 34"/>
          <p:cNvSpPr/>
          <p:nvPr/>
        </p:nvSpPr>
        <p:spPr bwMode="auto">
          <a:xfrm>
            <a:off x="5940152" y="4437112"/>
            <a:ext cx="1224136" cy="2520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700" dirty="0" smtClean="0">
                <a:solidFill>
                  <a:srgbClr val="FFFFFF"/>
                </a:solidFill>
                <a:latin typeface="Verdana"/>
              </a:rPr>
              <a:t>  Option to default</a:t>
            </a:r>
          </a:p>
        </p:txBody>
      </p:sp>
    </p:spTree>
    <p:extLst>
      <p:ext uri="{BB962C8B-B14F-4D97-AF65-F5344CB8AC3E}">
        <p14:creationId xmlns:p14="http://schemas.microsoft.com/office/powerpoint/2010/main" val="229111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General </a:t>
            </a:r>
            <a:r>
              <a:rPr lang="da-DK" dirty="0" err="1" smtClean="0"/>
              <a:t>insolvency</a:t>
            </a:r>
            <a:r>
              <a:rPr lang="da-DK" dirty="0" smtClean="0"/>
              <a:t> regulation for </a:t>
            </a:r>
            <a:r>
              <a:rPr lang="da-DK" dirty="0" err="1" smtClean="0"/>
              <a:t>corporations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2" y="1412776"/>
            <a:ext cx="7924800" cy="44644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a-DK" dirty="0" smtClean="0"/>
              <a:t>Insolvent </a:t>
            </a:r>
            <a:r>
              <a:rPr lang="da-DK" dirty="0" err="1" smtClean="0"/>
              <a:t>corporations</a:t>
            </a:r>
            <a:r>
              <a:rPr lang="da-DK" dirty="0" smtClean="0"/>
              <a:t> </a:t>
            </a:r>
            <a:r>
              <a:rPr lang="da-DK" dirty="0" err="1" smtClean="0"/>
              <a:t>either</a:t>
            </a:r>
            <a:r>
              <a:rPr lang="da-DK" dirty="0" smtClean="0"/>
              <a:t> must </a:t>
            </a:r>
            <a:r>
              <a:rPr lang="da-DK" dirty="0" err="1" smtClean="0"/>
              <a:t>enter</a:t>
            </a:r>
            <a:r>
              <a:rPr lang="da-DK" dirty="0" smtClean="0"/>
              <a:t> </a:t>
            </a:r>
            <a:r>
              <a:rPr lang="da-DK" dirty="0" err="1" smtClean="0"/>
              <a:t>into</a:t>
            </a:r>
            <a:r>
              <a:rPr lang="da-DK" dirty="0" smtClean="0"/>
              <a:t> </a:t>
            </a:r>
            <a:r>
              <a:rPr lang="da-DK" dirty="0" err="1" smtClean="0"/>
              <a:t>liquidation</a:t>
            </a:r>
            <a:r>
              <a:rPr lang="da-DK" dirty="0" smtClean="0"/>
              <a:t> or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restructured</a:t>
            </a: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endParaRPr lang="da-D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Liquidations</a:t>
            </a:r>
            <a:r>
              <a:rPr lang="da-DK" dirty="0" smtClean="0"/>
              <a:t> generally </a:t>
            </a:r>
            <a:r>
              <a:rPr lang="da-DK" dirty="0" err="1" smtClean="0"/>
              <a:t>include</a:t>
            </a:r>
            <a:r>
              <a:rPr lang="da-DK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/>
              <a:t>F</a:t>
            </a:r>
            <a:r>
              <a:rPr lang="da-DK" sz="1200" dirty="0" err="1" smtClean="0"/>
              <a:t>oreclosure</a:t>
            </a:r>
            <a:r>
              <a:rPr lang="da-DK" sz="1200" dirty="0" smtClean="0"/>
              <a:t> by all </a:t>
            </a:r>
            <a:r>
              <a:rPr lang="da-DK" sz="1200" dirty="0" err="1" smtClean="0"/>
              <a:t>secured</a:t>
            </a:r>
            <a:r>
              <a:rPr lang="da-DK" sz="1200" dirty="0" smtClean="0"/>
              <a:t> </a:t>
            </a:r>
            <a:r>
              <a:rPr lang="da-DK" sz="1200" dirty="0" err="1" smtClean="0"/>
              <a:t>claims</a:t>
            </a:r>
            <a:r>
              <a:rPr lang="da-DK" sz="1200" dirty="0" smtClean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/>
              <a:t>S</a:t>
            </a:r>
            <a:r>
              <a:rPr lang="da-DK" sz="1200" dirty="0" err="1" smtClean="0"/>
              <a:t>tay</a:t>
            </a:r>
            <a:r>
              <a:rPr lang="da-DK" sz="1200" dirty="0" smtClean="0"/>
              <a:t> on all </a:t>
            </a:r>
            <a:r>
              <a:rPr lang="da-DK" sz="1200" dirty="0" err="1" smtClean="0"/>
              <a:t>other</a:t>
            </a:r>
            <a:r>
              <a:rPr lang="da-DK" sz="1200" dirty="0" smtClean="0"/>
              <a:t> </a:t>
            </a:r>
            <a:r>
              <a:rPr lang="da-DK" sz="1200" dirty="0" err="1" smtClean="0"/>
              <a:t>claims</a:t>
            </a:r>
            <a:r>
              <a:rPr lang="da-DK" sz="1200" dirty="0"/>
              <a:t> </a:t>
            </a:r>
            <a:r>
              <a:rPr lang="da-DK" sz="1200" dirty="0" smtClean="0"/>
              <a:t>– </a:t>
            </a:r>
            <a:r>
              <a:rPr lang="da-DK" sz="1200" dirty="0" err="1" smtClean="0"/>
              <a:t>except</a:t>
            </a:r>
            <a:r>
              <a:rPr lang="da-DK" sz="1200" dirty="0" smtClean="0"/>
              <a:t>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</a:t>
            </a:r>
            <a:r>
              <a:rPr lang="da-DK" sz="1200" dirty="0" err="1" smtClean="0"/>
              <a:t>that</a:t>
            </a:r>
            <a:r>
              <a:rPr lang="da-DK" sz="1200" dirty="0" smtClean="0"/>
              <a:t> </a:t>
            </a:r>
            <a:r>
              <a:rPr lang="da-DK" sz="1200" dirty="0" err="1" smtClean="0"/>
              <a:t>may</a:t>
            </a:r>
            <a:r>
              <a:rPr lang="da-DK" sz="1200" dirty="0" smtClean="0"/>
              <a:t> </a:t>
            </a:r>
            <a:r>
              <a:rPr lang="da-DK" sz="1200" dirty="0" err="1" smtClean="0"/>
              <a:t>be</a:t>
            </a:r>
            <a:r>
              <a:rPr lang="da-DK" sz="1200" dirty="0" smtClean="0"/>
              <a:t> </a:t>
            </a:r>
            <a:r>
              <a:rPr lang="da-DK" sz="1200" dirty="0" err="1" smtClean="0"/>
              <a:t>off-set</a:t>
            </a:r>
            <a:r>
              <a:rPr lang="da-DK" sz="1200" dirty="0" smtClean="0"/>
              <a:t> or </a:t>
            </a:r>
            <a:r>
              <a:rPr lang="da-DK" sz="1200" dirty="0" err="1" smtClean="0"/>
              <a:t>netted</a:t>
            </a:r>
            <a:r>
              <a:rPr lang="da-DK" sz="1200" dirty="0" smtClean="0"/>
              <a:t> by </a:t>
            </a:r>
            <a:r>
              <a:rPr lang="da-DK" sz="1200" dirty="0" err="1" smtClean="0"/>
              <a:t>debtors</a:t>
            </a: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/>
              <a:t>S</a:t>
            </a:r>
            <a:r>
              <a:rPr lang="da-DK" sz="1200" dirty="0" smtClean="0"/>
              <a:t>ale or </a:t>
            </a:r>
            <a:r>
              <a:rPr lang="da-DK" sz="1200" dirty="0" err="1" smtClean="0"/>
              <a:t>wind</a:t>
            </a:r>
            <a:r>
              <a:rPr lang="da-DK" sz="1200" dirty="0" smtClean="0"/>
              <a:t> </a:t>
            </a:r>
            <a:r>
              <a:rPr lang="da-DK" sz="1200" dirty="0" err="1" smtClean="0"/>
              <a:t>down</a:t>
            </a:r>
            <a:r>
              <a:rPr lang="da-DK" sz="1200" dirty="0" smtClean="0"/>
              <a:t> of all assets 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/>
              <a:t>P</a:t>
            </a:r>
            <a:r>
              <a:rPr lang="da-DK" sz="1200" dirty="0" smtClean="0"/>
              <a:t>ay-out on </a:t>
            </a:r>
            <a:r>
              <a:rPr lang="da-DK" sz="1200" dirty="0" err="1" smtClean="0"/>
              <a:t>unsecured</a:t>
            </a:r>
            <a:r>
              <a:rPr lang="da-DK" sz="1200" dirty="0" smtClean="0"/>
              <a:t>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in line with </a:t>
            </a:r>
            <a:r>
              <a:rPr lang="da-DK" sz="1200" dirty="0" err="1" smtClean="0"/>
              <a:t>claims</a:t>
            </a:r>
            <a:r>
              <a:rPr lang="da-DK" sz="1200" dirty="0" smtClean="0"/>
              <a:t> </a:t>
            </a:r>
            <a:r>
              <a:rPr lang="da-DK" sz="1200" dirty="0" err="1" smtClean="0"/>
              <a:t>hierarchy</a:t>
            </a: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da-DK" dirty="0" err="1" smtClean="0">
                <a:solidFill>
                  <a:srgbClr val="000000"/>
                </a:solidFill>
              </a:rPr>
              <a:t>Claims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hierarchy</a:t>
            </a:r>
            <a:r>
              <a:rPr lang="da-DK" dirty="0" smtClean="0">
                <a:solidFill>
                  <a:srgbClr val="000000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>
                <a:solidFill>
                  <a:srgbClr val="000000"/>
                </a:solidFill>
              </a:rPr>
              <a:t>P</a:t>
            </a:r>
            <a:r>
              <a:rPr lang="da-DK" sz="1200" dirty="0" err="1" smtClean="0">
                <a:solidFill>
                  <a:srgbClr val="000000"/>
                </a:solidFill>
              </a:rPr>
              <a:t>referred</a:t>
            </a:r>
            <a:r>
              <a:rPr lang="da-DK" sz="1200" dirty="0" smtClean="0">
                <a:solidFill>
                  <a:srgbClr val="000000"/>
                </a:solidFill>
              </a:rPr>
              <a:t> </a:t>
            </a:r>
            <a:r>
              <a:rPr lang="da-DK" sz="1200" dirty="0" err="1" smtClean="0">
                <a:solidFill>
                  <a:srgbClr val="000000"/>
                </a:solidFill>
              </a:rPr>
              <a:t>claims</a:t>
            </a:r>
            <a:r>
              <a:rPr lang="da-DK" sz="1200" dirty="0" smtClean="0">
                <a:solidFill>
                  <a:srgbClr val="000000"/>
                </a:solidFill>
              </a:rPr>
              <a:t>, </a:t>
            </a:r>
            <a:r>
              <a:rPr lang="da-DK" sz="1200" dirty="0" err="1" smtClean="0">
                <a:solidFill>
                  <a:srgbClr val="000000"/>
                </a:solidFill>
              </a:rPr>
              <a:t>incl</a:t>
            </a:r>
            <a:r>
              <a:rPr lang="da-DK" sz="1200" dirty="0" smtClean="0">
                <a:solidFill>
                  <a:srgbClr val="000000"/>
                </a:solidFill>
              </a:rPr>
              <a:t>. </a:t>
            </a:r>
            <a:r>
              <a:rPr lang="da-DK" sz="1200" dirty="0" err="1" smtClean="0">
                <a:solidFill>
                  <a:srgbClr val="000000"/>
                </a:solidFill>
              </a:rPr>
              <a:t>wages</a:t>
            </a:r>
            <a:endParaRPr lang="da-DK" sz="12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0000"/>
                </a:solidFill>
              </a:rPr>
              <a:t>S</a:t>
            </a:r>
            <a:r>
              <a:rPr lang="da-DK" sz="1200" dirty="0" smtClean="0">
                <a:solidFill>
                  <a:srgbClr val="000000"/>
                </a:solidFill>
              </a:rPr>
              <a:t>enior </a:t>
            </a:r>
            <a:r>
              <a:rPr lang="da-DK" sz="1200" dirty="0" err="1" smtClean="0">
                <a:solidFill>
                  <a:srgbClr val="000000"/>
                </a:solidFill>
              </a:rPr>
              <a:t>claims</a:t>
            </a:r>
            <a:r>
              <a:rPr lang="da-DK" sz="1200" dirty="0" smtClean="0">
                <a:solidFill>
                  <a:srgbClr val="000000"/>
                </a:solidFill>
              </a:rPr>
              <a:t>, </a:t>
            </a:r>
            <a:r>
              <a:rPr lang="da-DK" sz="1200" dirty="0" err="1" smtClean="0">
                <a:solidFill>
                  <a:srgbClr val="000000"/>
                </a:solidFill>
              </a:rPr>
              <a:t>incl</a:t>
            </a:r>
            <a:r>
              <a:rPr lang="da-DK" sz="1200" dirty="0" smtClean="0">
                <a:solidFill>
                  <a:srgbClr val="000000"/>
                </a:solidFill>
              </a:rPr>
              <a:t>. </a:t>
            </a:r>
            <a:r>
              <a:rPr lang="da-DK" sz="1200" dirty="0" err="1" smtClean="0">
                <a:solidFill>
                  <a:srgbClr val="000000"/>
                </a:solidFill>
              </a:rPr>
              <a:t>claim</a:t>
            </a:r>
            <a:r>
              <a:rPr lang="da-DK" sz="1200" dirty="0" smtClean="0">
                <a:solidFill>
                  <a:srgbClr val="000000"/>
                </a:solidFill>
              </a:rPr>
              <a:t> principals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0000"/>
                </a:solidFill>
              </a:rPr>
              <a:t>J</a:t>
            </a:r>
            <a:r>
              <a:rPr lang="da-DK" sz="1200" dirty="0" smtClean="0">
                <a:solidFill>
                  <a:srgbClr val="000000"/>
                </a:solidFill>
              </a:rPr>
              <a:t>unior </a:t>
            </a:r>
            <a:r>
              <a:rPr lang="da-DK" sz="1200" dirty="0" err="1" smtClean="0">
                <a:solidFill>
                  <a:srgbClr val="000000"/>
                </a:solidFill>
              </a:rPr>
              <a:t>claims</a:t>
            </a:r>
            <a:r>
              <a:rPr lang="da-DK" sz="1200" dirty="0" smtClean="0">
                <a:solidFill>
                  <a:srgbClr val="000000"/>
                </a:solidFill>
              </a:rPr>
              <a:t>, </a:t>
            </a:r>
            <a:r>
              <a:rPr lang="da-DK" sz="1200" dirty="0" err="1" smtClean="0">
                <a:solidFill>
                  <a:srgbClr val="000000"/>
                </a:solidFill>
              </a:rPr>
              <a:t>incl</a:t>
            </a:r>
            <a:r>
              <a:rPr lang="da-DK" sz="1200" dirty="0" smtClean="0">
                <a:solidFill>
                  <a:srgbClr val="000000"/>
                </a:solidFill>
              </a:rPr>
              <a:t>. </a:t>
            </a:r>
            <a:r>
              <a:rPr lang="da-DK" sz="1200" dirty="0" err="1" smtClean="0">
                <a:solidFill>
                  <a:srgbClr val="000000"/>
                </a:solidFill>
              </a:rPr>
              <a:t>accrued</a:t>
            </a:r>
            <a:r>
              <a:rPr lang="da-DK" sz="1200" dirty="0" smtClean="0">
                <a:solidFill>
                  <a:srgbClr val="000000"/>
                </a:solidFill>
              </a:rPr>
              <a:t> </a:t>
            </a:r>
            <a:r>
              <a:rPr lang="da-DK" sz="1200" dirty="0" err="1" smtClean="0">
                <a:solidFill>
                  <a:srgbClr val="000000"/>
                </a:solidFill>
              </a:rPr>
              <a:t>interest</a:t>
            </a:r>
            <a:endParaRPr lang="da-DK" sz="12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>
                <a:solidFill>
                  <a:srgbClr val="000000"/>
                </a:solidFill>
              </a:rPr>
              <a:t>R</a:t>
            </a:r>
            <a:r>
              <a:rPr lang="da-DK" sz="1200" dirty="0" err="1" smtClean="0">
                <a:solidFill>
                  <a:srgbClr val="000000"/>
                </a:solidFill>
              </a:rPr>
              <a:t>esidual</a:t>
            </a:r>
            <a:r>
              <a:rPr lang="da-DK" sz="1200" dirty="0" smtClean="0">
                <a:solidFill>
                  <a:srgbClr val="000000"/>
                </a:solidFill>
              </a:rPr>
              <a:t> </a:t>
            </a:r>
            <a:r>
              <a:rPr lang="da-DK" sz="1200" dirty="0" err="1" smtClean="0">
                <a:solidFill>
                  <a:srgbClr val="000000"/>
                </a:solidFill>
              </a:rPr>
              <a:t>claims</a:t>
            </a:r>
            <a:r>
              <a:rPr lang="da-DK" sz="1200" dirty="0" smtClean="0">
                <a:solidFill>
                  <a:srgbClr val="000000"/>
                </a:solidFill>
              </a:rPr>
              <a:t> (</a:t>
            </a:r>
            <a:r>
              <a:rPr lang="da-DK" sz="1200" dirty="0" err="1" smtClean="0">
                <a:solidFill>
                  <a:srgbClr val="000000"/>
                </a:solidFill>
              </a:rPr>
              <a:t>equity</a:t>
            </a:r>
            <a:r>
              <a:rPr lang="da-DK" sz="1200" dirty="0" smtClean="0">
                <a:solidFill>
                  <a:srgbClr val="000000"/>
                </a:solidFill>
              </a:rPr>
              <a:t>)</a:t>
            </a:r>
            <a:endParaRPr lang="da-DK" sz="1200" dirty="0">
              <a:solidFill>
                <a:srgbClr val="000000"/>
              </a:solidFill>
            </a:endParaRPr>
          </a:p>
          <a:p>
            <a:pPr marL="0" lvl="0" indent="0"/>
            <a:r>
              <a:rPr lang="da-DK" dirty="0" smtClean="0">
                <a:solidFill>
                  <a:srgbClr val="000000"/>
                </a:solidFill>
              </a:rPr>
              <a:t>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da-DK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567327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Restructuring</a:t>
            </a:r>
            <a:r>
              <a:rPr lang="da-DK" dirty="0" smtClean="0"/>
              <a:t> or </a:t>
            </a:r>
            <a:r>
              <a:rPr lang="da-DK" dirty="0" err="1" smtClean="0"/>
              <a:t>liquidation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1556792"/>
            <a:ext cx="7924800" cy="4234408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da-DK" dirty="0" err="1">
                <a:solidFill>
                  <a:srgbClr val="000000"/>
                </a:solidFill>
              </a:rPr>
              <a:t>Restructuring</a:t>
            </a:r>
            <a:r>
              <a:rPr lang="da-DK" dirty="0">
                <a:solidFill>
                  <a:srgbClr val="000000"/>
                </a:solidFill>
              </a:rPr>
              <a:t> is a </a:t>
            </a:r>
            <a:r>
              <a:rPr lang="da-DK" dirty="0" err="1">
                <a:solidFill>
                  <a:srgbClr val="000000"/>
                </a:solidFill>
              </a:rPr>
              <a:t>negotiated</a:t>
            </a:r>
            <a:r>
              <a:rPr lang="da-DK" dirty="0">
                <a:solidFill>
                  <a:srgbClr val="000000"/>
                </a:solidFill>
              </a:rPr>
              <a:t> alternative to </a:t>
            </a:r>
            <a:r>
              <a:rPr lang="da-DK" dirty="0" err="1">
                <a:solidFill>
                  <a:srgbClr val="000000"/>
                </a:solidFill>
              </a:rPr>
              <a:t>liquidation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where</a:t>
            </a:r>
            <a:r>
              <a:rPr lang="da-DK" dirty="0" smtClean="0">
                <a:solidFill>
                  <a:srgbClr val="000000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>
                <a:solidFill>
                  <a:srgbClr val="000000"/>
                </a:solidFill>
              </a:rPr>
              <a:t>No </a:t>
            </a:r>
            <a:r>
              <a:rPr lang="da-DK" sz="1200" dirty="0" err="1" smtClean="0">
                <a:solidFill>
                  <a:srgbClr val="000000"/>
                </a:solidFill>
              </a:rPr>
              <a:t>owner</a:t>
            </a:r>
            <a:r>
              <a:rPr lang="da-DK" sz="1200" dirty="0" smtClean="0">
                <a:solidFill>
                  <a:srgbClr val="000000"/>
                </a:solidFill>
              </a:rPr>
              <a:t> or </a:t>
            </a:r>
            <a:r>
              <a:rPr lang="da-DK" sz="1200" dirty="0" err="1" smtClean="0">
                <a:solidFill>
                  <a:srgbClr val="000000"/>
                </a:solidFill>
              </a:rPr>
              <a:t>creditor</a:t>
            </a:r>
            <a:r>
              <a:rPr lang="da-DK" sz="1200" dirty="0" smtClean="0">
                <a:solidFill>
                  <a:srgbClr val="000000"/>
                </a:solidFill>
              </a:rPr>
              <a:t> </a:t>
            </a:r>
            <a:r>
              <a:rPr lang="da-DK" sz="1200" dirty="0">
                <a:solidFill>
                  <a:srgbClr val="000000"/>
                </a:solidFill>
              </a:rPr>
              <a:t>is </a:t>
            </a:r>
            <a:r>
              <a:rPr lang="da-DK" sz="1200" dirty="0" err="1">
                <a:solidFill>
                  <a:srgbClr val="000000"/>
                </a:solidFill>
              </a:rPr>
              <a:t>worse</a:t>
            </a:r>
            <a:r>
              <a:rPr lang="da-DK" sz="1200" dirty="0">
                <a:solidFill>
                  <a:srgbClr val="000000"/>
                </a:solidFill>
              </a:rPr>
              <a:t> off (NCWO</a:t>
            </a:r>
            <a:r>
              <a:rPr lang="da-DK" sz="1200" dirty="0" smtClean="0">
                <a:solidFill>
                  <a:srgbClr val="000000"/>
                </a:solidFill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>
                <a:solidFill>
                  <a:srgbClr val="000000"/>
                </a:solidFill>
              </a:rPr>
              <a:t>Owners</a:t>
            </a:r>
            <a:r>
              <a:rPr lang="da-DK" sz="1200" dirty="0" smtClean="0">
                <a:solidFill>
                  <a:srgbClr val="000000"/>
                </a:solidFill>
              </a:rPr>
              <a:t> and </a:t>
            </a:r>
            <a:r>
              <a:rPr lang="da-DK" sz="1200" dirty="0" err="1" smtClean="0">
                <a:solidFill>
                  <a:srgbClr val="000000"/>
                </a:solidFill>
              </a:rPr>
              <a:t>creditors</a:t>
            </a:r>
            <a:r>
              <a:rPr lang="da-DK" sz="1200" dirty="0" smtClean="0">
                <a:solidFill>
                  <a:srgbClr val="000000"/>
                </a:solidFill>
              </a:rPr>
              <a:t> in total save the private costs of </a:t>
            </a:r>
            <a:r>
              <a:rPr lang="da-DK" sz="1200" dirty="0" err="1" smtClean="0">
                <a:solidFill>
                  <a:srgbClr val="000000"/>
                </a:solidFill>
              </a:rPr>
              <a:t>liquidation</a:t>
            </a:r>
            <a:endParaRPr lang="da-DK" sz="1200" dirty="0" smtClean="0">
              <a:solidFill>
                <a:srgbClr val="00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da-DK" dirty="0">
              <a:solidFill>
                <a:srgbClr val="00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da-DK" dirty="0" err="1">
                <a:solidFill>
                  <a:srgbClr val="000000"/>
                </a:solidFill>
              </a:rPr>
              <a:t>Restructuring</a:t>
            </a:r>
            <a:r>
              <a:rPr lang="da-DK" dirty="0">
                <a:solidFill>
                  <a:srgbClr val="000000"/>
                </a:solidFill>
              </a:rPr>
              <a:t> is more </a:t>
            </a:r>
            <a:r>
              <a:rPr lang="da-DK" dirty="0" err="1">
                <a:solidFill>
                  <a:srgbClr val="000000"/>
                </a:solidFill>
              </a:rPr>
              <a:t>likely</a:t>
            </a:r>
            <a:r>
              <a:rPr lang="da-DK" dirty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when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negotiations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are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like</a:t>
            </a:r>
            <a:r>
              <a:rPr lang="da-DK" dirty="0" smtClean="0">
                <a:solidFill>
                  <a:srgbClr val="000000"/>
                </a:solidFill>
              </a:rPr>
              <a:t> a </a:t>
            </a:r>
            <a:r>
              <a:rPr lang="da-DK" dirty="0" err="1" smtClean="0">
                <a:solidFill>
                  <a:srgbClr val="000000"/>
                </a:solidFill>
              </a:rPr>
              <a:t>cooperative</a:t>
            </a:r>
            <a:r>
              <a:rPr lang="da-DK" dirty="0" smtClean="0">
                <a:solidFill>
                  <a:srgbClr val="000000"/>
                </a:solidFill>
              </a:rPr>
              <a:t> game:</a:t>
            </a:r>
            <a:endParaRPr lang="da-DK" sz="1200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 smtClean="0">
                <a:solidFill>
                  <a:srgbClr val="000000"/>
                </a:solidFill>
              </a:rPr>
              <a:t>Liquidation</a:t>
            </a:r>
            <a:r>
              <a:rPr lang="da-DK" sz="1200" dirty="0" smtClean="0">
                <a:solidFill>
                  <a:srgbClr val="000000"/>
                </a:solidFill>
              </a:rPr>
              <a:t> costs be </a:t>
            </a:r>
            <a:r>
              <a:rPr lang="da-DK" sz="1200" dirty="0" err="1" smtClean="0">
                <a:solidFill>
                  <a:srgbClr val="000000"/>
                </a:solidFill>
              </a:rPr>
              <a:t>saved</a:t>
            </a:r>
            <a:endParaRPr lang="da-DK" sz="12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>
                <a:solidFill>
                  <a:srgbClr val="000000"/>
                </a:solidFill>
              </a:rPr>
              <a:t>(</a:t>
            </a:r>
            <a:r>
              <a:rPr lang="da-DK" sz="1200" dirty="0" err="1">
                <a:solidFill>
                  <a:srgbClr val="000000"/>
                </a:solidFill>
              </a:rPr>
              <a:t>A</a:t>
            </a:r>
            <a:r>
              <a:rPr lang="da-DK" sz="1200" dirty="0" err="1" smtClean="0">
                <a:solidFill>
                  <a:srgbClr val="000000"/>
                </a:solidFill>
              </a:rPr>
              <a:t>lmost</a:t>
            </a:r>
            <a:r>
              <a:rPr lang="da-DK" sz="1200" dirty="0" smtClean="0">
                <a:solidFill>
                  <a:srgbClr val="000000"/>
                </a:solidFill>
              </a:rPr>
              <a:t>) </a:t>
            </a:r>
            <a:r>
              <a:rPr lang="da-DK" sz="1200" dirty="0" err="1" smtClean="0">
                <a:solidFill>
                  <a:srgbClr val="000000"/>
                </a:solidFill>
              </a:rPr>
              <a:t>symmetric</a:t>
            </a:r>
            <a:r>
              <a:rPr lang="da-DK" sz="1200" dirty="0" smtClean="0">
                <a:solidFill>
                  <a:srgbClr val="000000"/>
                </a:solidFill>
              </a:rPr>
              <a:t> information</a:t>
            </a:r>
            <a:endParaRPr lang="da-DK" sz="1200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smtClean="0">
                <a:solidFill>
                  <a:srgbClr val="000000"/>
                </a:solidFill>
              </a:rPr>
              <a:t>Limited </a:t>
            </a:r>
            <a:r>
              <a:rPr lang="da-DK" sz="1200" dirty="0" err="1" smtClean="0">
                <a:solidFill>
                  <a:srgbClr val="000000"/>
                </a:solidFill>
              </a:rPr>
              <a:t>number</a:t>
            </a:r>
            <a:r>
              <a:rPr lang="da-DK" sz="1200" dirty="0" smtClean="0">
                <a:solidFill>
                  <a:srgbClr val="000000"/>
                </a:solidFill>
              </a:rPr>
              <a:t> of </a:t>
            </a:r>
            <a:r>
              <a:rPr lang="da-DK" sz="1200" dirty="0" err="1" smtClean="0">
                <a:solidFill>
                  <a:srgbClr val="000000"/>
                </a:solidFill>
              </a:rPr>
              <a:t>players</a:t>
            </a:r>
            <a:endParaRPr lang="da-DK" sz="12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>
                <a:solidFill>
                  <a:srgbClr val="000000"/>
                </a:solidFill>
              </a:rPr>
              <a:t>A</a:t>
            </a:r>
            <a:r>
              <a:rPr lang="da-DK" sz="1200" dirty="0" err="1" smtClean="0">
                <a:solidFill>
                  <a:srgbClr val="000000"/>
                </a:solidFill>
              </a:rPr>
              <a:t>dequate</a:t>
            </a:r>
            <a:r>
              <a:rPr lang="da-DK" sz="1200" dirty="0" smtClean="0">
                <a:solidFill>
                  <a:srgbClr val="000000"/>
                </a:solidFill>
              </a:rPr>
              <a:t> time to </a:t>
            </a:r>
            <a:r>
              <a:rPr lang="da-DK" sz="1200" dirty="0" err="1" smtClean="0">
                <a:solidFill>
                  <a:srgbClr val="000000"/>
                </a:solidFill>
              </a:rPr>
              <a:t>negotiate</a:t>
            </a:r>
            <a:endParaRPr lang="da-DK" sz="12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da-DK" sz="12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a-DK" dirty="0" err="1" smtClean="0"/>
              <a:t>Restructuring</a:t>
            </a:r>
            <a:r>
              <a:rPr lang="da-DK" dirty="0" smtClean="0"/>
              <a:t> </a:t>
            </a:r>
            <a:r>
              <a:rPr lang="da-DK" dirty="0" err="1" smtClean="0"/>
              <a:t>tools</a:t>
            </a:r>
            <a:r>
              <a:rPr lang="da-DK" dirty="0" smtClean="0"/>
              <a:t>: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0000"/>
                </a:solidFill>
              </a:rPr>
              <a:t>C</a:t>
            </a:r>
            <a:r>
              <a:rPr lang="da-DK" sz="1200" dirty="0" smtClean="0">
                <a:solidFill>
                  <a:srgbClr val="000000"/>
                </a:solidFill>
              </a:rPr>
              <a:t>apital </a:t>
            </a:r>
            <a:r>
              <a:rPr lang="da-DK" sz="1200" dirty="0" err="1" smtClean="0">
                <a:solidFill>
                  <a:srgbClr val="000000"/>
                </a:solidFill>
              </a:rPr>
              <a:t>injection</a:t>
            </a:r>
            <a:endParaRPr lang="da-DK" sz="1200" dirty="0" smtClean="0">
              <a:solidFill>
                <a:srgbClr val="000000"/>
              </a:solidFill>
            </a:endParaRP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da-DK" sz="1200" dirty="0" err="1">
                <a:solidFill>
                  <a:srgbClr val="000000"/>
                </a:solidFill>
              </a:rPr>
              <a:t>D</a:t>
            </a:r>
            <a:r>
              <a:rPr lang="da-DK" sz="1200" dirty="0" err="1" smtClean="0">
                <a:solidFill>
                  <a:srgbClr val="000000"/>
                </a:solidFill>
              </a:rPr>
              <a:t>ebt</a:t>
            </a:r>
            <a:r>
              <a:rPr lang="da-DK" sz="1200" dirty="0" smtClean="0">
                <a:solidFill>
                  <a:srgbClr val="000000"/>
                </a:solidFill>
              </a:rPr>
              <a:t> </a:t>
            </a:r>
            <a:r>
              <a:rPr lang="da-DK" sz="1200" dirty="0" err="1" smtClean="0">
                <a:solidFill>
                  <a:srgbClr val="000000"/>
                </a:solidFill>
              </a:rPr>
              <a:t>write-off</a:t>
            </a:r>
            <a:r>
              <a:rPr lang="da-DK" sz="1200" dirty="0" smtClean="0">
                <a:solidFill>
                  <a:srgbClr val="000000"/>
                </a:solidFill>
              </a:rPr>
              <a:t> or </a:t>
            </a:r>
            <a:r>
              <a:rPr lang="da-DK" sz="1200" dirty="0" err="1" smtClean="0">
                <a:solidFill>
                  <a:srgbClr val="000000"/>
                </a:solidFill>
              </a:rPr>
              <a:t>conversion</a:t>
            </a:r>
            <a:endParaRPr lang="da-DK" sz="1200" dirty="0" smtClean="0">
              <a:solidFill>
                <a:srgbClr val="000000"/>
              </a:solidFill>
            </a:endParaRP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0000"/>
                </a:solidFill>
              </a:rPr>
              <a:t>S</a:t>
            </a:r>
            <a:r>
              <a:rPr lang="da-DK" sz="1200" dirty="0" smtClean="0">
                <a:solidFill>
                  <a:srgbClr val="000000"/>
                </a:solidFill>
              </a:rPr>
              <a:t>ale of business and </a:t>
            </a:r>
            <a:r>
              <a:rPr lang="da-DK" sz="1200" dirty="0" err="1" smtClean="0">
                <a:solidFill>
                  <a:srgbClr val="000000"/>
                </a:solidFill>
              </a:rPr>
              <a:t>debt</a:t>
            </a:r>
            <a:endParaRPr lang="da-DK" sz="120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96651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Bail-out or </a:t>
            </a:r>
            <a:r>
              <a:rPr lang="da-DK" dirty="0" err="1" smtClean="0"/>
              <a:t>liquidation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1700808"/>
            <a:ext cx="7924800" cy="409039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Bank </a:t>
            </a:r>
            <a:r>
              <a:rPr lang="da-DK" dirty="0" err="1" smtClean="0"/>
              <a:t>restructurings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like</a:t>
            </a:r>
            <a:r>
              <a:rPr lang="da-DK" dirty="0" smtClean="0"/>
              <a:t> a non-</a:t>
            </a:r>
            <a:r>
              <a:rPr lang="da-DK" dirty="0" err="1" smtClean="0"/>
              <a:t>cooperative</a:t>
            </a:r>
            <a:r>
              <a:rPr lang="da-DK" dirty="0" smtClean="0"/>
              <a:t> game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>
                <a:solidFill>
                  <a:srgbClr val="000000"/>
                </a:solidFill>
              </a:rPr>
              <a:t>M</a:t>
            </a:r>
            <a:r>
              <a:rPr lang="da-DK" sz="1200" dirty="0" err="1" smtClean="0">
                <a:solidFill>
                  <a:srgbClr val="000000"/>
                </a:solidFill>
              </a:rPr>
              <a:t>any</a:t>
            </a:r>
            <a:r>
              <a:rPr lang="da-DK" sz="1200" dirty="0" smtClean="0">
                <a:solidFill>
                  <a:srgbClr val="000000"/>
                </a:solidFill>
              </a:rPr>
              <a:t> </a:t>
            </a:r>
            <a:r>
              <a:rPr lang="da-DK" sz="1200" dirty="0" err="1" smtClean="0">
                <a:solidFill>
                  <a:srgbClr val="000000"/>
                </a:solidFill>
              </a:rPr>
              <a:t>players</a:t>
            </a:r>
            <a:r>
              <a:rPr lang="da-DK" sz="1200" dirty="0" smtClean="0">
                <a:solidFill>
                  <a:srgbClr val="000000"/>
                </a:solidFill>
              </a:rPr>
              <a:t>, notably if option to default on </a:t>
            </a:r>
            <a:r>
              <a:rPr lang="da-DK" sz="1200" dirty="0" err="1" smtClean="0">
                <a:solidFill>
                  <a:srgbClr val="000000"/>
                </a:solidFill>
              </a:rPr>
              <a:t>customers</a:t>
            </a:r>
            <a:r>
              <a:rPr lang="da-DK" sz="1200" dirty="0" smtClean="0">
                <a:solidFill>
                  <a:srgbClr val="000000"/>
                </a:solidFill>
              </a:rPr>
              <a:t> </a:t>
            </a:r>
            <a:r>
              <a:rPr lang="da-DK" sz="1200" dirty="0" err="1" smtClean="0">
                <a:solidFill>
                  <a:srgbClr val="000000"/>
                </a:solidFill>
              </a:rPr>
              <a:t>claims</a:t>
            </a:r>
            <a:r>
              <a:rPr lang="da-DK" sz="1200" dirty="0" smtClean="0">
                <a:solidFill>
                  <a:srgbClr val="000000"/>
                </a:solidFill>
              </a:rPr>
              <a:t> </a:t>
            </a:r>
            <a:r>
              <a:rPr lang="da-DK" sz="1200" dirty="0" smtClean="0">
                <a:solidFill>
                  <a:srgbClr val="000000"/>
                </a:solidFill>
              </a:rPr>
              <a:t>is</a:t>
            </a:r>
            <a:r>
              <a:rPr lang="da-DK" sz="1200" dirty="0" smtClean="0">
                <a:solidFill>
                  <a:srgbClr val="000000"/>
                </a:solidFill>
              </a:rPr>
              <a:t> </a:t>
            </a:r>
            <a:r>
              <a:rPr lang="da-DK" sz="1200" dirty="0" err="1" smtClean="0">
                <a:solidFill>
                  <a:srgbClr val="000000"/>
                </a:solidFill>
              </a:rPr>
              <a:t>no</a:t>
            </a:r>
            <a:r>
              <a:rPr lang="da-DK" sz="1200" dirty="0" smtClean="0">
                <a:solidFill>
                  <a:srgbClr val="000000"/>
                </a:solidFill>
              </a:rPr>
              <a:t> longer </a:t>
            </a:r>
            <a:r>
              <a:rPr lang="da-DK" sz="1200" dirty="0" err="1" smtClean="0">
                <a:solidFill>
                  <a:srgbClr val="000000"/>
                </a:solidFill>
              </a:rPr>
              <a:t>negligible</a:t>
            </a:r>
            <a:endParaRPr lang="da-DK" sz="12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 err="1">
                <a:solidFill>
                  <a:srgbClr val="000000"/>
                </a:solidFill>
              </a:rPr>
              <a:t>A</a:t>
            </a:r>
            <a:r>
              <a:rPr lang="da-DK" sz="1200" dirty="0" err="1" smtClean="0">
                <a:solidFill>
                  <a:srgbClr val="000000"/>
                </a:solidFill>
              </a:rPr>
              <a:t>symmetric</a:t>
            </a:r>
            <a:r>
              <a:rPr lang="da-DK" sz="1200" dirty="0" smtClean="0">
                <a:solidFill>
                  <a:srgbClr val="000000"/>
                </a:solidFill>
              </a:rPr>
              <a:t> information as banks </a:t>
            </a:r>
            <a:r>
              <a:rPr lang="da-DK" sz="1200" dirty="0" err="1" smtClean="0">
                <a:solidFill>
                  <a:srgbClr val="000000"/>
                </a:solidFill>
              </a:rPr>
              <a:t>are</a:t>
            </a:r>
            <a:r>
              <a:rPr lang="da-DK" sz="1200" dirty="0" smtClean="0">
                <a:solidFill>
                  <a:srgbClr val="000000"/>
                </a:solidFill>
              </a:rPr>
              <a:t> </a:t>
            </a:r>
            <a:r>
              <a:rPr lang="da-DK" sz="1200" dirty="0" err="1" smtClean="0">
                <a:solidFill>
                  <a:srgbClr val="000000"/>
                </a:solidFill>
              </a:rPr>
              <a:t>opaque</a:t>
            </a:r>
            <a:endParaRPr lang="da-DK" sz="1200" dirty="0" smtClean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0000"/>
                </a:solidFill>
              </a:rPr>
              <a:t>N</a:t>
            </a:r>
            <a:r>
              <a:rPr lang="da-DK" sz="1200" dirty="0" smtClean="0">
                <a:solidFill>
                  <a:srgbClr val="000000"/>
                </a:solidFill>
              </a:rPr>
              <a:t>o </a:t>
            </a:r>
            <a:r>
              <a:rPr lang="da-DK" sz="1200" dirty="0">
                <a:solidFill>
                  <a:srgbClr val="000000"/>
                </a:solidFill>
              </a:rPr>
              <a:t>time to </a:t>
            </a:r>
            <a:r>
              <a:rPr lang="da-DK" sz="1200" dirty="0" err="1">
                <a:solidFill>
                  <a:srgbClr val="000000"/>
                </a:solidFill>
              </a:rPr>
              <a:t>negotiate</a:t>
            </a:r>
            <a:r>
              <a:rPr lang="da-DK" sz="1200" dirty="0">
                <a:solidFill>
                  <a:srgbClr val="000000"/>
                </a:solidFill>
              </a:rPr>
              <a:t>, </a:t>
            </a:r>
            <a:r>
              <a:rPr lang="da-DK" sz="1200" dirty="0" smtClean="0">
                <a:solidFill>
                  <a:srgbClr val="000000"/>
                </a:solidFill>
              </a:rPr>
              <a:t>notably due </a:t>
            </a:r>
            <a:r>
              <a:rPr lang="da-DK" sz="1200" dirty="0">
                <a:solidFill>
                  <a:srgbClr val="000000"/>
                </a:solidFill>
              </a:rPr>
              <a:t>to risk </a:t>
            </a:r>
            <a:r>
              <a:rPr lang="da-DK" sz="1200" dirty="0" smtClean="0">
                <a:solidFill>
                  <a:srgbClr val="000000"/>
                </a:solidFill>
              </a:rPr>
              <a:t>of runs in </a:t>
            </a:r>
            <a:r>
              <a:rPr lang="da-DK" sz="1200" dirty="0" err="1" smtClean="0">
                <a:solidFill>
                  <a:srgbClr val="000000"/>
                </a:solidFill>
              </a:rPr>
              <a:t>listed</a:t>
            </a:r>
            <a:r>
              <a:rPr lang="da-DK" sz="1200" dirty="0" smtClean="0">
                <a:solidFill>
                  <a:srgbClr val="000000"/>
                </a:solidFill>
              </a:rPr>
              <a:t>, </a:t>
            </a:r>
            <a:r>
              <a:rPr lang="da-DK" sz="1200" dirty="0" err="1" smtClean="0">
                <a:solidFill>
                  <a:srgbClr val="000000"/>
                </a:solidFill>
              </a:rPr>
              <a:t>deposit-taking</a:t>
            </a:r>
            <a:r>
              <a:rPr lang="da-DK" sz="1200" dirty="0" smtClean="0">
                <a:solidFill>
                  <a:srgbClr val="000000"/>
                </a:solidFill>
              </a:rPr>
              <a:t> banks</a:t>
            </a:r>
            <a:endParaRPr lang="da-DK" sz="1200" dirty="0">
              <a:solidFill>
                <a:srgbClr val="0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da-DK" sz="1200" dirty="0" smtClean="0">
              <a:solidFill>
                <a:srgbClr val="0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dirty="0" smtClean="0"/>
              <a:t>Only in case </a:t>
            </a:r>
            <a:r>
              <a:rPr lang="da-DK" dirty="0" err="1" smtClean="0"/>
              <a:t>existing</a:t>
            </a:r>
            <a:r>
              <a:rPr lang="da-DK" dirty="0" smtClean="0"/>
              <a:t> </a:t>
            </a:r>
            <a:r>
              <a:rPr lang="da-DK" dirty="0" err="1" smtClean="0"/>
              <a:t>owners</a:t>
            </a:r>
            <a:r>
              <a:rPr lang="da-DK" dirty="0" smtClean="0"/>
              <a:t> have </a:t>
            </a:r>
            <a:r>
              <a:rPr lang="da-DK" dirty="0" err="1" smtClean="0"/>
              <a:t>incentive</a:t>
            </a:r>
            <a:r>
              <a:rPr lang="da-DK" dirty="0" smtClean="0"/>
              <a:t> to </a:t>
            </a:r>
            <a:r>
              <a:rPr lang="da-DK" dirty="0" err="1" smtClean="0"/>
              <a:t>capital</a:t>
            </a:r>
            <a:r>
              <a:rPr lang="da-DK" dirty="0" smtClean="0"/>
              <a:t> </a:t>
            </a:r>
            <a:r>
              <a:rPr lang="da-DK" dirty="0" err="1" smtClean="0"/>
              <a:t>injection</a:t>
            </a:r>
            <a:r>
              <a:rPr lang="da-DK" dirty="0" smtClean="0"/>
              <a:t> may banks be </a:t>
            </a:r>
            <a:r>
              <a:rPr lang="da-DK" dirty="0" err="1" smtClean="0"/>
              <a:t>restructured</a:t>
            </a:r>
            <a:endParaRPr lang="da-DK" dirty="0" smtClean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sz="1200" dirty="0"/>
              <a:t>C</a:t>
            </a:r>
            <a:r>
              <a:rPr lang="da-DK" sz="1200" dirty="0" smtClean="0"/>
              <a:t>apital </a:t>
            </a:r>
            <a:r>
              <a:rPr lang="da-DK" sz="1200" dirty="0" err="1" smtClean="0"/>
              <a:t>injection</a:t>
            </a:r>
            <a:r>
              <a:rPr lang="da-DK" sz="1200" dirty="0" smtClean="0"/>
              <a:t> </a:t>
            </a:r>
            <a:r>
              <a:rPr lang="da-DK" sz="1200" dirty="0" err="1" smtClean="0"/>
              <a:t>lowers</a:t>
            </a:r>
            <a:r>
              <a:rPr lang="da-DK" sz="1200" dirty="0" smtClean="0"/>
              <a:t> option to default to the </a:t>
            </a:r>
            <a:r>
              <a:rPr lang="da-DK" sz="1200" dirty="0" err="1" smtClean="0"/>
              <a:t>benefit</a:t>
            </a:r>
            <a:r>
              <a:rPr lang="da-DK" sz="1200" dirty="0" smtClean="0"/>
              <a:t> of </a:t>
            </a:r>
            <a:r>
              <a:rPr lang="da-DK" sz="1200" dirty="0" err="1" smtClean="0"/>
              <a:t>creditors</a:t>
            </a:r>
            <a:r>
              <a:rPr lang="da-DK" sz="1200" dirty="0" smtClean="0"/>
              <a:t>, </a:t>
            </a:r>
            <a:r>
              <a:rPr lang="da-DK" sz="1200" dirty="0" err="1" smtClean="0"/>
              <a:t>however</a:t>
            </a:r>
            <a:endParaRPr lang="da-DK" sz="1200" dirty="0" smtClean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sz="1200" dirty="0"/>
              <a:t>C</a:t>
            </a:r>
            <a:r>
              <a:rPr lang="da-DK" sz="1200" dirty="0" smtClean="0"/>
              <a:t>apital </a:t>
            </a:r>
            <a:r>
              <a:rPr lang="da-DK" sz="1200" dirty="0" err="1" smtClean="0"/>
              <a:t>injection</a:t>
            </a:r>
            <a:r>
              <a:rPr lang="da-DK" sz="1200" dirty="0" smtClean="0"/>
              <a:t> may also </a:t>
            </a:r>
            <a:r>
              <a:rPr lang="da-DK" sz="1200" dirty="0" err="1" smtClean="0"/>
              <a:t>avoid</a:t>
            </a:r>
            <a:r>
              <a:rPr lang="da-DK" sz="1200" dirty="0" smtClean="0"/>
              <a:t> loss of </a:t>
            </a:r>
            <a:r>
              <a:rPr lang="da-DK" sz="1200" dirty="0" err="1" smtClean="0"/>
              <a:t>intangible</a:t>
            </a:r>
            <a:r>
              <a:rPr lang="da-DK" sz="1200" dirty="0" smtClean="0"/>
              <a:t> assets due to </a:t>
            </a:r>
            <a:r>
              <a:rPr lang="da-DK" sz="1200" dirty="0" err="1" smtClean="0"/>
              <a:t>liquidation</a:t>
            </a:r>
            <a:endParaRPr lang="da-DK" sz="1200" dirty="0" smtClean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sz="1200" dirty="0" err="1"/>
              <a:t>D</a:t>
            </a:r>
            <a:r>
              <a:rPr lang="da-DK" sz="1200" dirty="0" err="1" smtClean="0"/>
              <a:t>ilution</a:t>
            </a:r>
            <a:r>
              <a:rPr lang="da-DK" sz="1200" dirty="0" smtClean="0"/>
              <a:t> of </a:t>
            </a:r>
            <a:r>
              <a:rPr lang="da-DK" sz="1200" dirty="0" err="1" smtClean="0"/>
              <a:t>capital</a:t>
            </a:r>
            <a:r>
              <a:rPr lang="da-DK" sz="1200" dirty="0" smtClean="0"/>
              <a:t> may </a:t>
            </a:r>
            <a:r>
              <a:rPr lang="da-DK" sz="1200" dirty="0" err="1" smtClean="0"/>
              <a:t>increase</a:t>
            </a:r>
            <a:r>
              <a:rPr lang="da-DK" sz="1200" dirty="0" smtClean="0"/>
              <a:t> </a:t>
            </a:r>
            <a:r>
              <a:rPr lang="da-DK" sz="1200" dirty="0" err="1" smtClean="0"/>
              <a:t>incentives</a:t>
            </a:r>
            <a:r>
              <a:rPr lang="da-DK" sz="1200" dirty="0" smtClean="0"/>
              <a:t> for </a:t>
            </a:r>
            <a:r>
              <a:rPr lang="da-DK" sz="1200" dirty="0" err="1" smtClean="0"/>
              <a:t>individual</a:t>
            </a:r>
            <a:r>
              <a:rPr lang="da-DK" sz="1200" dirty="0" smtClean="0"/>
              <a:t> </a:t>
            </a:r>
            <a:r>
              <a:rPr lang="da-DK" sz="1200" dirty="0" err="1" smtClean="0"/>
              <a:t>owners</a:t>
            </a:r>
            <a:endParaRPr lang="da-DK" sz="12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da-DK" dirty="0">
              <a:solidFill>
                <a:srgbClr val="0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a-DK" dirty="0" err="1" smtClean="0">
                <a:solidFill>
                  <a:srgbClr val="000000"/>
                </a:solidFill>
              </a:rPr>
              <a:t>Applying</a:t>
            </a:r>
            <a:r>
              <a:rPr lang="da-DK" dirty="0" smtClean="0">
                <a:solidFill>
                  <a:srgbClr val="000000"/>
                </a:solidFill>
              </a:rPr>
              <a:t> general </a:t>
            </a:r>
            <a:r>
              <a:rPr lang="da-DK" dirty="0" err="1" smtClean="0">
                <a:solidFill>
                  <a:srgbClr val="000000"/>
                </a:solidFill>
              </a:rPr>
              <a:t>insolvency</a:t>
            </a:r>
            <a:r>
              <a:rPr lang="da-DK" dirty="0" smtClean="0">
                <a:solidFill>
                  <a:srgbClr val="000000"/>
                </a:solidFill>
              </a:rPr>
              <a:t> regulation to banks </a:t>
            </a:r>
            <a:r>
              <a:rPr lang="da-DK" dirty="0" err="1" smtClean="0">
                <a:solidFill>
                  <a:srgbClr val="000000"/>
                </a:solidFill>
              </a:rPr>
              <a:t>imply</a:t>
            </a:r>
            <a:r>
              <a:rPr lang="da-DK" dirty="0" smtClean="0">
                <a:solidFill>
                  <a:srgbClr val="000000"/>
                </a:solidFill>
              </a:rPr>
              <a:t> </a:t>
            </a:r>
            <a:r>
              <a:rPr lang="da-DK" dirty="0" err="1" smtClean="0">
                <a:solidFill>
                  <a:srgbClr val="000000"/>
                </a:solidFill>
              </a:rPr>
              <a:t>that</a:t>
            </a:r>
            <a:r>
              <a:rPr lang="da-DK" dirty="0" smtClean="0">
                <a:solidFill>
                  <a:srgbClr val="000000"/>
                </a:solidFill>
              </a:rPr>
              <a:t> in reality the alternatives for </a:t>
            </a:r>
            <a:r>
              <a:rPr lang="da-DK" dirty="0" err="1" smtClean="0">
                <a:solidFill>
                  <a:srgbClr val="000000"/>
                </a:solidFill>
              </a:rPr>
              <a:t>failing</a:t>
            </a:r>
            <a:r>
              <a:rPr lang="da-DK" dirty="0" smtClean="0">
                <a:solidFill>
                  <a:srgbClr val="000000"/>
                </a:solidFill>
              </a:rPr>
              <a:t> banks </a:t>
            </a:r>
            <a:r>
              <a:rPr lang="da-DK" dirty="0" err="1" smtClean="0">
                <a:solidFill>
                  <a:srgbClr val="000000"/>
                </a:solidFill>
              </a:rPr>
              <a:t>are</a:t>
            </a:r>
            <a:r>
              <a:rPr lang="da-DK" dirty="0" smtClean="0">
                <a:solidFill>
                  <a:srgbClr val="000000"/>
                </a:solidFill>
              </a:rPr>
              <a:t>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rgbClr val="000000"/>
                </a:solidFill>
              </a:rPr>
              <a:t>B</a:t>
            </a:r>
            <a:r>
              <a:rPr lang="da-DK" sz="1200" dirty="0" smtClean="0">
                <a:solidFill>
                  <a:srgbClr val="000000"/>
                </a:solidFill>
              </a:rPr>
              <a:t>ail-out (</a:t>
            </a:r>
            <a:r>
              <a:rPr lang="da-DK" sz="1200" dirty="0" err="1" smtClean="0">
                <a:solidFill>
                  <a:srgbClr val="000000"/>
                </a:solidFill>
              </a:rPr>
              <a:t>government</a:t>
            </a:r>
            <a:r>
              <a:rPr lang="da-DK" sz="1200" dirty="0" smtClean="0">
                <a:solidFill>
                  <a:srgbClr val="000000"/>
                </a:solidFill>
              </a:rPr>
              <a:t> </a:t>
            </a:r>
            <a:r>
              <a:rPr lang="da-DK" sz="1200" dirty="0" err="1" smtClean="0">
                <a:solidFill>
                  <a:srgbClr val="000000"/>
                </a:solidFill>
              </a:rPr>
              <a:t>capital</a:t>
            </a:r>
            <a:r>
              <a:rPr lang="da-DK" sz="1200" dirty="0" smtClean="0">
                <a:solidFill>
                  <a:srgbClr val="000000"/>
                </a:solidFill>
              </a:rPr>
              <a:t> </a:t>
            </a:r>
            <a:r>
              <a:rPr lang="da-DK" sz="1200" dirty="0" err="1" smtClean="0">
                <a:solidFill>
                  <a:srgbClr val="000000"/>
                </a:solidFill>
              </a:rPr>
              <a:t>injection</a:t>
            </a:r>
            <a:r>
              <a:rPr lang="da-DK" sz="1200" dirty="0">
                <a:solidFill>
                  <a:srgbClr val="000000"/>
                </a:solidFill>
              </a:rPr>
              <a:t> </a:t>
            </a:r>
            <a:r>
              <a:rPr lang="da-DK" sz="1200" dirty="0" smtClean="0">
                <a:solidFill>
                  <a:srgbClr val="000000"/>
                </a:solidFill>
              </a:rPr>
              <a:t>or </a:t>
            </a:r>
            <a:r>
              <a:rPr lang="da-DK" sz="1200" dirty="0" err="1" smtClean="0">
                <a:solidFill>
                  <a:srgbClr val="000000"/>
                </a:solidFill>
              </a:rPr>
              <a:t>guarantees</a:t>
            </a:r>
            <a:r>
              <a:rPr lang="da-DK" sz="1200" dirty="0" smtClean="0">
                <a:solidFill>
                  <a:srgbClr val="000000"/>
                </a:solidFill>
              </a:rPr>
              <a:t> to </a:t>
            </a:r>
            <a:r>
              <a:rPr lang="da-DK" sz="1200" dirty="0" err="1" smtClean="0">
                <a:solidFill>
                  <a:srgbClr val="000000"/>
                </a:solidFill>
              </a:rPr>
              <a:t>customers</a:t>
            </a:r>
            <a:r>
              <a:rPr lang="da-DK" sz="1200" dirty="0" smtClean="0">
                <a:solidFill>
                  <a:srgbClr val="000000"/>
                </a:solidFill>
              </a:rPr>
              <a:t>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da-DK" sz="1200" dirty="0" err="1">
                <a:solidFill>
                  <a:srgbClr val="000000"/>
                </a:solidFill>
              </a:rPr>
              <a:t>L</a:t>
            </a:r>
            <a:r>
              <a:rPr lang="da-DK" sz="1200" dirty="0" err="1" smtClean="0">
                <a:solidFill>
                  <a:srgbClr val="000000"/>
                </a:solidFill>
              </a:rPr>
              <a:t>iquidation</a:t>
            </a:r>
            <a:endParaRPr lang="da-D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700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 simple model for illustration (</a:t>
            </a:r>
            <a:r>
              <a:rPr lang="da-DK" dirty="0" err="1" smtClean="0"/>
              <a:t>Merton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"/>
          </p:nvPr>
        </p:nvSpPr>
        <p:spPr>
          <a:xfrm>
            <a:off x="609600" y="2060848"/>
            <a:ext cx="7924800" cy="3733800"/>
          </a:xfrm>
        </p:spPr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7" name="Rektangel 6"/>
          <p:cNvSpPr/>
          <p:nvPr/>
        </p:nvSpPr>
        <p:spPr bwMode="auto">
          <a:xfrm>
            <a:off x="2987824" y="2420888"/>
            <a:ext cx="864096" cy="2664296"/>
          </a:xfrm>
          <a:prstGeom prst="rect">
            <a:avLst/>
          </a:prstGeom>
          <a:solidFill>
            <a:srgbClr val="63A0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" name="Rektangel 12"/>
          <p:cNvSpPr/>
          <p:nvPr/>
        </p:nvSpPr>
        <p:spPr bwMode="auto">
          <a:xfrm>
            <a:off x="2987824" y="314096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</a:rPr>
              <a:t>Customer claims</a:t>
            </a:r>
          </a:p>
        </p:txBody>
      </p:sp>
      <p:sp>
        <p:nvSpPr>
          <p:cNvPr id="15" name="Rektangel 14"/>
          <p:cNvSpPr/>
          <p:nvPr/>
        </p:nvSpPr>
        <p:spPr bwMode="auto">
          <a:xfrm>
            <a:off x="2987824" y="4437112"/>
            <a:ext cx="864096" cy="4320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</a:rPr>
              <a:t>Investor </a:t>
            </a:r>
            <a:r>
              <a:rPr kumimoji="0" lang="da-DK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</a:rPr>
              <a:t>claims</a:t>
            </a:r>
            <a:endParaRPr kumimoji="0" lang="da-D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ＭＳ Ｐゴシック" pitchFamily="34" charset="-128"/>
            </a:endParaRPr>
          </a:p>
        </p:txBody>
      </p:sp>
      <p:sp>
        <p:nvSpPr>
          <p:cNvPr id="16" name="Rektangel 15"/>
          <p:cNvSpPr/>
          <p:nvPr/>
        </p:nvSpPr>
        <p:spPr bwMode="auto">
          <a:xfrm>
            <a:off x="4572000" y="2420888"/>
            <a:ext cx="864096" cy="2664296"/>
          </a:xfrm>
          <a:prstGeom prst="rect">
            <a:avLst/>
          </a:prstGeom>
          <a:solidFill>
            <a:srgbClr val="63A0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" name="Rektangel 16"/>
          <p:cNvSpPr/>
          <p:nvPr/>
        </p:nvSpPr>
        <p:spPr bwMode="auto">
          <a:xfrm>
            <a:off x="4572000" y="4149080"/>
            <a:ext cx="864096" cy="936104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" name="Rektangel 17"/>
          <p:cNvSpPr/>
          <p:nvPr/>
        </p:nvSpPr>
        <p:spPr bwMode="auto">
          <a:xfrm>
            <a:off x="2987824" y="4149080"/>
            <a:ext cx="864096" cy="936104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" name="Rektangel 19"/>
          <p:cNvSpPr/>
          <p:nvPr/>
        </p:nvSpPr>
        <p:spPr bwMode="auto">
          <a:xfrm>
            <a:off x="1403648" y="2420888"/>
            <a:ext cx="864096" cy="26642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1" name="Rektangel 20"/>
          <p:cNvSpPr/>
          <p:nvPr/>
        </p:nvSpPr>
        <p:spPr bwMode="auto">
          <a:xfrm>
            <a:off x="2987824" y="4437112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</a:rPr>
              <a:t>Investor claims</a:t>
            </a:r>
          </a:p>
        </p:txBody>
      </p:sp>
      <p:sp>
        <p:nvSpPr>
          <p:cNvPr id="22" name="Rektangel 21"/>
          <p:cNvSpPr/>
          <p:nvPr/>
        </p:nvSpPr>
        <p:spPr bwMode="auto">
          <a:xfrm>
            <a:off x="1403648" y="4725144"/>
            <a:ext cx="864096" cy="36004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3" name="Rektangel 22"/>
          <p:cNvSpPr/>
          <p:nvPr/>
        </p:nvSpPr>
        <p:spPr bwMode="auto">
          <a:xfrm>
            <a:off x="1403648" y="4725144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ＭＳ Ｐゴシック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600" dirty="0" smtClean="0">
                <a:latin typeface="+mn-lt"/>
              </a:rPr>
              <a:t>Liquidation costs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" name="Rektangel 23"/>
          <p:cNvSpPr/>
          <p:nvPr/>
        </p:nvSpPr>
        <p:spPr bwMode="auto">
          <a:xfrm>
            <a:off x="1403648" y="3573016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</a:rPr>
              <a:t>Assets</a:t>
            </a:r>
          </a:p>
        </p:txBody>
      </p:sp>
      <p:sp>
        <p:nvSpPr>
          <p:cNvPr id="25" name="Rektangel 24"/>
          <p:cNvSpPr/>
          <p:nvPr/>
        </p:nvSpPr>
        <p:spPr bwMode="auto">
          <a:xfrm>
            <a:off x="4572000" y="314096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</a:rPr>
              <a:t>Customer claims</a:t>
            </a:r>
          </a:p>
        </p:txBody>
      </p:sp>
      <p:sp>
        <p:nvSpPr>
          <p:cNvPr id="26" name="Rektangel 25"/>
          <p:cNvSpPr/>
          <p:nvPr/>
        </p:nvSpPr>
        <p:spPr bwMode="auto">
          <a:xfrm>
            <a:off x="6156176" y="2420888"/>
            <a:ext cx="864096" cy="2664296"/>
          </a:xfrm>
          <a:prstGeom prst="rect">
            <a:avLst/>
          </a:prstGeom>
          <a:solidFill>
            <a:srgbClr val="63A0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7" name="Rektangel 26"/>
          <p:cNvSpPr/>
          <p:nvPr/>
        </p:nvSpPr>
        <p:spPr bwMode="auto">
          <a:xfrm>
            <a:off x="6156176" y="4149080"/>
            <a:ext cx="864096" cy="936104"/>
          </a:xfrm>
          <a:prstGeom prst="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9" name="Rektangel 28"/>
          <p:cNvSpPr/>
          <p:nvPr/>
        </p:nvSpPr>
        <p:spPr bwMode="auto">
          <a:xfrm>
            <a:off x="4572000" y="4149080"/>
            <a:ext cx="864096" cy="4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ＭＳ Ｐゴシック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</a:rPr>
              <a:t>Junior claims</a:t>
            </a:r>
          </a:p>
        </p:txBody>
      </p:sp>
      <p:sp>
        <p:nvSpPr>
          <p:cNvPr id="30" name="Rektangel 29"/>
          <p:cNvSpPr/>
          <p:nvPr/>
        </p:nvSpPr>
        <p:spPr bwMode="auto">
          <a:xfrm>
            <a:off x="4572000" y="4617132"/>
            <a:ext cx="864096" cy="468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ＭＳ Ｐゴシック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</a:rPr>
              <a:t>Residual claims</a:t>
            </a:r>
          </a:p>
        </p:txBody>
      </p:sp>
      <p:sp>
        <p:nvSpPr>
          <p:cNvPr id="31" name="Rektangel 30"/>
          <p:cNvSpPr/>
          <p:nvPr/>
        </p:nvSpPr>
        <p:spPr bwMode="auto">
          <a:xfrm>
            <a:off x="6156176" y="4293096"/>
            <a:ext cx="864096" cy="324036"/>
          </a:xfrm>
          <a:prstGeom prst="rect">
            <a:avLst/>
          </a:prstGeom>
          <a:pattFill prst="dkUpDiag">
            <a:fgClr>
              <a:schemeClr val="tx1"/>
            </a:fgClr>
            <a:bgClr>
              <a:srgbClr val="006699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pitchFamily="34" charset="-128"/>
            </a:endParaRPr>
          </a:p>
        </p:txBody>
      </p:sp>
      <p:sp>
        <p:nvSpPr>
          <p:cNvPr id="32" name="Rektangel 31"/>
          <p:cNvSpPr/>
          <p:nvPr/>
        </p:nvSpPr>
        <p:spPr bwMode="auto">
          <a:xfrm>
            <a:off x="6156176" y="3140968"/>
            <a:ext cx="864096" cy="3600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</a:rPr>
              <a:t>Customer claims</a:t>
            </a:r>
          </a:p>
        </p:txBody>
      </p:sp>
      <p:sp>
        <p:nvSpPr>
          <p:cNvPr id="33" name="Højre klammeparentes 32"/>
          <p:cNvSpPr/>
          <p:nvPr/>
        </p:nvSpPr>
        <p:spPr bwMode="auto">
          <a:xfrm>
            <a:off x="7020272" y="4293096"/>
            <a:ext cx="504056" cy="432358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34" name="Rektangel 33"/>
          <p:cNvSpPr/>
          <p:nvPr/>
        </p:nvSpPr>
        <p:spPr bwMode="auto">
          <a:xfrm>
            <a:off x="7328556" y="4617132"/>
            <a:ext cx="864096" cy="41404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ＭＳ Ｐゴシック" pitchFamily="34" charset="-128"/>
              </a:rPr>
              <a:t>Equity</a:t>
            </a:r>
          </a:p>
        </p:txBody>
      </p:sp>
      <p:sp>
        <p:nvSpPr>
          <p:cNvPr id="35" name="Rektangel 34"/>
          <p:cNvSpPr/>
          <p:nvPr/>
        </p:nvSpPr>
        <p:spPr bwMode="auto">
          <a:xfrm>
            <a:off x="5940152" y="4437112"/>
            <a:ext cx="1224136" cy="2520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pitchFamily="34" charset="-128"/>
              </a:rPr>
              <a:t>  Option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pitchFamily="34" charset="-128"/>
              </a:rPr>
              <a:t> </a:t>
            </a:r>
            <a:r>
              <a:rPr lang="en-US" sz="700" dirty="0" smtClean="0">
                <a:solidFill>
                  <a:schemeClr val="bg1"/>
                </a:solidFill>
                <a:latin typeface="+mn-lt"/>
              </a:rPr>
              <a:t>to</a:t>
            </a:r>
            <a:r>
              <a:rPr kumimoji="0" lang="en-US" sz="7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pitchFamily="34" charset="-128"/>
              </a:rPr>
              <a:t> default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pitchFamily="34" charset="-128"/>
            </a:endParaRPr>
          </a:p>
        </p:txBody>
      </p:sp>
      <p:sp>
        <p:nvSpPr>
          <p:cNvPr id="28" name="Rektangel 27"/>
          <p:cNvSpPr/>
          <p:nvPr/>
        </p:nvSpPr>
        <p:spPr bwMode="auto">
          <a:xfrm>
            <a:off x="6156176" y="4725144"/>
            <a:ext cx="864096" cy="36004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3119006"/>
      </p:ext>
    </p:extLst>
  </p:cSld>
  <p:clrMapOvr>
    <a:masterClrMapping/>
  </p:clrMapOvr>
</p:sld>
</file>

<file path=ppt/theme/theme1.xml><?xml version="1.0" encoding="utf-8"?>
<a:theme xmlns:a="http://schemas.openxmlformats.org/drawingml/2006/main" name="Finansiel Stabilitet_Diasmaster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Finansiel Stabilitet_Diasmaster</Template>
  <TotalTime>9953</TotalTime>
  <Words>2963</Words>
  <Application>Microsoft Office PowerPoint</Application>
  <PresentationFormat>Skærmshow (4:3)</PresentationFormat>
  <Paragraphs>354</Paragraphs>
  <Slides>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30</vt:i4>
      </vt:variant>
    </vt:vector>
  </HeadingPairs>
  <TitlesOfParts>
    <vt:vector size="31" baseType="lpstr">
      <vt:lpstr>Finansiel Stabilitet_Diasmaster</vt:lpstr>
      <vt:lpstr>Resolution of Danish banks – past, present and future</vt:lpstr>
      <vt:lpstr>Agenda</vt:lpstr>
      <vt:lpstr>Banks and other financial firms I</vt:lpstr>
      <vt:lpstr>Banks and other financial firms II</vt:lpstr>
      <vt:lpstr>A simple model for illustration (Merton)</vt:lpstr>
      <vt:lpstr>General insolvency regulation for corporations</vt:lpstr>
      <vt:lpstr>Restructuring or liquidation</vt:lpstr>
      <vt:lpstr>Bail-out or liquidation</vt:lpstr>
      <vt:lpstr>A simple model for illustration (Merton)</vt:lpstr>
      <vt:lpstr>Liquidation costs in banks</vt:lpstr>
      <vt:lpstr>The role of EU-ban on state aid in banking resolution</vt:lpstr>
      <vt:lpstr>Banking resolution – past, present and future</vt:lpstr>
      <vt:lpstr>Banking resolution – past I</vt:lpstr>
      <vt:lpstr>Banking resolution – past II</vt:lpstr>
      <vt:lpstr>Banking resolution – present (Bank Package I)</vt:lpstr>
      <vt:lpstr>Banking resolution – present (Bank Package II)</vt:lpstr>
      <vt:lpstr>Banking resolution – present (Bank Package III)</vt:lpstr>
      <vt:lpstr>Banking resolution – present (Bank Package IV)</vt:lpstr>
      <vt:lpstr>Banking resolution – present (Bank Package V) </vt:lpstr>
      <vt:lpstr>Banking resolution – future (BRRD) </vt:lpstr>
      <vt:lpstr>Banks - from business as usual to exit from resolution</vt:lpstr>
      <vt:lpstr>Banking resolution – future (bail-in)</vt:lpstr>
      <vt:lpstr>A simple model for illustration, liquidation vs. bail-in (Merton)</vt:lpstr>
      <vt:lpstr>A simple model for illustration (Merton), bail-in</vt:lpstr>
      <vt:lpstr>Banking resolution – future (resolution strategy)</vt:lpstr>
      <vt:lpstr>Banking resolution – future (mortgage credit banks) </vt:lpstr>
      <vt:lpstr>Banking resolution – future (international banking groups)</vt:lpstr>
      <vt:lpstr>A simple model for illustration, groups (Merton) </vt:lpstr>
      <vt:lpstr>Banking resolution – future (government stabilisation instruments)</vt:lpstr>
      <vt:lpstr>Conclusions</vt:lpstr>
    </vt:vector>
  </TitlesOfParts>
  <Company>BEC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[Titel]</dc:title>
  <dc:creator>Troels Bay Simonsen</dc:creator>
  <cp:lastModifiedBy>Camilla Lund</cp:lastModifiedBy>
  <cp:revision>411</cp:revision>
  <cp:lastPrinted>2017-03-01T12:54:08Z</cp:lastPrinted>
  <dcterms:created xsi:type="dcterms:W3CDTF">2016-11-01T08:21:45Z</dcterms:created>
  <dcterms:modified xsi:type="dcterms:W3CDTF">2017-03-01T12:54:21Z</dcterms:modified>
</cp:coreProperties>
</file>