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56" r:id="rId2"/>
    <p:sldId id="377" r:id="rId3"/>
    <p:sldId id="413" r:id="rId4"/>
    <p:sldId id="379" r:id="rId5"/>
    <p:sldId id="414" r:id="rId6"/>
    <p:sldId id="424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417" r:id="rId15"/>
    <p:sldId id="422" r:id="rId16"/>
    <p:sldId id="423" r:id="rId17"/>
    <p:sldId id="387" r:id="rId18"/>
    <p:sldId id="421" r:id="rId19"/>
    <p:sldId id="389" r:id="rId20"/>
    <p:sldId id="390" r:id="rId21"/>
    <p:sldId id="426" r:id="rId22"/>
    <p:sldId id="425" r:id="rId23"/>
    <p:sldId id="391" r:id="rId24"/>
    <p:sldId id="392" r:id="rId25"/>
    <p:sldId id="393" r:id="rId26"/>
    <p:sldId id="394" r:id="rId27"/>
    <p:sldId id="395" r:id="rId28"/>
    <p:sldId id="396" r:id="rId29"/>
    <p:sldId id="397" r:id="rId30"/>
    <p:sldId id="398" r:id="rId31"/>
    <p:sldId id="399" r:id="rId32"/>
    <p:sldId id="400" r:id="rId33"/>
    <p:sldId id="418" r:id="rId34"/>
    <p:sldId id="415" r:id="rId35"/>
    <p:sldId id="408" r:id="rId36"/>
    <p:sldId id="404" r:id="rId37"/>
    <p:sldId id="409" r:id="rId38"/>
    <p:sldId id="411" r:id="rId39"/>
    <p:sldId id="412" r:id="rId40"/>
  </p:sldIdLst>
  <p:sldSz cx="9144000" cy="6858000" type="screen4x3"/>
  <p:notesSz cx="7315200" cy="96012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9" autoAdjust="0"/>
    <p:restoredTop sz="94808" autoAdjust="0"/>
  </p:normalViewPr>
  <p:slideViewPr>
    <p:cSldViewPr>
      <p:cViewPr>
        <p:scale>
          <a:sx n="77" d="100"/>
          <a:sy n="77" d="100"/>
        </p:scale>
        <p:origin x="-121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572"/>
    </p:cViewPr>
  </p:sorterViewPr>
  <p:notesViewPr>
    <p:cSldViewPr>
      <p:cViewPr varScale="1">
        <p:scale>
          <a:sx n="100" d="100"/>
          <a:sy n="100" d="100"/>
        </p:scale>
        <p:origin x="-3600" y="-90"/>
      </p:cViewPr>
      <p:guideLst>
        <p:guide orient="horz" pos="3024"/>
        <p:guide pos="230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311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9604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F7A72C4-11F5-4E7B-A42C-49900DBFE60E}" type="slidenum">
              <a:rPr lang="en-CA"/>
              <a:pPr>
                <a:defRPr/>
              </a:pPr>
              <a:t>‹nr.›</a:t>
            </a:fld>
            <a:endParaRPr lang="en-CA"/>
          </a:p>
        </p:txBody>
      </p:sp>
      <p:grpSp>
        <p:nvGrpSpPr>
          <p:cNvPr id="97288" name="Group 8"/>
          <p:cNvGrpSpPr>
            <a:grpSpLocks/>
          </p:cNvGrpSpPr>
          <p:nvPr/>
        </p:nvGrpSpPr>
        <p:grpSpPr bwMode="auto">
          <a:xfrm>
            <a:off x="487363" y="239713"/>
            <a:ext cx="6502400" cy="563562"/>
            <a:chOff x="288" y="240"/>
            <a:chExt cx="3840" cy="338"/>
          </a:xfrm>
        </p:grpSpPr>
        <p:pic>
          <p:nvPicPr>
            <p:cNvPr id="97289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40"/>
              <a:ext cx="1722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90" name="Rectangle 10"/>
            <p:cNvSpPr>
              <a:spLocks noChangeArrowheads="1"/>
            </p:cNvSpPr>
            <p:nvPr/>
          </p:nvSpPr>
          <p:spPr bwMode="auto">
            <a:xfrm>
              <a:off x="2880" y="384"/>
              <a:ext cx="12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500">
                  <a:latin typeface="Lucida Sans Unicode" pitchFamily="34" charset="0"/>
                  <a:cs typeface="Times New Roman" pitchFamily="18" charset="0"/>
                </a:rPr>
                <a:t>Executive Education</a:t>
              </a:r>
              <a:r>
                <a:rPr lang="en-CA" sz="1500">
                  <a:latin typeface="Lucida Sans Unicode" pitchFamily="34" charset="0"/>
                </a:rPr>
                <a:t> </a:t>
              </a:r>
            </a:p>
          </p:txBody>
        </p:sp>
        <p:sp>
          <p:nvSpPr>
            <p:cNvPr id="97291" name="Line 11"/>
            <p:cNvSpPr>
              <a:spLocks noChangeShapeType="1"/>
            </p:cNvSpPr>
            <p:nvPr/>
          </p:nvSpPr>
          <p:spPr bwMode="auto">
            <a:xfrm>
              <a:off x="288" y="528"/>
              <a:ext cx="3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712349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BE427-FCBB-412F-81BC-7078EBE17E1E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sauder_home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954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Efficiency vs. Flexibility in PPPs</a:t>
            </a:r>
            <a:endParaRPr lang="en-CA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baseline="0"/>
            </a:lvl1pPr>
          </a:lstStyle>
          <a:p>
            <a:pPr>
              <a:defRPr/>
            </a:pPr>
            <a:fld id="{BABD069E-F72C-495A-9820-87612AE5F5E8}" type="slidenum">
              <a:rPr lang="en-CA" smtClean="0"/>
              <a:pPr>
                <a:defRPr/>
              </a:pPr>
              <a:t>‹nr.›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52600" y="6248400"/>
            <a:ext cx="4763616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Efficiency vs. Flexibility in PPPs</a:t>
            </a:r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591A4-CD5E-413D-9515-874E4F281E0C}" type="slidenum">
              <a:rPr lang="en-CA"/>
              <a:pPr>
                <a:defRPr/>
              </a:pPr>
              <a:t>‹nr.›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0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0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52600" y="6248400"/>
            <a:ext cx="4763616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Efficiency vs. Flexibility in PPPs</a:t>
            </a:r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E91F-0846-4DDF-98F0-040761096ABE}" type="slidenum">
              <a:rPr lang="en-CA"/>
              <a:pPr>
                <a:defRPr/>
              </a:pPr>
              <a:t>‹nr.›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52600" y="6248400"/>
            <a:ext cx="4691608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Efficiency vs. Flexibility in PPPs</a:t>
            </a:r>
            <a:endParaRPr lang="en-CA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A5D2E-83C3-48AF-AF2C-C3A746BC4B75}" type="slidenum">
              <a:rPr lang="en-CA"/>
              <a:pPr>
                <a:defRPr/>
              </a:pPr>
              <a:t>‹nr.›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>
            <a:lvl1pPr>
              <a:defRPr sz="3200" b="1" i="0" u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1200"/>
            <a:ext cx="8640960" cy="4114800"/>
          </a:xfrm>
        </p:spPr>
        <p:txBody>
          <a:bodyPr/>
          <a:lstStyle>
            <a:lvl1pPr>
              <a:defRPr sz="2400" baseline="0"/>
            </a:lvl1pPr>
            <a:lvl2pPr>
              <a:defRPr sz="2400" baseline="0"/>
            </a:lvl2pPr>
            <a:lvl3pPr>
              <a:defRPr sz="2400" baseline="0"/>
            </a:lvl3pPr>
            <a:lvl4pPr>
              <a:defRPr sz="2400" baseline="0"/>
            </a:lvl4pPr>
            <a:lvl5pPr>
              <a:defRPr sz="24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4763616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Efficiency vs. Flexibility in PPPs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pPr>
              <a:defRPr/>
            </a:pPr>
            <a:fld id="{6DAB2DC8-0B80-49B4-B019-1F81FC9B1BB5}" type="slidenum">
              <a:rPr lang="en-CA" smtClean="0"/>
              <a:pPr>
                <a:defRPr/>
              </a:pPr>
              <a:t>‹nr.›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52600" y="6248400"/>
            <a:ext cx="4763616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Efficiency vs. Flexibility in PPPs</a:t>
            </a:r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87DB5-814C-4334-8B62-779A19FEC4B1}" type="slidenum">
              <a:rPr lang="en-CA"/>
              <a:pPr>
                <a:defRPr/>
              </a:pPr>
              <a:t>‹nr.›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52600" y="6248400"/>
            <a:ext cx="4763616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Efficiency vs. Flexibility in PPPs</a:t>
            </a:r>
            <a:endParaRPr lang="en-CA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042CC-8FAC-4DFC-9A7F-1DBA66619956}" type="slidenum">
              <a:rPr lang="en-CA"/>
              <a:pPr>
                <a:defRPr/>
              </a:pPr>
              <a:t>‹nr.›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Efficiency vs. Flexibility in PPPs</a:t>
            </a:r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2A5BD-7522-4073-8341-2025B83046DB}" type="slidenum">
              <a:rPr lang="en-CA"/>
              <a:pPr>
                <a:defRPr/>
              </a:pPr>
              <a:t>‹nr.›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52600" y="6248400"/>
            <a:ext cx="4691608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Efficiency vs. Flexibility in PPPs</a:t>
            </a:r>
            <a:endParaRPr lang="en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1A115-3657-412F-8C7A-AB7CBEE669B3}" type="slidenum">
              <a:rPr lang="en-CA"/>
              <a:pPr>
                <a:defRPr/>
              </a:pPr>
              <a:t>‹nr.›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52600" y="6248400"/>
            <a:ext cx="4691608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Efficiency vs. Flexibility in PPPs</a:t>
            </a:r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1D993-789F-4C39-911D-5F60CB0ED229}" type="slidenum">
              <a:rPr lang="en-CA"/>
              <a:pPr>
                <a:defRPr/>
              </a:pPr>
              <a:t>‹nr.›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52600" y="6248400"/>
            <a:ext cx="4691608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Efficiency vs. Flexibility in PPPs</a:t>
            </a:r>
            <a:endParaRPr lang="en-CA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FE642-F442-48B6-B4B2-5686C06D918E}" type="slidenum">
              <a:rPr lang="en-CA"/>
              <a:pPr>
                <a:defRPr/>
              </a:pPr>
              <a:t>‹nr.›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52600" y="6248400"/>
            <a:ext cx="4691608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Efficiency vs. Flexibility in PPPs</a:t>
            </a:r>
            <a:endParaRPr lang="en-CA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1F88D-6DDE-4B6F-BEAF-5FE4123425FC}" type="slidenum">
              <a:rPr lang="en-CA"/>
              <a:pPr>
                <a:defRPr/>
              </a:pPr>
              <a:t>‹nr.›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116632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412776"/>
            <a:ext cx="8424936" cy="468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248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CA" smtClean="0"/>
              <a:t>Efficiency vs. Flexibility in PPPs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A031BF5-9296-49E8-BCA4-3FE37F88BCA2}" type="slidenum">
              <a:rPr lang="en-CA" smtClean="0"/>
              <a:pPr>
                <a:defRPr/>
              </a:pPr>
              <a:t>‹nr.›</a:t>
            </a:fld>
            <a:endParaRPr lang="en-CA" dirty="0"/>
          </a:p>
        </p:txBody>
      </p:sp>
      <p:pic>
        <p:nvPicPr>
          <p:cNvPr id="1031" name="Picture 38" descr="SauderLogoDoo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43900" y="0"/>
            <a:ext cx="8001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357" r:id="rId3"/>
    <p:sldLayoutId id="2147484358" r:id="rId4"/>
    <p:sldLayoutId id="2147484359" r:id="rId5"/>
    <p:sldLayoutId id="2147484360" r:id="rId6"/>
    <p:sldLayoutId id="2147484361" r:id="rId7"/>
    <p:sldLayoutId id="2147484362" r:id="rId8"/>
    <p:sldLayoutId id="2147484363" r:id="rId9"/>
    <p:sldLayoutId id="2147484364" r:id="rId10"/>
    <p:sldLayoutId id="2147484365" r:id="rId11"/>
    <p:sldLayoutId id="2147484366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aseline="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baseline="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aseline="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tom.ross@sauder.ubc.c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1025752" y="1269774"/>
            <a:ext cx="7321550" cy="38694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4400" b="1" dirty="0"/>
              <a:t>Efficiency vs. Flexibility in </a:t>
            </a:r>
            <a:br>
              <a:rPr lang="en-CA" sz="4400" b="1" dirty="0"/>
            </a:br>
            <a:r>
              <a:rPr lang="en-CA" sz="4400" b="1" dirty="0"/>
              <a:t>Public-Private Partnerships</a:t>
            </a:r>
            <a:br>
              <a:rPr lang="en-CA" sz="4400" b="1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3200" dirty="0"/>
              <a:t>Thomas W. Ross and Jing </a:t>
            </a:r>
            <a:r>
              <a:rPr lang="en-US" sz="3200" dirty="0" smtClean="0"/>
              <a:t>Yan</a:t>
            </a:r>
            <a:br>
              <a:rPr lang="en-US" sz="3200" dirty="0" smtClean="0"/>
            </a:br>
            <a:r>
              <a:rPr lang="en-US" sz="2400" dirty="0" smtClean="0"/>
              <a:t>Sauder School of Business</a:t>
            </a:r>
            <a:br>
              <a:rPr lang="en-US" sz="2400" dirty="0" smtClean="0"/>
            </a:br>
            <a:r>
              <a:rPr lang="en-US" sz="2400" dirty="0" smtClean="0"/>
              <a:t>University of British Columbia</a:t>
            </a:r>
            <a:br>
              <a:rPr lang="en-US" sz="24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4400" dirty="0" smtClean="0"/>
              <a:t>October 2013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2535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Basic set-up:  Benefits</a:t>
            </a:r>
            <a:endParaRPr lang="en-CA" dirty="0" smtClean="0"/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746574" y="1295400"/>
            <a:ext cx="7290811" cy="5105400"/>
          </a:xfrm>
        </p:spPr>
        <p:txBody>
          <a:bodyPr/>
          <a:lstStyle/>
          <a:p>
            <a:pPr lvl="1"/>
            <a:endParaRPr lang="en-CA" sz="1800" dirty="0" smtClean="0"/>
          </a:p>
          <a:p>
            <a:pPr>
              <a:buFont typeface="Arial" pitchFamily="34" charset="0"/>
              <a:buChar char="•"/>
            </a:pPr>
            <a:r>
              <a:rPr lang="en-CA" sz="2000" b="0" dirty="0" smtClean="0">
                <a:solidFill>
                  <a:schemeClr val="tx1"/>
                </a:solidFill>
              </a:rPr>
              <a:t>Benefit of Project (not contractible):  </a:t>
            </a:r>
          </a:p>
          <a:p>
            <a:endParaRPr lang="en-CA" sz="20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2000" b="0" dirty="0" smtClean="0">
                <a:solidFill>
                  <a:schemeClr val="tx1"/>
                </a:solidFill>
              </a:rPr>
              <a:t>	</a:t>
            </a:r>
            <a:r>
              <a:rPr lang="en-CA" b="0" dirty="0" smtClean="0">
                <a:solidFill>
                  <a:schemeClr val="tx1"/>
                </a:solidFill>
              </a:rPr>
              <a:t>Right project  </a:t>
            </a:r>
            <a:r>
              <a:rPr lang="en-CA" b="1" i="1" dirty="0" smtClean="0">
                <a:solidFill>
                  <a:schemeClr val="tx1"/>
                </a:solidFill>
              </a:rPr>
              <a:t>b</a:t>
            </a:r>
            <a:r>
              <a:rPr lang="en-CA" b="1" i="1" baseline="-25000" dirty="0" smtClean="0">
                <a:solidFill>
                  <a:schemeClr val="tx1"/>
                </a:solidFill>
              </a:rPr>
              <a:t>0</a:t>
            </a:r>
            <a:r>
              <a:rPr lang="en-CA" b="1" i="1" dirty="0" smtClean="0">
                <a:solidFill>
                  <a:schemeClr val="tx1"/>
                </a:solidFill>
              </a:rPr>
              <a:t> &gt; 0  </a:t>
            </a:r>
            <a:r>
              <a:rPr lang="en-CA" b="0" i="1" dirty="0" smtClean="0">
                <a:solidFill>
                  <a:schemeClr val="tx1"/>
                </a:solidFill>
              </a:rPr>
              <a:t>	</a:t>
            </a:r>
            <a:r>
              <a:rPr lang="en-CA" b="0" dirty="0" smtClean="0">
                <a:solidFill>
                  <a:schemeClr val="tx1"/>
                </a:solidFill>
              </a:rPr>
              <a:t>Wrong project </a:t>
            </a:r>
            <a:r>
              <a:rPr lang="en-CA" b="1" i="1" dirty="0" smtClean="0">
                <a:solidFill>
                  <a:schemeClr val="tx1"/>
                </a:solidFill>
              </a:rPr>
              <a:t>b</a:t>
            </a:r>
            <a:r>
              <a:rPr lang="en-CA" b="1" i="1" baseline="-25000" dirty="0" smtClean="0">
                <a:solidFill>
                  <a:schemeClr val="tx1"/>
                </a:solidFill>
              </a:rPr>
              <a:t>1</a:t>
            </a:r>
            <a:r>
              <a:rPr lang="en-CA" b="1" i="1" dirty="0" smtClean="0">
                <a:solidFill>
                  <a:schemeClr val="tx1"/>
                </a:solidFill>
              </a:rPr>
              <a:t>&lt; b</a:t>
            </a:r>
            <a:r>
              <a:rPr lang="en-CA" b="1" i="1" baseline="-25000" dirty="0" smtClean="0">
                <a:solidFill>
                  <a:schemeClr val="tx1"/>
                </a:solidFill>
              </a:rPr>
              <a:t>0</a:t>
            </a:r>
          </a:p>
          <a:p>
            <a:endParaRPr lang="en-CA" sz="2000" b="0" i="1" baseline="-25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000" dirty="0" smtClean="0"/>
              <a:t>With </a:t>
            </a:r>
            <a:r>
              <a:rPr lang="en-CA" sz="2000" b="0" dirty="0" smtClean="0">
                <a:solidFill>
                  <a:schemeClr val="tx1"/>
                </a:solidFill>
              </a:rPr>
              <a:t>probability </a:t>
            </a:r>
            <a:r>
              <a:rPr lang="en-CA" b="1" dirty="0" smtClean="0">
                <a:solidFill>
                  <a:schemeClr val="tx1"/>
                </a:solidFill>
              </a:rPr>
              <a:t>μ</a:t>
            </a:r>
            <a:r>
              <a:rPr lang="en-CA" sz="2000" b="0" dirty="0" smtClean="0">
                <a:solidFill>
                  <a:schemeClr val="tx1"/>
                </a:solidFill>
              </a:rPr>
              <a:t> an unexpected change in demand happens – current project becomes the wrong project.</a:t>
            </a:r>
          </a:p>
          <a:p>
            <a:endParaRPr lang="en-CA" sz="2000" dirty="0"/>
          </a:p>
          <a:p>
            <a:pPr>
              <a:buFont typeface="Arial" pitchFamily="34" charset="0"/>
              <a:buChar char="•"/>
            </a:pPr>
            <a:r>
              <a:rPr lang="en-CA" sz="2000" b="0" dirty="0" smtClean="0">
                <a:solidFill>
                  <a:schemeClr val="tx1"/>
                </a:solidFill>
              </a:rPr>
              <a:t>If changes are needed they are negotiated via Nash bargaining</a:t>
            </a:r>
            <a:r>
              <a:rPr lang="en-CA" sz="2000" dirty="0" smtClean="0"/>
              <a:t> </a:t>
            </a:r>
          </a:p>
          <a:p>
            <a:pPr lvl="2"/>
            <a:endParaRPr lang="en-CA" sz="2000" dirty="0" smtClean="0"/>
          </a:p>
          <a:p>
            <a:pPr>
              <a:buFontTx/>
              <a:buChar char="•"/>
            </a:pPr>
            <a:r>
              <a:rPr lang="en-CA" sz="2000" b="0" dirty="0" smtClean="0">
                <a:solidFill>
                  <a:schemeClr val="tx1"/>
                </a:solidFill>
              </a:rPr>
              <a:t>After the contracts are settled, F picks its level of effort, costs are incurred, contracts honoured and payoffs received. </a:t>
            </a:r>
          </a:p>
          <a:p>
            <a:pPr marL="0" indent="0">
              <a:buNone/>
            </a:pPr>
            <a:r>
              <a:rPr lang="en-CA" sz="2000" b="0" dirty="0" smtClean="0"/>
              <a:t>.</a:t>
            </a:r>
          </a:p>
          <a:p>
            <a:endParaRPr lang="en-CA" sz="1800" b="0" dirty="0" smtClean="0"/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F4B516-64BE-4073-A795-65A6E901CD8A}" type="slidenum">
              <a:rPr lang="en-US" altLang="en-US" smtClean="0">
                <a:cs typeface="Arial" charset="0"/>
              </a:rPr>
              <a:pPr/>
              <a:t>10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542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54278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427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5428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428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7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873097"/>
          </a:xfrm>
        </p:spPr>
        <p:txBody>
          <a:bodyPr/>
          <a:lstStyle/>
          <a:p>
            <a:r>
              <a:rPr lang="en-CA" b="1" dirty="0" smtClean="0"/>
              <a:t>Objective Functions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206515" y="863715"/>
            <a:ext cx="8550950" cy="5310590"/>
          </a:xfrm>
        </p:spPr>
        <p:txBody>
          <a:bodyPr/>
          <a:lstStyle/>
          <a:p>
            <a:pPr lvl="1"/>
            <a:endParaRPr lang="en-CA" i="1" dirty="0" smtClean="0"/>
          </a:p>
          <a:p>
            <a:pPr lvl="1"/>
            <a:r>
              <a:rPr lang="en-CA" sz="2000" b="1" dirty="0" smtClean="0"/>
              <a:t>Firm:</a:t>
            </a:r>
            <a:r>
              <a:rPr lang="en-CA" sz="2000" dirty="0" smtClean="0"/>
              <a:t>  makes decisions to maximize its after-tax profits subject to honouring its contracts. </a:t>
            </a:r>
          </a:p>
          <a:p>
            <a:pPr marL="457200" lvl="1" indent="0">
              <a:buNone/>
            </a:pPr>
            <a:r>
              <a:rPr lang="en-CA" sz="2000" dirty="0" smtClean="0"/>
              <a:t> </a:t>
            </a:r>
          </a:p>
          <a:p>
            <a:pPr lvl="1"/>
            <a:r>
              <a:rPr lang="en-CA" sz="2000" b="1" dirty="0" smtClean="0"/>
              <a:t>Government:</a:t>
            </a:r>
            <a:r>
              <a:rPr lang="en-CA" sz="2000" dirty="0" smtClean="0"/>
              <a:t>   two possibilities – differences depend on treatment of transfers</a:t>
            </a:r>
          </a:p>
          <a:p>
            <a:pPr marL="1371600" lvl="2" indent="-457200">
              <a:buAutoNum type="arabicParenR"/>
            </a:pPr>
            <a:r>
              <a:rPr lang="en-CA" sz="2000" dirty="0" smtClean="0"/>
              <a:t>social welfare or total social surplus (TSS)</a:t>
            </a:r>
          </a:p>
          <a:p>
            <a:pPr marL="1371600" lvl="3" indent="0">
              <a:buNone/>
            </a:pPr>
            <a:r>
              <a:rPr lang="en-CA" sz="2000" dirty="0" smtClean="0"/>
              <a:t>	TSS = benefits minus real economic costs (not transfers)</a:t>
            </a:r>
            <a:endParaRPr lang="en-CA" sz="2000" dirty="0"/>
          </a:p>
          <a:p>
            <a:pPr marL="914400" lvl="2" indent="0">
              <a:buNone/>
            </a:pPr>
            <a:endParaRPr lang="en-CA" sz="2000" dirty="0" smtClean="0"/>
          </a:p>
          <a:p>
            <a:pPr marL="914400" lvl="2" indent="0">
              <a:buNone/>
            </a:pPr>
            <a:r>
              <a:rPr lang="en-CA" sz="2000" dirty="0" smtClean="0"/>
              <a:t>2) “value for money” (services of the quality desired are provided at lowest cost to the ultimate payers)  (VFM)</a:t>
            </a:r>
          </a:p>
          <a:p>
            <a:pPr marL="914400" lvl="2" indent="0">
              <a:buNone/>
            </a:pPr>
            <a:r>
              <a:rPr lang="en-CA" sz="2000" dirty="0"/>
              <a:t>	</a:t>
            </a:r>
            <a:r>
              <a:rPr lang="en-CA" sz="2000" dirty="0" smtClean="0"/>
              <a:t>VFM = benefits – costs to government (net of tax receipts)</a:t>
            </a:r>
          </a:p>
          <a:p>
            <a:pPr marL="914400" lvl="2" indent="0">
              <a:buNone/>
            </a:pPr>
            <a:r>
              <a:rPr lang="en-CA" sz="2000" dirty="0" smtClean="0"/>
              <a:t>		Or in expected value terms:</a:t>
            </a:r>
          </a:p>
          <a:p>
            <a:pPr marL="914400" lvl="2" indent="0">
              <a:buNone/>
            </a:pPr>
            <a:r>
              <a:rPr lang="en-CA" sz="2000" b="1" dirty="0" smtClean="0"/>
              <a:t>E (VFM) =(1-</a:t>
            </a:r>
            <a:r>
              <a:rPr lang="el-GR" sz="2000" b="1" dirty="0" smtClean="0"/>
              <a:t>μ</a:t>
            </a:r>
            <a:r>
              <a:rPr lang="en-CA" sz="2000" b="1" dirty="0" smtClean="0"/>
              <a:t>) [benefits - costs]</a:t>
            </a:r>
            <a:r>
              <a:rPr lang="en-CA" sz="2000" b="1" baseline="-25000" dirty="0" smtClean="0"/>
              <a:t>no changes </a:t>
            </a:r>
            <a:r>
              <a:rPr lang="en-CA" sz="2000" b="1" dirty="0" smtClean="0"/>
              <a:t>+ </a:t>
            </a:r>
            <a:r>
              <a:rPr lang="el-GR" sz="2000" b="1" dirty="0" smtClean="0"/>
              <a:t>μ</a:t>
            </a:r>
            <a:r>
              <a:rPr lang="en-CA" sz="2000" b="1" dirty="0" smtClean="0"/>
              <a:t>[benefits - costs]</a:t>
            </a:r>
            <a:r>
              <a:rPr lang="en-CA" sz="2000" b="1" baseline="-25000" dirty="0" smtClean="0"/>
              <a:t>changes</a:t>
            </a:r>
            <a:r>
              <a:rPr lang="en-CA" sz="2000" b="1" dirty="0" smtClean="0"/>
              <a:t> </a:t>
            </a:r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00EA6C-930A-4F3B-BA2B-ED361725E36B}" type="slidenum">
              <a:rPr lang="en-US" altLang="en-US" smtClean="0">
                <a:cs typeface="Arial" charset="0"/>
              </a:rPr>
              <a:pPr/>
              <a:t>11</a:t>
            </a:fld>
            <a:endParaRPr lang="en-US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8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Timing</a:t>
            </a:r>
            <a:endParaRPr lang="en-CA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46575" y="1313765"/>
                <a:ext cx="7920881" cy="5105400"/>
              </a:xfrm>
            </p:spPr>
            <p:txBody>
              <a:bodyPr/>
              <a:lstStyle/>
              <a:p>
                <a:pPr>
                  <a:buAutoNum type="arabicPeriod"/>
                </a:pPr>
                <a:r>
                  <a:rPr lang="en-CA" b="0" dirty="0" smtClean="0">
                    <a:solidFill>
                      <a:schemeClr val="tx1"/>
                    </a:solidFill>
                  </a:rPr>
                  <a:t>Government puts project out for bids.</a:t>
                </a:r>
              </a:p>
              <a:p>
                <a:pPr>
                  <a:buAutoNum type="arabicPeriod"/>
                </a:pPr>
                <a:r>
                  <a:rPr lang="en-CA" b="0" dirty="0" smtClean="0">
                    <a:solidFill>
                      <a:schemeClr val="tx1"/>
                    </a:solidFill>
                  </a:rPr>
                  <a:t>Firms bid, it </a:t>
                </a:r>
                <a:r>
                  <a:rPr lang="en-CA" b="0" dirty="0">
                    <a:solidFill>
                      <a:schemeClr val="tx1"/>
                    </a:solidFill>
                  </a:rPr>
                  <a:t>is awarded to the firm offering to provide it at the lowest fixed fee,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CA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CA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CA" b="0" dirty="0">
                    <a:solidFill>
                      <a:schemeClr val="tx1"/>
                    </a:solidFill>
                  </a:rPr>
                  <a:t>.</a:t>
                </a:r>
                <a:endParaRPr lang="en-CA" b="0" dirty="0" smtClean="0">
                  <a:solidFill>
                    <a:schemeClr val="tx1"/>
                  </a:solidFill>
                </a:endParaRPr>
              </a:p>
              <a:p>
                <a:pPr>
                  <a:buAutoNum type="arabicPeriod"/>
                </a:pPr>
                <a:r>
                  <a:rPr lang="en-CA" b="0" dirty="0" smtClean="0">
                    <a:solidFill>
                      <a:schemeClr val="tx1"/>
                    </a:solidFill>
                  </a:rPr>
                  <a:t>Nature </a:t>
                </a:r>
                <a:r>
                  <a:rPr lang="en-CA" b="0" dirty="0">
                    <a:solidFill>
                      <a:schemeClr val="tx1"/>
                    </a:solidFill>
                  </a:rPr>
                  <a:t>may move to change demand – if no change, proceed to 5</a:t>
                </a:r>
                <a:r>
                  <a:rPr lang="en-CA" b="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buAutoNum type="arabicPeriod"/>
                </a:pPr>
                <a:r>
                  <a:rPr lang="en-CA" b="0" dirty="0" smtClean="0">
                    <a:solidFill>
                      <a:schemeClr val="tx1"/>
                    </a:solidFill>
                  </a:rPr>
                  <a:t>If </a:t>
                </a:r>
                <a:r>
                  <a:rPr lang="en-CA" b="0" dirty="0">
                    <a:solidFill>
                      <a:schemeClr val="tx1"/>
                    </a:solidFill>
                  </a:rPr>
                  <a:t>demand changes,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CA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CA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CA" b="0" dirty="0">
                    <a:solidFill>
                      <a:schemeClr val="tx1"/>
                    </a:solidFill>
                  </a:rPr>
                  <a:t> is renegotiated (to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CA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CA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CA" b="0" dirty="0">
                    <a:solidFill>
                      <a:schemeClr val="tx1"/>
                    </a:solidFill>
                  </a:rPr>
                  <a:t>) via </a:t>
                </a:r>
                <a:r>
                  <a:rPr lang="en-CA" b="0" dirty="0" smtClean="0">
                    <a:solidFill>
                      <a:schemeClr val="tx1"/>
                    </a:solidFill>
                  </a:rPr>
                  <a:t>(weighted) Nash </a:t>
                </a:r>
                <a:r>
                  <a:rPr lang="en-CA" b="0" dirty="0">
                    <a:solidFill>
                      <a:schemeClr val="tx1"/>
                    </a:solidFill>
                  </a:rPr>
                  <a:t>bargaining and the design is changed, both parties incur switching costs </a:t>
                </a:r>
                <a14:m>
                  <m:oMath xmlns:m="http://schemas.openxmlformats.org/officeDocument/2006/math">
                    <m:r>
                      <a:rPr lang="en-CA" b="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CA" b="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buAutoNum type="arabicPeriod"/>
                </a:pPr>
                <a:r>
                  <a:rPr lang="en-CA" b="0" dirty="0" smtClean="0">
                    <a:solidFill>
                      <a:schemeClr val="tx1"/>
                    </a:solidFill>
                  </a:rPr>
                  <a:t>F </a:t>
                </a:r>
                <a:r>
                  <a:rPr lang="en-CA" b="0" dirty="0">
                    <a:solidFill>
                      <a:schemeClr val="tx1"/>
                    </a:solidFill>
                  </a:rPr>
                  <a:t>chooses level of effort, </a:t>
                </a:r>
                <a14:m>
                  <m:oMath xmlns:m="http://schemas.openxmlformats.org/officeDocument/2006/math">
                    <m:r>
                      <a:rPr lang="en-CA" b="0" i="1">
                        <a:solidFill>
                          <a:schemeClr val="tx1"/>
                        </a:solidFill>
                        <a:latin typeface="Cambria Math"/>
                      </a:rPr>
                      <m:t>𝑒</m:t>
                    </m:r>
                  </m:oMath>
                </a14:m>
                <a:r>
                  <a:rPr lang="en-CA" b="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buAutoNum type="arabicPeriod"/>
                </a:pPr>
                <a:r>
                  <a:rPr lang="en-CA" b="0" dirty="0" smtClean="0">
                    <a:solidFill>
                      <a:schemeClr val="tx1"/>
                    </a:solidFill>
                  </a:rPr>
                  <a:t>Benefits </a:t>
                </a:r>
                <a:r>
                  <a:rPr lang="en-CA" b="0" dirty="0">
                    <a:solidFill>
                      <a:schemeClr val="tx1"/>
                    </a:solidFill>
                  </a:rPr>
                  <a:t>are realized and the government honours its contract.</a:t>
                </a:r>
              </a:p>
              <a:p>
                <a:endParaRPr lang="en-CA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27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6575" y="1313765"/>
                <a:ext cx="7920881" cy="5105400"/>
              </a:xfrm>
              <a:blipFill rotWithShape="1">
                <a:blip r:embed="rId2" cstate="print"/>
                <a:stretch>
                  <a:fillRect l="-1000" t="-956" r="-2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F4B516-64BE-4073-A795-65A6E901CD8A}" type="slidenum">
              <a:rPr lang="en-US" altLang="en-US" smtClean="0">
                <a:cs typeface="Arial" charset="0"/>
              </a:rPr>
              <a:pPr/>
              <a:t>12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542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54278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427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5428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428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Solving: working backwards starting </a:t>
            </a:r>
            <a:r>
              <a:rPr lang="en-CA" dirty="0" smtClean="0"/>
              <a:t>with </a:t>
            </a:r>
            <a:r>
              <a:rPr lang="en-CA" b="1" dirty="0" smtClean="0"/>
              <a:t>effort choice</a:t>
            </a:r>
            <a:endParaRPr lang="en-CA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4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686800" cy="5105400"/>
              </a:xfrm>
            </p:spPr>
            <p:txBody>
              <a:bodyPr/>
              <a:lstStyle/>
              <a:p>
                <a:pPr marL="457200" lvl="1" indent="0"/>
                <a:endParaRPr lang="en-CA" dirty="0" smtClean="0"/>
              </a:p>
              <a:p>
                <a:pPr lvl="1">
                  <a:buFont typeface="Wingdings" pitchFamily="2" charset="2"/>
                  <a:buChar char="§"/>
                </a:pPr>
                <a:r>
                  <a:rPr lang="en-CA" dirty="0" smtClean="0"/>
                  <a:t>Government taxes supplier’s profit at rate t, so </a:t>
                </a:r>
                <a:r>
                  <a:rPr lang="en-CA" dirty="0"/>
                  <a:t>F</a:t>
                </a:r>
                <a:r>
                  <a:rPr lang="en-CA" dirty="0" smtClean="0"/>
                  <a:t> maximizes:</a:t>
                </a:r>
              </a:p>
              <a:p>
                <a:pPr marL="457200" lvl="1" indent="0"/>
                <a:endParaRPr lang="en-CA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 </m:t>
                      </m:r>
                      <m:r>
                        <a:rPr lang="en-CA" i="1">
                          <a:latin typeface="Cambria Math"/>
                        </a:rPr>
                        <m:t>𝜋</m:t>
                      </m:r>
                      <m:r>
                        <a:rPr lang="en-CA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</a:rPr>
                            <m:t>1−</m:t>
                          </m:r>
                          <m:r>
                            <a:rPr lang="en-CA" i="1">
                              <a:latin typeface="Cambria Math"/>
                            </a:rPr>
                            <m:t>𝑡</m:t>
                          </m:r>
                        </m:e>
                      </m:d>
                      <m:d>
                        <m:dPr>
                          <m:ctrlPr>
                            <a:rPr lang="en-CA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</a:rPr>
                            <m:t>𝛼</m:t>
                          </m:r>
                          <m:r>
                            <a:rPr lang="en-CA" i="1">
                              <a:latin typeface="Cambria Math"/>
                            </a:rPr>
                            <m:t>−</m:t>
                          </m:r>
                          <m:r>
                            <a:rPr lang="en-CA" i="1">
                              <a:latin typeface="Cambria Math"/>
                            </a:rPr>
                            <m:t>𝐾</m:t>
                          </m:r>
                          <m:r>
                            <a:rPr lang="en-CA" i="1">
                              <a:latin typeface="Cambria Math"/>
                            </a:rPr>
                            <m:t>+</m:t>
                          </m:r>
                          <m:r>
                            <a:rPr lang="en-CA" i="1">
                              <a:latin typeface="Cambria Math"/>
                            </a:rPr>
                            <m:t>𝛿</m:t>
                          </m:r>
                          <m:r>
                            <a:rPr lang="en-CA" i="1">
                              <a:latin typeface="Cambria Math"/>
                            </a:rPr>
                            <m:t>𝑒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−</m:t>
                      </m:r>
                      <m:r>
                        <a:rPr lang="en-CA" i="1">
                          <a:latin typeface="Cambria Math"/>
                        </a:rPr>
                        <m:t>∅</m:t>
                      </m:r>
                      <m:d>
                        <m:dPr>
                          <m:ctrlPr>
                            <a:rPr lang="en-CA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</a:rPr>
                            <m:t>𝑒</m:t>
                          </m:r>
                        </m:e>
                      </m:d>
                    </m:oMath>
                  </m:oMathPara>
                </a14:m>
                <a:endParaRPr lang="en-CA" dirty="0" smtClean="0"/>
              </a:p>
              <a:p>
                <a:pPr marL="457200" lvl="1" indent="0"/>
                <a:endParaRPr lang="en-CA" dirty="0" smtClean="0"/>
              </a:p>
              <a:p>
                <a:pPr marL="457200" lvl="1" indent="0"/>
                <a:endParaRPr lang="en-CA" dirty="0" smtClean="0"/>
              </a:p>
              <a:p>
                <a:pPr marL="800100" lvl="1" indent="-342900">
                  <a:buFont typeface="Wingdings" pitchFamily="2" charset="2"/>
                  <a:buChar char="§"/>
                </a:pPr>
                <a:r>
                  <a:rPr lang="en-CA" dirty="0" smtClean="0"/>
                  <a:t>Maximizing this w.r.t. </a:t>
                </a:r>
                <a:r>
                  <a:rPr lang="en-CA" i="1" dirty="0" smtClean="0"/>
                  <a:t>e</a:t>
                </a:r>
                <a:r>
                  <a:rPr lang="en-CA" dirty="0" smtClean="0"/>
                  <a:t> yields:</a:t>
                </a:r>
              </a:p>
              <a:p>
                <a:pPr marL="1200150" lvl="2" indent="-342900">
                  <a:buFont typeface="Wingdings" pitchFamily="2" charset="2"/>
                  <a:buChar char="§"/>
                </a:pPr>
                <a:endParaRPr lang="en-CA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𝛿</m:t>
                      </m:r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∅</m:t>
                          </m:r>
                        </m:e>
                        <m:sup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CA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6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686800" cy="5105400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13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4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Renegotiation: Nash </a:t>
            </a:r>
            <a:r>
              <a:rPr lang="en-CA" dirty="0" smtClean="0"/>
              <a:t>Bargaining</a:t>
            </a:r>
          </a:p>
        </p:txBody>
      </p:sp>
      <p:sp>
        <p:nvSpPr>
          <p:cNvPr id="2664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105400"/>
          </a:xfrm>
        </p:spPr>
        <p:txBody>
          <a:bodyPr/>
          <a:lstStyle/>
          <a:p>
            <a:pPr marL="457200" lvl="1" indent="0"/>
            <a:endParaRPr lang="en-CA" dirty="0" smtClean="0"/>
          </a:p>
          <a:p>
            <a:pPr marL="457200" lvl="1" indent="0">
              <a:buNone/>
            </a:pPr>
            <a:r>
              <a:rPr lang="en-CA" dirty="0" smtClean="0"/>
              <a:t>A method of allocating the surplus to be created by a renegotiated agreement.  </a:t>
            </a:r>
            <a:r>
              <a:rPr lang="en-CA" dirty="0"/>
              <a:t>S</a:t>
            </a:r>
            <a:r>
              <a:rPr lang="en-CA" dirty="0" smtClean="0"/>
              <a:t>plits the new surplus between the two parties.  Key factors in this division:</a:t>
            </a:r>
          </a:p>
          <a:p>
            <a:pPr marL="457200" lvl="1" indent="0">
              <a:buNone/>
            </a:pPr>
            <a:endParaRPr lang="en-CA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CA" sz="1800" dirty="0" smtClean="0"/>
              <a:t>	</a:t>
            </a:r>
            <a:r>
              <a:rPr lang="en-CA" dirty="0" smtClean="0"/>
              <a:t>1. Parties’ threat points (what if there is no agreement)</a:t>
            </a:r>
          </a:p>
          <a:p>
            <a:pPr marL="457200" lvl="1" indent="0">
              <a:buNone/>
            </a:pPr>
            <a:endParaRPr lang="en-CA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CA" dirty="0" smtClean="0"/>
              <a:t>	2.  Bargaining weights </a:t>
            </a:r>
            <a:endParaRPr lang="en-CA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CA" b="0" dirty="0" smtClean="0">
              <a:solidFill>
                <a:schemeClr val="tx1"/>
              </a:solidFill>
            </a:endParaRPr>
          </a:p>
        </p:txBody>
      </p:sp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14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1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>
          <a:xfrm>
            <a:off x="701570" y="233645"/>
            <a:ext cx="7772400" cy="854968"/>
          </a:xfrm>
        </p:spPr>
        <p:txBody>
          <a:bodyPr/>
          <a:lstStyle/>
          <a:p>
            <a:r>
              <a:rPr lang="en-CA" dirty="0" smtClean="0"/>
              <a:t>Axioms of </a:t>
            </a:r>
            <a:r>
              <a:rPr lang="en-CA" b="1" dirty="0" smtClean="0"/>
              <a:t>Nash 2-Party </a:t>
            </a:r>
            <a:r>
              <a:rPr lang="en-CA" dirty="0" smtClean="0"/>
              <a:t>Bargaining</a:t>
            </a:r>
          </a:p>
        </p:txBody>
      </p:sp>
      <p:sp>
        <p:nvSpPr>
          <p:cNvPr id="26643" name="Content Placeholder 2"/>
          <p:cNvSpPr>
            <a:spLocks noGrp="1"/>
          </p:cNvSpPr>
          <p:nvPr>
            <p:ph idx="1"/>
          </p:nvPr>
        </p:nvSpPr>
        <p:spPr>
          <a:xfrm>
            <a:off x="161510" y="1223755"/>
            <a:ext cx="8686800" cy="4455495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Bargaining solution should satisfy: </a:t>
            </a:r>
          </a:p>
          <a:p>
            <a:pPr marL="457200" lvl="1" indent="0">
              <a:buNone/>
            </a:pPr>
            <a:endParaRPr lang="en-CA" dirty="0" smtClean="0"/>
          </a:p>
          <a:p>
            <a:pPr marL="914400" lvl="1" indent="-457200">
              <a:buAutoNum type="arabicPeriod"/>
            </a:pPr>
            <a:r>
              <a:rPr lang="en-CA" dirty="0" smtClean="0"/>
              <a:t>Individual rationality (no one accepts less than he/she can get by disagreement) </a:t>
            </a:r>
          </a:p>
          <a:p>
            <a:pPr marL="914400" lvl="1" indent="-457200">
              <a:buAutoNum type="arabicPeriod"/>
            </a:pPr>
            <a:r>
              <a:rPr lang="en-CA" dirty="0" smtClean="0"/>
              <a:t>Invariant to linear transformations (units don’t matter)</a:t>
            </a:r>
          </a:p>
          <a:p>
            <a:pPr marL="914400" lvl="1" indent="-457200">
              <a:buAutoNum type="arabicPeriod"/>
            </a:pPr>
            <a:r>
              <a:rPr lang="en-CA" dirty="0" smtClean="0"/>
              <a:t>Pareto Optimality (cannot make everyone better off)</a:t>
            </a:r>
          </a:p>
          <a:p>
            <a:pPr marL="914400" lvl="1" indent="-457200">
              <a:buAutoNum type="arabicPeriod"/>
            </a:pPr>
            <a:r>
              <a:rPr lang="en-CA" dirty="0" smtClean="0"/>
              <a:t>Independence of Irrelevant Alternatives (when you compare two outcomes it does not matter what other alternatives are available)</a:t>
            </a:r>
          </a:p>
          <a:p>
            <a:pPr marL="914400" lvl="1" indent="-457200">
              <a:buAutoNum type="arabicPeriod"/>
            </a:pPr>
            <a:r>
              <a:rPr lang="en-CA" dirty="0" smtClean="0"/>
              <a:t>Symmetry (both parties treated the same by process)</a:t>
            </a:r>
          </a:p>
          <a:p>
            <a:pPr marL="457200" lvl="1" indent="0">
              <a:buNone/>
            </a:pPr>
            <a:endParaRPr lang="en-CA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CA" sz="1800" dirty="0" smtClean="0"/>
              <a:t>	</a:t>
            </a:r>
            <a:endParaRPr lang="en-CA" b="0" dirty="0" smtClean="0">
              <a:solidFill>
                <a:schemeClr val="tx1"/>
              </a:solidFill>
            </a:endParaRPr>
          </a:p>
        </p:txBody>
      </p:sp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15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 dirty="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 dirty="0"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1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>
          <a:xfrm>
            <a:off x="701570" y="188640"/>
            <a:ext cx="7772400" cy="630070"/>
          </a:xfrm>
        </p:spPr>
        <p:txBody>
          <a:bodyPr/>
          <a:lstStyle/>
          <a:p>
            <a:r>
              <a:rPr lang="en-CA" dirty="0" smtClean="0"/>
              <a:t>Typical form of solution</a:t>
            </a:r>
          </a:p>
        </p:txBody>
      </p:sp>
      <p:sp>
        <p:nvSpPr>
          <p:cNvPr id="26643" name="Content Placeholder 2"/>
          <p:cNvSpPr>
            <a:spLocks noGrp="1"/>
          </p:cNvSpPr>
          <p:nvPr>
            <p:ph idx="1"/>
          </p:nvPr>
        </p:nvSpPr>
        <p:spPr>
          <a:xfrm>
            <a:off x="161510" y="773705"/>
            <a:ext cx="8686800" cy="5105400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Notation:</a:t>
            </a:r>
          </a:p>
          <a:p>
            <a:pPr marL="457200" lvl="1" indent="0">
              <a:buNone/>
            </a:pPr>
            <a:r>
              <a:rPr lang="en-CA" dirty="0" smtClean="0"/>
              <a:t>S1, S2 = amounts going to party 1, party 2 respectively</a:t>
            </a:r>
          </a:p>
          <a:p>
            <a:pPr marL="457200" lvl="1" indent="0">
              <a:buNone/>
            </a:pPr>
            <a:r>
              <a:rPr lang="en-CA" dirty="0" smtClean="0"/>
              <a:t>D1, D2  = disagreement payoffs for party 1, party 2 respectively</a:t>
            </a:r>
          </a:p>
          <a:p>
            <a:pPr marL="457200" lvl="1" indent="0">
              <a:buNone/>
            </a:pPr>
            <a:endParaRPr lang="en-CA" dirty="0" smtClean="0"/>
          </a:p>
          <a:p>
            <a:pPr marL="457200" lvl="1" indent="0">
              <a:buNone/>
            </a:pPr>
            <a:r>
              <a:rPr lang="en-CA" dirty="0" smtClean="0"/>
              <a:t>Basic solution will be S1, S2 that, subject to being viable, maximizes (where NP = “Nash Product”)</a:t>
            </a:r>
          </a:p>
          <a:p>
            <a:pPr marL="457200" lvl="1" indent="0">
              <a:buNone/>
            </a:pPr>
            <a:endParaRPr lang="en-CA" dirty="0" smtClean="0"/>
          </a:p>
          <a:p>
            <a:pPr marL="457200" lvl="1" indent="0">
              <a:buNone/>
            </a:pPr>
            <a:r>
              <a:rPr lang="en-CA" dirty="0" smtClean="0"/>
              <a:t>			NP = (S1 - D1) • (S2 - D2)  </a:t>
            </a:r>
          </a:p>
          <a:p>
            <a:pPr marL="457200" lvl="1" indent="0">
              <a:buNone/>
            </a:pPr>
            <a:endParaRPr lang="en-CA" dirty="0" smtClean="0"/>
          </a:p>
          <a:p>
            <a:pPr marL="457200" lvl="1" indent="0">
              <a:buNone/>
            </a:pPr>
            <a:r>
              <a:rPr lang="en-CA" dirty="0" smtClean="0"/>
              <a:t>or with  bargaining weights added:</a:t>
            </a:r>
          </a:p>
          <a:p>
            <a:pPr marL="457200" lvl="1" indent="0">
              <a:buNone/>
            </a:pPr>
            <a:endParaRPr lang="en-CA" dirty="0" smtClean="0"/>
          </a:p>
          <a:p>
            <a:pPr marL="457200" lvl="1" indent="0">
              <a:buNone/>
            </a:pPr>
            <a:r>
              <a:rPr lang="en-CA" dirty="0" smtClean="0"/>
              <a:t>			NP = (S1 - D1)</a:t>
            </a:r>
            <a:r>
              <a:rPr lang="el-GR" baseline="30000" dirty="0" smtClean="0"/>
              <a:t>λ</a:t>
            </a:r>
            <a:r>
              <a:rPr lang="en-CA" baseline="30000" dirty="0" smtClean="0"/>
              <a:t> </a:t>
            </a:r>
            <a:r>
              <a:rPr lang="en-CA" dirty="0" smtClean="0"/>
              <a:t>• (S2 - D2)</a:t>
            </a:r>
            <a:r>
              <a:rPr lang="en-CA" baseline="30000" dirty="0" smtClean="0"/>
              <a:t>1-</a:t>
            </a:r>
            <a:r>
              <a:rPr lang="el-GR" baseline="30000" dirty="0" smtClean="0"/>
              <a:t>λ</a:t>
            </a:r>
            <a:endParaRPr lang="en-CA" baseline="30000" dirty="0" smtClean="0"/>
          </a:p>
          <a:p>
            <a:pPr marL="457200" lvl="1" indent="0">
              <a:buNone/>
            </a:pPr>
            <a:endParaRPr lang="en-CA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CA" sz="1800" dirty="0" smtClean="0"/>
              <a:t>	</a:t>
            </a:r>
            <a:endParaRPr lang="en-CA" b="0" dirty="0" smtClean="0">
              <a:solidFill>
                <a:schemeClr val="tx1"/>
              </a:solidFill>
            </a:endParaRPr>
          </a:p>
        </p:txBody>
      </p:sp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16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 dirty="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 dirty="0"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1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Solving: renegotiation</a:t>
            </a:r>
            <a:endParaRPr lang="en-CA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4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686800" cy="5105400"/>
              </a:xfrm>
            </p:spPr>
            <p:txBody>
              <a:bodyPr/>
              <a:lstStyle/>
              <a:p>
                <a:pPr marL="457200" lvl="1" indent="0"/>
                <a:endParaRPr lang="en-CA" dirty="0" smtClean="0"/>
              </a:p>
              <a:p>
                <a:pPr lvl="1">
                  <a:buFont typeface="Wingdings" pitchFamily="2" charset="2"/>
                  <a:buChar char="§"/>
                </a:pPr>
                <a:r>
                  <a:rPr lang="en-CA" dirty="0" smtClean="0"/>
                  <a:t>G threat-point:</a:t>
                </a:r>
              </a:p>
              <a:p>
                <a:pPr lvl="1">
                  <a:buFont typeface="Wingdings" pitchFamily="2" charset="2"/>
                  <a:buChar char="§"/>
                </a:pPr>
                <a:endParaRPr lang="en-CA" dirty="0" smtClean="0"/>
              </a:p>
              <a:p>
                <a:pPr marL="457200" lvl="1" indent="0">
                  <a:buNone/>
                </a:pPr>
                <a:r>
                  <a:rPr lang="en-CA" dirty="0"/>
                  <a:t>	</a:t>
                </a:r>
                <a:r>
                  <a:rPr lang="en-CA" dirty="0" smtClean="0"/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CA" i="1">
                        <a:latin typeface="Cambria Math"/>
                      </a:rPr>
                      <m:t>+</m:t>
                    </m:r>
                    <m:r>
                      <a:rPr lang="en-CA" i="1">
                        <a:latin typeface="Cambria Math"/>
                      </a:rPr>
                      <m:t>𝑡</m:t>
                    </m:r>
                    <m:d>
                      <m:dPr>
                        <m:ctrlPr>
                          <a:rPr lang="en-CA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CA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CA" i="1">
                            <a:latin typeface="Cambria Math"/>
                          </a:rPr>
                          <m:t>−</m:t>
                        </m:r>
                        <m:r>
                          <a:rPr lang="en-CA" i="1">
                            <a:latin typeface="Cambria Math"/>
                          </a:rPr>
                          <m:t>𝐾</m:t>
                        </m:r>
                        <m:r>
                          <a:rPr lang="en-CA" i="1">
                            <a:latin typeface="Cambria Math"/>
                          </a:rPr>
                          <m:t>+</m:t>
                        </m:r>
                        <m:r>
                          <a:rPr lang="en-CA" i="1">
                            <a:latin typeface="Cambria Math"/>
                          </a:rPr>
                          <m:t>𝛿</m:t>
                        </m:r>
                        <m:sSup>
                          <m:sSupPr>
                            <m:ctrlPr>
                              <a:rPr lang="en-CA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CA" i="1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CA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CA" dirty="0" smtClean="0"/>
              </a:p>
              <a:p>
                <a:pPr lvl="1">
                  <a:buFont typeface="Wingdings" pitchFamily="2" charset="2"/>
                  <a:buChar char="§"/>
                </a:pPr>
                <a:endParaRPr lang="en-CA" dirty="0"/>
              </a:p>
              <a:p>
                <a:pPr lvl="1">
                  <a:buFont typeface="Wingdings" pitchFamily="2" charset="2"/>
                  <a:buChar char="§"/>
                </a:pPr>
                <a:r>
                  <a:rPr lang="en-CA" dirty="0" smtClean="0"/>
                  <a:t> F threat-point:  </a:t>
                </a:r>
              </a:p>
              <a:p>
                <a:pPr marL="457200" lvl="1" indent="0"/>
                <a:endParaRPr lang="en-CA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>
                              <a:latin typeface="Cambria Math"/>
                            </a:rPr>
                            <m:t>1</m:t>
                          </m:r>
                          <m:r>
                            <a:rPr lang="en-CA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</a:rPr>
                            <m:t>t</m:t>
                          </m:r>
                        </m:e>
                      </m:d>
                      <m:d>
                        <m:dPr>
                          <m:ctrlPr>
                            <a:rPr lang="en-CA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/>
                                </a:rPr>
                                <m:t>α</m:t>
                              </m:r>
                            </m:e>
                            <m:sub>
                              <m:r>
                                <a:rPr lang="en-CA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CA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</a:rPr>
                            <m:t>K</m:t>
                          </m:r>
                          <m:r>
                            <a:rPr lang="en-CA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</a:rPr>
                            <m:t>δ</m:t>
                          </m:r>
                          <m:sSup>
                            <m:sSupPr>
                              <m:ctrlPr>
                                <a:rPr lang="en-CA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CA" i="1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CA" i="1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CA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>
                                      <a:latin typeface="Cambria Math"/>
                                    </a:rPr>
                                    <m:t>e</m:t>
                                  </m:r>
                                </m:e>
                                <m:sup>
                                  <m:r>
                                    <a:rPr lang="en-CA" i="1"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CA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CA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CA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CA" dirty="0" smtClean="0"/>
              </a:p>
              <a:p>
                <a:pPr marL="457200" lvl="1" indent="0">
                  <a:buNone/>
                </a:pPr>
                <a:endParaRPr lang="en-CA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6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686800" cy="5105400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17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66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Nash Product</a:t>
            </a:r>
            <a:endParaRPr lang="en-CA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4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686800" cy="5105400"/>
              </a:xfrm>
            </p:spPr>
            <p:txBody>
              <a:bodyPr/>
              <a:lstStyle/>
              <a:p>
                <a:pPr marL="457200" lvl="1" indent="0"/>
                <a:endParaRPr lang="en-CA" dirty="0" smtClean="0"/>
              </a:p>
              <a:p>
                <a:pPr marL="457200" lvl="1" indent="0">
                  <a:buNone/>
                </a:pPr>
                <a:r>
                  <a:rPr lang="en-CA" dirty="0" smtClean="0"/>
                  <a:t>NP = </a:t>
                </a:r>
              </a:p>
              <a:p>
                <a:endParaRPr lang="en-CA" sz="2000" i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CA" sz="1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/>
                        <m:e>
                          <m:sSup>
                            <m:sSupPr>
                              <m:ctrlPr>
                                <a:rPr lang="en-CA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CA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  <m:d>
                                        <m:dPr>
                                          <m:ctrlP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𝛼</m:t>
                                              </m:r>
                                            </m:e>
                                            <m:sub>
                                              <m: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𝐾</m:t>
                                          </m:r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𝛿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𝑠</m:t>
                                          </m:r>
                                        </m:e>
                                      </m:d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</m:d>
                                  <m:r>
                                    <a:rPr lang="en-CA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CA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b</m:t>
                                          </m:r>
                                        </m:e>
                                        <m:sub>
                                          <m:r>
                                            <a:rPr lang="en-CA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CA" sz="18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  <m:d>
                                        <m:dPr>
                                          <m:ctrlP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𝛼</m:t>
                                              </m:r>
                                            </m:e>
                                            <m:sub>
                                              <m: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𝐾</m:t>
                                          </m:r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𝛿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  <m:r>
                                        <a:rPr lang="en-CA" sz="18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]</m:t>
                                      </m:r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l-GR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𝜆</m:t>
                              </m:r>
                            </m:sup>
                          </m:sSup>
                        </m:e>
                      </m:func>
                      <m:r>
                        <a:rPr lang="en-CA" sz="18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CA" sz="1800" dirty="0" smtClean="0">
                  <a:solidFill>
                    <a:schemeClr val="tx1"/>
                  </a:solidFill>
                </a:endParaRPr>
              </a:p>
              <a:p>
                <a:endParaRPr lang="en-CA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CA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CA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CA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d>
                                    <m:dPr>
                                      <m:ctrlP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1−</m:t>
                                      </m:r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𝐾</m:t>
                                      </m:r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𝛿</m:t>
                                      </m:r>
                                      <m:sSup>
                                        <m:sSupPr>
                                          <m:ctrlP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</m:d>
                                  <m:r>
                                    <a:rPr lang="en-CA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 </m:t>
                                  </m:r>
                                  <m:f>
                                    <m:fPr>
                                      <m:ctrlP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p>
                                            <m:sSupPr>
                                              <m:ctrlP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CA" sz="1800" b="1" i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(</m:t>
                                              </m:r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CA" sz="18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e</m:t>
                                              </m:r>
                                            </m:e>
                                            <m:sup>
                                              <m: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  <m:r>
                                            <a:rPr lang="en-CA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r>
                                            <a:rPr lang="en-CA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CA" sz="18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CA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CA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1−</m:t>
                                      </m:r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𝐾</m:t>
                                      </m:r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𝛿</m:t>
                                      </m:r>
                                      <m:sSup>
                                        <m:sSupPr>
                                          <m:ctrlP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lang="en-CA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CA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C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p>
                                            <m:sSupPr>
                                              <m:ctrlP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CA" sz="1800" b="1" i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(</m:t>
                                              </m:r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CA" sz="18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e</m:t>
                                              </m:r>
                                            </m:e>
                                            <m:sup>
                                              <m:r>
                                                <a:rPr lang="en-C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  <m:r>
                                            <a:rPr lang="en-CA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r>
                                            <a:rPr lang="en-CA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CA" sz="18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CA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l-GR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𝜆</m:t>
                          </m:r>
                        </m:sup>
                      </m:sSup>
                    </m:oMath>
                  </m:oMathPara>
                </a14:m>
                <a:endParaRPr lang="en-CA" sz="1800" dirty="0">
                  <a:solidFill>
                    <a:schemeClr val="tx1"/>
                  </a:solidFill>
                </a:endParaRPr>
              </a:p>
              <a:p>
                <a:pPr lvl="1">
                  <a:buFont typeface="Wingdings" pitchFamily="2" charset="2"/>
                  <a:buChar char="§"/>
                </a:pPr>
                <a:endParaRPr lang="en-CA" sz="20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6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686800" cy="5105400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18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Renegotiated Price</a:t>
            </a:r>
            <a:endParaRPr lang="en-CA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4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686800" cy="5105400"/>
              </a:xfrm>
            </p:spPr>
            <p:txBody>
              <a:bodyPr/>
              <a:lstStyle/>
              <a:p>
                <a:pPr marL="457200" lvl="1" indent="0"/>
                <a:endParaRPr lang="en-CA" dirty="0" smtClean="0"/>
              </a:p>
              <a:p>
                <a:r>
                  <a:rPr lang="en-CA" dirty="0" smtClean="0">
                    <a:solidFill>
                      <a:schemeClr val="tx1"/>
                    </a:solidFill>
                  </a:rPr>
                  <a:t>Maximizing </a:t>
                </a:r>
                <a:r>
                  <a:rPr lang="en-CA" dirty="0">
                    <a:solidFill>
                      <a:schemeClr val="tx1"/>
                    </a:solidFill>
                  </a:rPr>
                  <a:t>this with respect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CA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CA" dirty="0">
                    <a:solidFill>
                      <a:schemeClr val="tx1"/>
                    </a:solidFill>
                  </a:rPr>
                  <a:t> yields: </a:t>
                </a:r>
                <a:endParaRPr lang="en-CA" dirty="0" smtClean="0">
                  <a:solidFill>
                    <a:schemeClr val="tx1"/>
                  </a:solidFill>
                </a:endParaRPr>
              </a:p>
              <a:p>
                <a:endParaRPr lang="en-CA" sz="2000" dirty="0">
                  <a:solidFill>
                    <a:schemeClr val="tx1"/>
                  </a:solidFill>
                </a:endParaRPr>
              </a:p>
              <a:p>
                <a:endParaRPr lang="en-CA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𝜆</m:t>
                          </m:r>
                        </m:num>
                        <m:den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  <m:d>
                        <m:dPr>
                          <m:ctrlPr>
                            <a:rPr lang="en-CA" i="1" baseline="-25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𝜆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−1−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num>
                        <m:den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l-GR" i="1">
                          <a:solidFill>
                            <a:schemeClr val="tx1"/>
                          </a:solidFill>
                          <a:latin typeface="Cambria Math"/>
                        </a:rPr>
                        <m:t>𝑠</m:t>
                      </m:r>
                      <m:r>
                        <a:rPr lang="el-GR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CA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CA" sz="40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6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686800" cy="5105400"/>
              </a:xfrm>
              <a:blipFill rotWithShape="1">
                <a:blip r:embed="rId2" cstate="print"/>
                <a:stretch>
                  <a:fillRect l="-91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19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2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4578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03E8E-1CE6-467E-8D06-3D720A7046C3}" type="slidenum">
              <a:rPr lang="en-US" altLang="en-US" smtClean="0">
                <a:cs typeface="Arial" charset="0"/>
              </a:rPr>
              <a:pPr/>
              <a:t>2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4" name="Footer Placeholder 4"/>
          <p:cNvSpPr txBox="1">
            <a:spLocks noGrp="1"/>
          </p:cNvSpPr>
          <p:nvPr/>
        </p:nvSpPr>
        <p:spPr bwMode="auto">
          <a:xfrm>
            <a:off x="2590800" y="6467475"/>
            <a:ext cx="2895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altLang="en-US" sz="800">
                <a:solidFill>
                  <a:schemeClr val="bg1"/>
                </a:solidFill>
                <a:latin typeface="+mn-lt"/>
                <a:cs typeface="+mn-cs"/>
              </a:rPr>
              <a:t>UNIVERSITY OF BRITISH COLUMBIA</a:t>
            </a:r>
          </a:p>
        </p:txBody>
      </p:sp>
      <p:sp>
        <p:nvSpPr>
          <p:cNvPr id="24580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D4A95EF-D4FB-4103-A991-530103DE2C7D}" type="slidenum">
              <a:rPr lang="en-US" altLang="en-US" sz="1000">
                <a:solidFill>
                  <a:schemeClr val="bg1"/>
                </a:solidFill>
                <a:latin typeface="Arial" charset="0"/>
              </a:rPr>
              <a:pPr algn="r" eaLnBrk="0" hangingPunct="0"/>
              <a:t>2</a:t>
            </a:fld>
            <a:endParaRPr lang="en-US" alt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Economists have noticed PPPs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001000" cy="5029200"/>
          </a:xfrm>
        </p:spPr>
        <p:txBody>
          <a:bodyPr/>
          <a:lstStyle/>
          <a:p>
            <a:pPr marL="857250" lvl="1" indent="-457200">
              <a:lnSpc>
                <a:spcPct val="90000"/>
              </a:lnSpc>
            </a:pPr>
            <a:endParaRPr lang="en-CA" altLang="en-US" sz="2000" dirty="0" smtClean="0"/>
          </a:p>
          <a:p>
            <a:pPr marL="400050" lvl="1" indent="0">
              <a:lnSpc>
                <a:spcPct val="90000"/>
              </a:lnSpc>
              <a:buNone/>
            </a:pPr>
            <a:r>
              <a:rPr lang="en-CA" altLang="en-US" sz="3200" dirty="0" smtClean="0"/>
              <a:t>	Previously studied issues by theorists:</a:t>
            </a:r>
          </a:p>
          <a:p>
            <a:pPr marL="857250" lvl="1" indent="-457200">
              <a:lnSpc>
                <a:spcPct val="90000"/>
              </a:lnSpc>
            </a:pPr>
            <a:endParaRPr lang="en-CA" altLang="en-US" dirty="0" smtClean="0"/>
          </a:p>
          <a:p>
            <a:pPr marL="1257300" lvl="2" indent="-457200">
              <a:lnSpc>
                <a:spcPct val="90000"/>
              </a:lnSpc>
              <a:buFontTx/>
              <a:buAutoNum type="arabicPeriod"/>
            </a:pPr>
            <a:r>
              <a:rPr lang="en-CA" altLang="en-US" dirty="0" smtClean="0"/>
              <a:t>Efficiency of bundling tasks</a:t>
            </a:r>
          </a:p>
          <a:p>
            <a:pPr marL="1257300" lvl="2" indent="-457200">
              <a:lnSpc>
                <a:spcPct val="90000"/>
              </a:lnSpc>
              <a:buFontTx/>
              <a:buAutoNum type="arabicPeriod"/>
            </a:pPr>
            <a:endParaRPr lang="en-CA" altLang="en-US" dirty="0" smtClean="0"/>
          </a:p>
          <a:p>
            <a:pPr marL="1257300" lvl="2" indent="-457200">
              <a:lnSpc>
                <a:spcPct val="90000"/>
              </a:lnSpc>
              <a:buFontTx/>
              <a:buAutoNum type="arabicPeriod"/>
            </a:pPr>
            <a:r>
              <a:rPr lang="en-CA" altLang="en-US" dirty="0" smtClean="0"/>
              <a:t>Effect of non-contractible elements (e.g. quality)</a:t>
            </a:r>
          </a:p>
          <a:p>
            <a:pPr marL="1257300" lvl="2" indent="-457200">
              <a:lnSpc>
                <a:spcPct val="90000"/>
              </a:lnSpc>
              <a:buFontTx/>
              <a:buAutoNum type="arabicPeriod"/>
            </a:pPr>
            <a:endParaRPr lang="en-CA" altLang="en-US" dirty="0" smtClean="0"/>
          </a:p>
          <a:p>
            <a:pPr marL="1257300" lvl="2" indent="-457200">
              <a:lnSpc>
                <a:spcPct val="90000"/>
              </a:lnSpc>
              <a:buFontTx/>
              <a:buAutoNum type="arabicPeriod"/>
            </a:pPr>
            <a:r>
              <a:rPr lang="en-CA" altLang="en-US" dirty="0" smtClean="0"/>
              <a:t>Private vs. public financing </a:t>
            </a:r>
          </a:p>
          <a:p>
            <a:pPr marL="1257300" lvl="2" indent="-457200">
              <a:lnSpc>
                <a:spcPct val="90000"/>
              </a:lnSpc>
              <a:buFontTx/>
              <a:buAutoNum type="arabicPeriod"/>
            </a:pPr>
            <a:endParaRPr lang="en-CA" altLang="en-US" dirty="0" smtClean="0"/>
          </a:p>
          <a:p>
            <a:pPr marL="1257300" lvl="2" indent="-457200">
              <a:lnSpc>
                <a:spcPct val="90000"/>
              </a:lnSpc>
              <a:buFontTx/>
              <a:buAutoNum type="arabicPeriod"/>
            </a:pPr>
            <a:r>
              <a:rPr lang="en-CA" altLang="en-US" dirty="0" smtClean="0"/>
              <a:t>Transaction costs in PPP procurement</a:t>
            </a:r>
          </a:p>
          <a:p>
            <a:pPr marL="857250" lvl="1" indent="-457200">
              <a:lnSpc>
                <a:spcPct val="90000"/>
              </a:lnSpc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698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Initial Price</a:t>
            </a:r>
            <a:endParaRPr lang="en-CA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4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686800" cy="5105400"/>
              </a:xfrm>
            </p:spPr>
            <p:txBody>
              <a:bodyPr/>
              <a:lstStyle/>
              <a:p>
                <a:r>
                  <a:rPr lang="en-CA" b="0" dirty="0" smtClean="0">
                    <a:solidFill>
                      <a:schemeClr val="tx1"/>
                    </a:solidFill>
                  </a:rPr>
                  <a:t>Important Assumptions:  </a:t>
                </a:r>
              </a:p>
              <a:p>
                <a:pPr marL="0" indent="0">
                  <a:buNone/>
                </a:pPr>
                <a:r>
                  <a:rPr lang="en-CA" b="0" dirty="0">
                    <a:solidFill>
                      <a:schemeClr val="tx1"/>
                    </a:solidFill>
                  </a:rPr>
                  <a:t>	</a:t>
                </a:r>
                <a:r>
                  <a:rPr lang="en-CA" b="0" dirty="0" smtClean="0">
                    <a:solidFill>
                      <a:schemeClr val="tx1"/>
                    </a:solidFill>
                  </a:rPr>
                  <a:t>	Competitive Bidding with Limited Liability </a:t>
                </a:r>
              </a:p>
              <a:p>
                <a:endParaRPr lang="en-CA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𝐾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𝛿</m:t>
                          </m:r>
                          <m:sSup>
                            <m:sSup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CA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CA" dirty="0" smtClean="0">
                  <a:solidFill>
                    <a:schemeClr val="tx1"/>
                  </a:solidFill>
                </a:endParaRPr>
              </a:p>
              <a:p>
                <a:endParaRPr lang="en-CA" b="0" dirty="0" smtClean="0">
                  <a:solidFill>
                    <a:schemeClr val="tx1"/>
                  </a:solidFill>
                </a:endParaRPr>
              </a:p>
              <a:p>
                <a:r>
                  <a:rPr lang="en-CA" b="0" dirty="0" smtClean="0">
                    <a:solidFill>
                      <a:schemeClr val="tx1"/>
                    </a:solidFill>
                  </a:rPr>
                  <a:t>Substituting for </a:t>
                </a:r>
                <a:r>
                  <a:rPr lang="en-CA" b="0" i="1" dirty="0" smtClean="0">
                    <a:solidFill>
                      <a:schemeClr val="tx1"/>
                    </a:solidFill>
                  </a:rPr>
                  <a:t>e*</a:t>
                </a:r>
                <a:r>
                  <a:rPr lang="en-CA" b="0" dirty="0" smtClean="0">
                    <a:solidFill>
                      <a:schemeClr val="tx1"/>
                    </a:solidFill>
                  </a:rPr>
                  <a:t> = (1-</a:t>
                </a:r>
                <a:r>
                  <a:rPr lang="en-CA" b="0" i="1" dirty="0" smtClean="0">
                    <a:solidFill>
                      <a:schemeClr val="tx1"/>
                    </a:solidFill>
                  </a:rPr>
                  <a:t>t</a:t>
                </a:r>
                <a:r>
                  <a:rPr lang="en-CA" b="0" dirty="0" smtClean="0">
                    <a:solidFill>
                      <a:schemeClr val="tx1"/>
                    </a:solidFill>
                  </a:rPr>
                  <a:t>)</a:t>
                </a:r>
                <a:r>
                  <a:rPr lang="en-CA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CA" b="0" i="1">
                        <a:solidFill>
                          <a:schemeClr val="tx1"/>
                        </a:solidFill>
                        <a:latin typeface="Cambria Math"/>
                      </a:rPr>
                      <m:t>𝛿</m:t>
                    </m:r>
                    <m:r>
                      <a:rPr lang="en-CA" b="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CA" b="0" dirty="0" smtClean="0">
                  <a:solidFill>
                    <a:schemeClr val="tx1"/>
                  </a:solidFill>
                </a:endParaRPr>
              </a:p>
              <a:p>
                <a:endParaRPr lang="en-CA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CA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𝐾</m:t>
                      </m:r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CA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CA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6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686800" cy="5105400"/>
              </a:xfrm>
              <a:blipFill rotWithShape="1">
                <a:blip r:embed="rId2" cstate="print"/>
                <a:stretch>
                  <a:fillRect l="-912" t="-95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20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4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 now we have solved the model</a:t>
            </a:r>
          </a:p>
        </p:txBody>
      </p:sp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21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521550" y="2033845"/>
            <a:ext cx="7772400" cy="310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en-CA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 know:</a:t>
            </a:r>
          </a:p>
          <a:p>
            <a:pPr lvl="0" algn="ctr" eaLnBrk="0" hangingPunct="0"/>
            <a:endParaRPr lang="en-CA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71500" lvl="0" indent="-571500" eaLnBrk="0" hangingPunct="0">
              <a:buAutoNum type="romanLcParenBoth"/>
            </a:pPr>
            <a:r>
              <a:rPr lang="en-CA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initial price (</a:t>
            </a:r>
            <a:r>
              <a:rPr lang="el-GR" sz="3200" kern="0" dirty="0" smtClean="0">
                <a:solidFill>
                  <a:schemeClr val="tx2"/>
                </a:solidFill>
              </a:rPr>
              <a:t>α</a:t>
            </a:r>
            <a:r>
              <a:rPr lang="en-CA" sz="3200" kern="0" baseline="-25000" dirty="0" smtClean="0">
                <a:solidFill>
                  <a:schemeClr val="tx2"/>
                </a:solidFill>
              </a:rPr>
              <a:t>0</a:t>
            </a:r>
            <a:r>
              <a:rPr lang="en-CA" sz="3200" kern="0" dirty="0" smtClean="0">
                <a:solidFill>
                  <a:schemeClr val="tx2"/>
                </a:solidFill>
              </a:rPr>
              <a:t>);</a:t>
            </a:r>
          </a:p>
          <a:p>
            <a:pPr marL="571500" lvl="0" indent="-571500" eaLnBrk="0" hangingPunct="0">
              <a:buAutoNum type="romanLcParenBoth"/>
            </a:pPr>
            <a:r>
              <a:rPr lang="en-CA" sz="3200" kern="0" dirty="0" smtClean="0">
                <a:solidFill>
                  <a:schemeClr val="tx2"/>
                </a:solidFill>
              </a:rPr>
              <a:t> If there is renegotiation what the new   prices will be (</a:t>
            </a:r>
            <a:r>
              <a:rPr lang="el-GR" sz="3200" kern="0" dirty="0" smtClean="0">
                <a:solidFill>
                  <a:schemeClr val="tx2"/>
                </a:solidFill>
              </a:rPr>
              <a:t>α</a:t>
            </a:r>
            <a:r>
              <a:rPr lang="en-CA" sz="3200" kern="0" baseline="-25000" dirty="0" smtClean="0">
                <a:solidFill>
                  <a:schemeClr val="tx2"/>
                </a:solidFill>
              </a:rPr>
              <a:t>1</a:t>
            </a:r>
            <a:r>
              <a:rPr lang="en-CA" sz="3200" kern="0" dirty="0" smtClean="0">
                <a:solidFill>
                  <a:schemeClr val="tx2"/>
                </a:solidFill>
              </a:rPr>
              <a:t>);</a:t>
            </a:r>
          </a:p>
          <a:p>
            <a:pPr marL="571500" lvl="0" indent="-571500" eaLnBrk="0" hangingPunct="0">
              <a:buAutoNum type="romanLcParenBoth"/>
            </a:pPr>
            <a:r>
              <a:rPr lang="en-CA" sz="3200" kern="0" dirty="0" smtClean="0">
                <a:solidFill>
                  <a:schemeClr val="tx2"/>
                </a:solidFill>
              </a:rPr>
              <a:t> That the right project will always be implemented; and</a:t>
            </a:r>
          </a:p>
          <a:p>
            <a:pPr marL="571500" lvl="0" indent="-571500" eaLnBrk="0" hangingPunct="0">
              <a:buAutoNum type="romanLcParenBoth"/>
            </a:pPr>
            <a:r>
              <a:rPr lang="en-CA" sz="3200" kern="0" dirty="0" smtClean="0">
                <a:solidFill>
                  <a:schemeClr val="tx2"/>
                </a:solidFill>
              </a:rPr>
              <a:t> The effort that the firm will exert (e*) and therefore what the real costs of providing the service will be.</a:t>
            </a:r>
            <a:endParaRPr kumimoji="0" lang="en-CA" sz="320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24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Objective is to maximize expected VFM:</a:t>
            </a:r>
          </a:p>
        </p:txBody>
      </p:sp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22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611560" y="1808820"/>
            <a:ext cx="7772400" cy="373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E(VFM) = (1-</a:t>
            </a:r>
            <a:r>
              <a:rPr lang="el-GR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μ</a:t>
            </a:r>
            <a:r>
              <a:rPr lang="en-CA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)[b</a:t>
            </a:r>
            <a:r>
              <a:rPr lang="en-CA" sz="3200" kern="0" baseline="-2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0</a:t>
            </a:r>
            <a:r>
              <a:rPr lang="en-CA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l-GR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α</a:t>
            </a:r>
            <a:r>
              <a:rPr lang="en-CA" sz="3200" kern="0" baseline="-2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0</a:t>
            </a:r>
            <a:r>
              <a:rPr lang="en-CA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] + </a:t>
            </a:r>
            <a:r>
              <a:rPr lang="el-GR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μ</a:t>
            </a:r>
            <a:r>
              <a:rPr lang="en-CA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[b</a:t>
            </a:r>
            <a:r>
              <a:rPr lang="en-CA" sz="3200" kern="0" baseline="-2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0</a:t>
            </a:r>
            <a:r>
              <a:rPr lang="en-CA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l-GR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α</a:t>
            </a:r>
            <a:r>
              <a:rPr lang="en-CA" sz="3200" kern="0" baseline="-2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CA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]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 algn="ctr" eaLnBrk="0" hangingPunct="0"/>
            <a:r>
              <a:rPr lang="en-CA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=   </a:t>
            </a:r>
            <a:r>
              <a:rPr lang="en-CA" sz="3200" kern="0" dirty="0" smtClean="0">
                <a:solidFill>
                  <a:schemeClr val="tx2"/>
                </a:solidFill>
              </a:rPr>
              <a:t>b</a:t>
            </a:r>
            <a:r>
              <a:rPr lang="en-CA" sz="3200" kern="0" baseline="-25000" dirty="0" smtClean="0">
                <a:solidFill>
                  <a:schemeClr val="tx2"/>
                </a:solidFill>
              </a:rPr>
              <a:t>0</a:t>
            </a:r>
            <a:r>
              <a:rPr lang="en-CA" sz="3200" kern="0" dirty="0" smtClean="0">
                <a:solidFill>
                  <a:schemeClr val="tx2"/>
                </a:solidFill>
              </a:rPr>
              <a:t> – [(1-</a:t>
            </a:r>
            <a:r>
              <a:rPr lang="el-GR" sz="3200" kern="0" dirty="0" smtClean="0">
                <a:solidFill>
                  <a:schemeClr val="tx2"/>
                </a:solidFill>
              </a:rPr>
              <a:t>μ</a:t>
            </a:r>
            <a:r>
              <a:rPr lang="en-CA" sz="3200" kern="0" dirty="0" smtClean="0">
                <a:solidFill>
                  <a:schemeClr val="tx2"/>
                </a:solidFill>
              </a:rPr>
              <a:t>)</a:t>
            </a:r>
            <a:r>
              <a:rPr lang="el-GR" sz="3200" kern="0" dirty="0" smtClean="0">
                <a:solidFill>
                  <a:schemeClr val="tx2"/>
                </a:solidFill>
              </a:rPr>
              <a:t>α</a:t>
            </a:r>
            <a:r>
              <a:rPr lang="en-CA" sz="3200" kern="0" baseline="-25000" dirty="0" smtClean="0">
                <a:solidFill>
                  <a:schemeClr val="tx2"/>
                </a:solidFill>
              </a:rPr>
              <a:t>0</a:t>
            </a:r>
            <a:r>
              <a:rPr lang="en-CA" sz="3200" kern="0" dirty="0" smtClean="0">
                <a:solidFill>
                  <a:schemeClr val="tx2"/>
                </a:solidFill>
              </a:rPr>
              <a:t> + </a:t>
            </a:r>
            <a:r>
              <a:rPr lang="el-GR" sz="3200" kern="0" dirty="0" smtClean="0">
                <a:solidFill>
                  <a:schemeClr val="tx2"/>
                </a:solidFill>
              </a:rPr>
              <a:t>μα</a:t>
            </a:r>
            <a:r>
              <a:rPr lang="en-CA" sz="3200" kern="0" baseline="-25000" dirty="0" smtClean="0">
                <a:solidFill>
                  <a:schemeClr val="tx2"/>
                </a:solidFill>
              </a:rPr>
              <a:t>1</a:t>
            </a:r>
            <a:r>
              <a:rPr lang="en-CA" sz="3200" kern="0" dirty="0" smtClean="0">
                <a:solidFill>
                  <a:schemeClr val="tx2"/>
                </a:solidFill>
              </a:rPr>
              <a:t>]</a:t>
            </a:r>
          </a:p>
          <a:p>
            <a:pPr lvl="0" algn="ctr" eaLnBrk="0" hangingPunct="0"/>
            <a:endParaRPr kumimoji="0" lang="en-CA" sz="320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 eaLnBrk="0" hangingPunct="0"/>
            <a:r>
              <a:rPr lang="en-CA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Where </a:t>
            </a:r>
            <a:r>
              <a:rPr lang="el-GR" sz="3200" kern="0" dirty="0" smtClean="0">
                <a:solidFill>
                  <a:schemeClr val="tx2"/>
                </a:solidFill>
              </a:rPr>
              <a:t>α</a:t>
            </a:r>
            <a:r>
              <a:rPr lang="en-CA" sz="3200" kern="0" baseline="-25000" dirty="0" smtClean="0">
                <a:solidFill>
                  <a:schemeClr val="tx2"/>
                </a:solidFill>
              </a:rPr>
              <a:t>0</a:t>
            </a:r>
            <a:r>
              <a:rPr lang="en-CA" sz="3200" kern="0" dirty="0" smtClean="0">
                <a:solidFill>
                  <a:schemeClr val="tx2"/>
                </a:solidFill>
              </a:rPr>
              <a:t> and </a:t>
            </a:r>
            <a:r>
              <a:rPr lang="el-GR" sz="3200" kern="0" dirty="0" smtClean="0">
                <a:solidFill>
                  <a:schemeClr val="tx2"/>
                </a:solidFill>
              </a:rPr>
              <a:t>α</a:t>
            </a:r>
            <a:r>
              <a:rPr lang="en-CA" sz="3200" kern="0" baseline="-25000" dirty="0" smtClean="0">
                <a:solidFill>
                  <a:schemeClr val="tx2"/>
                </a:solidFill>
              </a:rPr>
              <a:t>1</a:t>
            </a:r>
            <a:r>
              <a:rPr lang="en-CA" sz="3200" kern="0" dirty="0" smtClean="0">
                <a:solidFill>
                  <a:schemeClr val="tx2"/>
                </a:solidFill>
              </a:rPr>
              <a:t> will depend on the procurement method used.</a:t>
            </a:r>
            <a:endParaRPr kumimoji="0" lang="en-CA" sz="320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24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Putting it together:  expected VFM here</a:t>
            </a:r>
            <a:endParaRPr lang="en-CA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4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686800" cy="5105400"/>
              </a:xfrm>
            </p:spPr>
            <p:txBody>
              <a:bodyPr/>
              <a:lstStyle/>
              <a:p>
                <a:endParaRPr lang="en-CA" dirty="0" smtClean="0">
                  <a:solidFill>
                    <a:schemeClr val="tx1"/>
                  </a:solidFill>
                </a:endParaRPr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mtClean="0">
                        <a:solidFill>
                          <a:schemeClr val="tx1"/>
                        </a:solidFill>
                        <a:latin typeface="Cambria Math"/>
                      </a:rPr>
                      <m:t>E</m:t>
                    </m:r>
                    <m:d>
                      <m:dPr>
                        <m:ctrlPr>
                          <a:rPr lang="en-CA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VFM</m:t>
                        </m:r>
                      </m:e>
                    </m:d>
                    <m:r>
                      <a:rPr lang="en-CA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CA" b="0" i="0" dirty="0" smtClean="0">
                    <a:solidFill>
                      <a:schemeClr val="tx1"/>
                    </a:solidFill>
                    <a:latin typeface="Cambria Math"/>
                  </a:rPr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>
                          <a:solidFill>
                            <a:schemeClr val="tx1"/>
                          </a:solidFill>
                          <a:latin typeface="Cambria Math"/>
                        </a:rPr>
                        <m:t>μ</m:t>
                      </m:r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𝜆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1−</m:t>
                                  </m:r>
                                  <m: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𝜆</m:t>
                                  </m:r>
                                </m:e>
                              </m:d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𝐾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𝛿</m:t>
                                  </m:r>
                                </m:e>
                                <m:sup>
                                  <m: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𝜆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𝜇</m:t>
                          </m:r>
                        </m:e>
                      </m:d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𝐾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𝛿</m:t>
                                  </m:r>
                                </m:e>
                                <m:sup>
                                  <m: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CA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en-CA" b="0" dirty="0" smtClean="0">
                  <a:solidFill>
                    <a:schemeClr val="tx1"/>
                  </a:solidFill>
                </a:endParaRPr>
              </a:p>
              <a:p>
                <a:endParaRPr lang="en-CA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 =</m:t>
                      </m:r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𝜇</m:t>
                          </m:r>
                          <m:d>
                            <m:d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𝜆</m:t>
                              </m:r>
                            </m:e>
                          </m:d>
                        </m:e>
                      </m:d>
                      <m:sSub>
                        <m:sSub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𝜇</m:t>
                      </m:r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𝜆</m:t>
                          </m:r>
                        </m:e>
                      </m:d>
                      <m:sSub>
                        <m:sSub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𝐾</m:t>
                      </m:r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𝜇𝜆</m:t>
                      </m:r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CA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6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686800" cy="5105400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dirty="0" smtClean="0">
                <a:cs typeface="Arial" charset="0"/>
              </a:rPr>
              <a:t>Efficiency vs. Flexibility in PPPs</a:t>
            </a:r>
            <a:endParaRPr lang="en-US" altLang="en-US" dirty="0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23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31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Result 1: General Case</a:t>
            </a:r>
            <a:endParaRPr lang="en-CA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4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295400"/>
                <a:ext cx="7830870" cy="5105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Expected VFM will be greater:</a:t>
                </a:r>
              </a:p>
              <a:p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914400" lvl="1" indent="-5143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lower is the cost of the project (K); </a:t>
                </a:r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914400" lvl="1" indent="-5143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greater is the gross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benefit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</m:e>
                      <m:sub>
                        <m: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</m:e>
                      <m:sub>
                        <m: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); </a:t>
                </a:r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914400" lvl="1" indent="-5143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greater is the cost reducing effect of effort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δ</m:t>
                    </m:r>
                    <m: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; </a:t>
                </a:r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914400" lvl="1" indent="-5143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smaller is the probability </a:t>
                </a:r>
                <a14:m>
                  <m:oMath xmlns:m="http://schemas.openxmlformats.org/officeDocument/2006/math">
                    <m: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μ</m:t>
                    </m:r>
                    <m: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design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will need to change; </a:t>
                </a:r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914400" lvl="1" indent="-5143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smaller is the switching cost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s</m:t>
                    </m:r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);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and</a:t>
                </a:r>
              </a:p>
              <a:p>
                <a:pPr marL="914400" lvl="1" indent="-5143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lower the tax rate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t</m:t>
                    </m:r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). </a:t>
                </a:r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0" indent="0"/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Assuming net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benefit of renegotiation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</m:e>
                      <m:sub>
                        <m: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CA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</m:e>
                      <m:sub>
                        <m: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  <m:r>
                      <m:rPr>
                        <m:sty m:val="p"/>
                      </m:rP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s</m:t>
                    </m:r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 ) is always positive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– (i.e.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renegotiation is efficient and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always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occurs when there are changes in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demand)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-- VFM is higher when the government is in a stronger bargaining position (i.e. when λ is greater).</a:t>
                </a:r>
              </a:p>
              <a:p>
                <a:endParaRPr lang="en-CA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6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295400"/>
                <a:ext cx="7830870" cy="5105400"/>
              </a:xfrm>
              <a:blipFill rotWithShape="1">
                <a:blip r:embed="rId2" cstate="print"/>
                <a:stretch>
                  <a:fillRect l="-778" t="-597" r="-4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24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Special cases:  PPP</a:t>
            </a:r>
            <a:r>
              <a:rPr lang="en-CA" sz="3600" b="1" dirty="0" smtClean="0"/>
              <a:t> </a:t>
            </a:r>
            <a:endParaRPr lang="en-CA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4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686800" cy="5105400"/>
              </a:xfrm>
            </p:spPr>
            <p:txBody>
              <a:bodyPr/>
              <a:lstStyle/>
              <a:p>
                <a:endParaRPr lang="en-CA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CA" b="0" dirty="0" smtClean="0">
                    <a:solidFill>
                      <a:schemeClr val="tx1"/>
                    </a:solidFill>
                  </a:rPr>
                  <a:t>	PPP:   </a:t>
                </a:r>
                <a:r>
                  <a:rPr lang="en-CA" b="0" i="1" dirty="0" smtClean="0">
                    <a:solidFill>
                      <a:schemeClr val="tx1"/>
                    </a:solidFill>
                  </a:rPr>
                  <a:t>t</a:t>
                </a:r>
                <a:r>
                  <a:rPr lang="en-CA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CA" dirty="0" smtClean="0"/>
                  <a:t>= </a:t>
                </a:r>
                <a:r>
                  <a:rPr lang="en-CA" b="0" dirty="0" smtClean="0">
                    <a:solidFill>
                      <a:schemeClr val="tx1"/>
                    </a:solidFill>
                  </a:rPr>
                  <a:t>0 and 0 ≤ </a:t>
                </a:r>
                <a:r>
                  <a:rPr lang="el-GR" b="0" i="1" dirty="0" smtClean="0">
                    <a:solidFill>
                      <a:schemeClr val="tx1"/>
                    </a:solidFill>
                  </a:rPr>
                  <a:t>λ</a:t>
                </a:r>
                <a:r>
                  <a:rPr lang="en-CA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CA" dirty="0" smtClean="0"/>
                  <a:t>≤ </a:t>
                </a:r>
                <a:r>
                  <a:rPr lang="en-CA" b="0" dirty="0" smtClean="0">
                    <a:solidFill>
                      <a:schemeClr val="tx1"/>
                    </a:solidFill>
                  </a:rPr>
                  <a:t>1</a:t>
                </a:r>
                <a:endParaRPr lang="en-CA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CA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CA" b="0" dirty="0">
                    <a:solidFill>
                      <a:schemeClr val="tx1"/>
                    </a:solidFill>
                  </a:rPr>
                  <a:t>	</a:t>
                </a:r>
                <a:r>
                  <a:rPr lang="en-CA" b="0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CA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𝑃𝑃𝑃</m:t>
                        </m:r>
                      </m:sup>
                    </m:sSup>
                    <m:r>
                      <a:rPr lang="en-CA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CA" i="1">
                        <a:solidFill>
                          <a:schemeClr val="tx1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en-CA" dirty="0">
                    <a:solidFill>
                      <a:schemeClr val="tx1"/>
                    </a:solidFill>
                  </a:rPr>
                  <a:t>, </a:t>
                </a:r>
                <a:r>
                  <a:rPr lang="en-CA" dirty="0" smtClean="0">
                    <a:solidFill>
                      <a:schemeClr val="tx1"/>
                    </a:solidFill>
                  </a:rPr>
                  <a:t>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CA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CA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CA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𝑃𝑃𝑃</m:t>
                        </m:r>
                      </m:sup>
                    </m:sSubSup>
                    <m:r>
                      <a:rPr lang="en-CA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CA" i="1">
                        <a:solidFill>
                          <a:schemeClr val="tx1"/>
                        </a:solidFill>
                        <a:latin typeface="Cambria Math"/>
                      </a:rPr>
                      <m:t>𝐾</m:t>
                    </m:r>
                    <m:r>
                      <a:rPr lang="en-CA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CA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CA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𝛿</m:t>
                            </m:r>
                          </m:e>
                          <m:sup>
                            <m:r>
                              <a:rPr lang="en-CA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CA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CA" dirty="0">
                    <a:solidFill>
                      <a:schemeClr val="tx1"/>
                    </a:solidFill>
                  </a:rPr>
                  <a:t>, </a:t>
                </a:r>
                <a:endParaRPr lang="en-CA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C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CA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𝑃𝑃𝑃</m:t>
                          </m:r>
                        </m:sup>
                      </m:sSubSup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𝜆</m:t>
                          </m:r>
                        </m:e>
                      </m:d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CA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CA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CA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𝐾</m:t>
                      </m:r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CA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𝜆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l-GR" i="1">
                          <a:solidFill>
                            <a:schemeClr val="tx1"/>
                          </a:solidFill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CA" dirty="0" smtClean="0">
                  <a:solidFill>
                    <a:schemeClr val="tx1"/>
                  </a:solidFill>
                </a:endParaRPr>
              </a:p>
              <a:p>
                <a:endParaRPr lang="en-CA" i="1" dirty="0" smtClean="0">
                  <a:solidFill>
                    <a:schemeClr val="tx1"/>
                  </a:solidFill>
                </a:endParaRPr>
              </a:p>
              <a:p>
                <a:pPr marL="800100" lvl="2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E</m:t>
                          </m:r>
                          <m: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VFM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PPP</m:t>
                          </m:r>
                        </m:sup>
                      </m:sSup>
                      <m:r>
                        <a:rPr lang="en-CA">
                          <a:solidFill>
                            <a:schemeClr val="tx1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CA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>
                          <a:solidFill>
                            <a:schemeClr val="tx1"/>
                          </a:solidFill>
                          <a:latin typeface="Cambria Math"/>
                        </a:rPr>
                        <m:t> =</m:t>
                      </m:r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μ</m:t>
                          </m:r>
                          <m:d>
                            <m:d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CA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𝜆</m:t>
                              </m:r>
                            </m:e>
                          </m:d>
                        </m:e>
                      </m:d>
                      <m:sSub>
                        <m:sSub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CA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CA">
                          <a:solidFill>
                            <a:schemeClr val="tx1"/>
                          </a:solidFill>
                          <a:latin typeface="Cambria Math"/>
                        </a:rPr>
                        <m:t>μ</m:t>
                      </m:r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𝜆</m:t>
                          </m:r>
                        </m:e>
                      </m:d>
                      <m:sSub>
                        <m:sSub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b</m:t>
                          </m:r>
                        </m:e>
                        <m:sub>
                          <m: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𝐾</m:t>
                      </m:r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CA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en-CA">
                          <a:solidFill>
                            <a:schemeClr val="tx1"/>
                          </a:solidFill>
                          <a:latin typeface="Cambria Math"/>
                        </a:rPr>
                        <m:t>μ</m:t>
                      </m:r>
                      <m:r>
                        <a:rPr lang="el-GR" i="1">
                          <a:solidFill>
                            <a:schemeClr val="tx1"/>
                          </a:solidFill>
                          <a:latin typeface="Cambria Math"/>
                        </a:rPr>
                        <m:t>𝜆</m:t>
                      </m:r>
                      <m:r>
                        <m:rPr>
                          <m:sty m:val="p"/>
                        </m:rPr>
                        <a:rPr lang="en-CA">
                          <a:solidFill>
                            <a:schemeClr val="tx1"/>
                          </a:solidFill>
                          <a:latin typeface="Cambria Math"/>
                        </a:rPr>
                        <m:t>s</m:t>
                      </m:r>
                      <m:r>
                        <a:rPr lang="en-CA">
                          <a:solidFill>
                            <a:schemeClr val="tx1"/>
                          </a:solidFill>
                          <a:latin typeface="Cambria Math"/>
                        </a:rPr>
                        <m:t>      </m:t>
                      </m:r>
                    </m:oMath>
                  </m:oMathPara>
                </a14:m>
                <a:endParaRPr lang="en-CA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6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686800" cy="5105400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25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>
          <a:xfrm>
            <a:off x="685800" y="95250"/>
            <a:ext cx="7772400" cy="1143000"/>
          </a:xfrm>
        </p:spPr>
        <p:txBody>
          <a:bodyPr/>
          <a:lstStyle/>
          <a:p>
            <a:r>
              <a:rPr lang="en-CA" b="1" dirty="0" smtClean="0"/>
              <a:t>Special cases:  PUB</a:t>
            </a:r>
            <a:endParaRPr lang="en-CA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4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1610" y="1295400"/>
                <a:ext cx="7335815" cy="5105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b="0" dirty="0" smtClean="0">
                    <a:solidFill>
                      <a:schemeClr val="tx1"/>
                    </a:solidFill>
                  </a:rPr>
                  <a:t>PUB:   </a:t>
                </a:r>
                <a:r>
                  <a:rPr lang="en-CA" b="0" i="1" dirty="0" smtClean="0">
                    <a:solidFill>
                      <a:schemeClr val="tx1"/>
                    </a:solidFill>
                  </a:rPr>
                  <a:t>t</a:t>
                </a:r>
                <a:r>
                  <a:rPr lang="en-CA" b="0" dirty="0" smtClean="0">
                    <a:solidFill>
                      <a:schemeClr val="tx1"/>
                    </a:solidFill>
                  </a:rPr>
                  <a:t> →1 and </a:t>
                </a:r>
                <a:r>
                  <a:rPr lang="el-GR" b="0" i="1" dirty="0" smtClean="0">
                    <a:solidFill>
                      <a:schemeClr val="tx1"/>
                    </a:solidFill>
                  </a:rPr>
                  <a:t>λ</a:t>
                </a:r>
                <a:r>
                  <a:rPr lang="en-CA" b="0" dirty="0" smtClean="0">
                    <a:solidFill>
                      <a:schemeClr val="tx1"/>
                    </a:solidFill>
                  </a:rPr>
                  <a:t> = 1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CA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𝑃𝑈𝐵</m:t>
                          </m:r>
                        </m:sup>
                      </m:sSup>
                      <m:r>
                        <a:rPr lang="en-CA" b="0" i="1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CA" b="0" dirty="0" smtClean="0">
                  <a:solidFill>
                    <a:schemeClr val="tx1"/>
                  </a:solidFill>
                </a:endParaRPr>
              </a:p>
              <a:p>
                <a:endParaRPr lang="en-CA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CA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CA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CA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CA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𝑃𝑈𝐵</m:t>
                          </m:r>
                        </m:sup>
                      </m:sSubSup>
                      <m:r>
                        <a:rPr lang="en-CA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CA" b="0" i="1">
                          <a:solidFill>
                            <a:schemeClr val="tx1"/>
                          </a:solidFill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en-CA" b="0" dirty="0" smtClean="0">
                  <a:solidFill>
                    <a:schemeClr val="tx1"/>
                  </a:solidFill>
                </a:endParaRPr>
              </a:p>
              <a:p>
                <a:endParaRPr lang="en-CA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CA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CA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CA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CA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𝑃𝑈𝐵</m:t>
                          </m:r>
                        </m:sup>
                      </m:sSubSup>
                      <m:r>
                        <a:rPr lang="en-CA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CA" b="0" i="1">
                          <a:solidFill>
                            <a:schemeClr val="tx1"/>
                          </a:solidFill>
                          <a:latin typeface="Cambria Math"/>
                        </a:rPr>
                        <m:t>𝐾</m:t>
                      </m:r>
                      <m:r>
                        <a:rPr lang="en-CA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CA" b="0" i="1">
                          <a:solidFill>
                            <a:schemeClr val="tx1"/>
                          </a:solidFill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CA" b="0" dirty="0" smtClean="0">
                  <a:solidFill>
                    <a:schemeClr val="tx1"/>
                  </a:solidFill>
                </a:endParaRPr>
              </a:p>
              <a:p>
                <a:endParaRPr lang="en-CA" b="0" dirty="0">
                  <a:solidFill>
                    <a:schemeClr val="tx1"/>
                  </a:solidFill>
                </a:endParaRPr>
              </a:p>
              <a:p>
                <a:endParaRPr lang="en-CA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E</m:t>
                          </m:r>
                          <m: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VFM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PUB</m:t>
                          </m:r>
                        </m:sup>
                      </m:sSup>
                      <m:r>
                        <a:rPr lang="en-CA">
                          <a:solidFill>
                            <a:schemeClr val="tx1"/>
                          </a:solidFill>
                          <a:latin typeface="Cambria Math"/>
                        </a:rPr>
                        <m:t>)=</m:t>
                      </m:r>
                      <m:r>
                        <m:rPr>
                          <m:sty m:val="p"/>
                        </m:rPr>
                        <a:rPr lang="en-CA">
                          <a:solidFill>
                            <a:schemeClr val="tx1"/>
                          </a:solidFill>
                          <a:latin typeface="Cambria Math"/>
                        </a:rPr>
                        <m:t>μ</m:t>
                      </m:r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𝐾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CA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CA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μ</m:t>
                          </m:r>
                        </m:e>
                      </m:d>
                      <m:d>
                        <m:d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CA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</m:d>
                    </m:oMath>
                  </m:oMathPara>
                </a14:m>
                <a:endParaRPr lang="en-CA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endParaRPr lang="en-CA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CA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𝐾</m:t>
                      </m:r>
                      <m:r>
                        <a:rPr lang="en-CA" i="1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en-CA">
                          <a:solidFill>
                            <a:schemeClr val="tx1"/>
                          </a:solidFill>
                          <a:latin typeface="Cambria Math"/>
                        </a:rPr>
                        <m:t>μs</m:t>
                      </m:r>
                    </m:oMath>
                  </m:oMathPara>
                </a14:m>
                <a:endParaRPr lang="en-CA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6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1610" y="1295400"/>
                <a:ext cx="7335815" cy="5105400"/>
              </a:xfrm>
              <a:blipFill rotWithShape="1">
                <a:blip r:embed="rId2" cstate="print"/>
                <a:stretch>
                  <a:fillRect l="-1246" t="-95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26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74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>
          <a:xfrm>
            <a:off x="701570" y="188640"/>
            <a:ext cx="7772400" cy="873097"/>
          </a:xfrm>
        </p:spPr>
        <p:txBody>
          <a:bodyPr/>
          <a:lstStyle/>
          <a:p>
            <a:r>
              <a:rPr lang="en-CA" b="1" dirty="0" smtClean="0"/>
              <a:t>Comparing PPP and PUB</a:t>
            </a:r>
            <a:endParaRPr lang="en-CA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4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21550" y="1295400"/>
                <a:ext cx="8190910" cy="5105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b="1" dirty="0" smtClean="0">
                    <a:solidFill>
                      <a:schemeClr val="tx1"/>
                    </a:solidFill>
                  </a:rPr>
                  <a:t>Result </a:t>
                </a:r>
                <a:r>
                  <a:rPr lang="en-CA" b="1" dirty="0">
                    <a:solidFill>
                      <a:schemeClr val="tx1"/>
                    </a:solidFill>
                  </a:rPr>
                  <a:t>2:</a:t>
                </a:r>
                <a:r>
                  <a:rPr lang="en-CA" b="0" dirty="0">
                    <a:solidFill>
                      <a:schemeClr val="tx1"/>
                    </a:solidFill>
                  </a:rPr>
                  <a:t>  Under the </a:t>
                </a:r>
                <a:r>
                  <a:rPr lang="en-CA" b="0" dirty="0" smtClean="0">
                    <a:solidFill>
                      <a:schemeClr val="tx1"/>
                    </a:solidFill>
                  </a:rPr>
                  <a:t>VFM standard, PPP will </a:t>
                </a:r>
                <a:r>
                  <a:rPr lang="en-CA" b="0" dirty="0">
                    <a:solidFill>
                      <a:schemeClr val="tx1"/>
                    </a:solidFill>
                  </a:rPr>
                  <a:t>dominate </a:t>
                </a:r>
                <a:r>
                  <a:rPr lang="en-CA" b="0" dirty="0" smtClean="0">
                    <a:solidFill>
                      <a:schemeClr val="tx1"/>
                    </a:solidFill>
                  </a:rPr>
                  <a:t>PUB </a:t>
                </a:r>
                <a:r>
                  <a:rPr lang="en-CA" b="0" dirty="0">
                    <a:solidFill>
                      <a:schemeClr val="tx1"/>
                    </a:solidFill>
                  </a:rPr>
                  <a:t>when: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CA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E</m:t>
                          </m:r>
                          <m:r>
                            <a:rPr lang="en-CA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CA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VFM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CA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PPP</m:t>
                          </m:r>
                        </m:sup>
                      </m:sSup>
                      <m:r>
                        <a:rPr lang="en-CA" sz="2000" b="0" i="0">
                          <a:solidFill>
                            <a:schemeClr val="tx1"/>
                          </a:solidFill>
                          <a:latin typeface="Cambria Math"/>
                        </a:rPr>
                        <m:t>)−</m:t>
                      </m:r>
                      <m:sSup>
                        <m:sSupPr>
                          <m:ctrlPr>
                            <a:rPr lang="en-CA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CA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E</m:t>
                          </m:r>
                          <m:r>
                            <a:rPr lang="en-CA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CA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VFM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CA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PUB</m:t>
                          </m:r>
                        </m:sup>
                      </m:sSup>
                      <m:r>
                        <a:rPr lang="en-CA" sz="2000" b="0" i="0">
                          <a:solidFill>
                            <a:schemeClr val="tx1"/>
                          </a:solidFill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CA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CA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CA" sz="20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δ</m:t>
                              </m:r>
                            </m:e>
                            <m:sup>
                              <m:r>
                                <a:rPr lang="en-CA" sz="20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CA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 sz="2000" b="0" i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CA" sz="2000" b="0" i="0">
                          <a:solidFill>
                            <a:schemeClr val="tx1"/>
                          </a:solidFill>
                          <a:latin typeface="Cambria Math"/>
                        </a:rPr>
                        <m:t>μ</m:t>
                      </m:r>
                      <m:d>
                        <m:dPr>
                          <m:ctrlPr>
                            <a:rPr lang="en-CA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l-GR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λ</m:t>
                          </m:r>
                        </m:e>
                      </m:d>
                      <m:d>
                        <m:dPr>
                          <m:ctrlPr>
                            <a:rPr lang="en-CA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CA" sz="20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CA" sz="20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CA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CA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CA" sz="20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CA" sz="20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CA" sz="2000" b="0" i="0">
                          <a:solidFill>
                            <a:schemeClr val="tx1"/>
                          </a:solidFill>
                          <a:latin typeface="Cambria Math"/>
                        </a:rPr>
                        <m:t>+2(1−</m:t>
                      </m:r>
                      <m:r>
                        <m:rPr>
                          <m:sty m:val="p"/>
                        </m:rPr>
                        <a:rPr lang="el-GR" sz="2000" b="0" i="0">
                          <a:solidFill>
                            <a:schemeClr val="tx1"/>
                          </a:solidFill>
                          <a:latin typeface="Cambria Math"/>
                        </a:rPr>
                        <m:t>λ</m:t>
                      </m:r>
                      <m:r>
                        <a:rPr lang="el-GR" sz="2000" b="0" i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CA" sz="2000" b="0" i="0">
                          <a:solidFill>
                            <a:schemeClr val="tx1"/>
                          </a:solidFill>
                          <a:latin typeface="Cambria Math"/>
                        </a:rPr>
                        <m:t>μs</m:t>
                      </m:r>
                      <m:r>
                        <a:rPr lang="en-CA" sz="2000" b="0" i="0">
                          <a:solidFill>
                            <a:schemeClr val="tx1"/>
                          </a:solidFill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CA" sz="2000" b="0" dirty="0">
                  <a:solidFill>
                    <a:schemeClr val="tx1"/>
                  </a:solidFill>
                </a:endParaRPr>
              </a:p>
              <a:p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PPP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is more likely to dominate procurement under PUB: </a:t>
                </a:r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914400" lvl="1" indent="-5143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greater is the cost reducing effect of effort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δ</m:t>
                    </m:r>
                    <m: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; </a:t>
                </a:r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914400" lvl="1" indent="-5143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smaller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probability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project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design will need to change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μ</m:t>
                        </m:r>
                      </m:e>
                    </m:d>
                    <m: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 </a:t>
                </a:r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914400" lvl="1" indent="-5143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greater is the switching cost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s</m:t>
                    </m:r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); and, </a:t>
                </a:r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914400" lvl="1" indent="-5143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smaller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difference between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values </a:t>
                </a:r>
                <a14:m>
                  <m:oMath xmlns:m="http://schemas.openxmlformats.org/officeDocument/2006/math">
                    <m: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CA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</m:e>
                      <m:sub>
                        <m: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CA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</m:e>
                      <m:sub>
                        <m: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. </a:t>
                </a:r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0" indent="0"/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Assuming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that the net benefit of renegotiation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</m:e>
                      <m:sub>
                        <m: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CA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</m:e>
                      <m:sub>
                        <m:r>
                          <a:rPr lang="en-CA" sz="2000" b="0" i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  <m:r>
                      <m:rPr>
                        <m:sty m:val="p"/>
                      </m:rP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s</m:t>
                    </m:r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) is always positive, then the VFM of a PPP is relatively higher when government is in a stronger bargaining position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λ</m:t>
                    </m:r>
                    <m: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). </m:t>
                    </m:r>
                  </m:oMath>
                </a14:m>
                <a:endParaRPr lang="en-CA" sz="2000" b="0" dirty="0">
                  <a:solidFill>
                    <a:schemeClr val="tx1"/>
                  </a:solidFill>
                </a:endParaRPr>
              </a:p>
              <a:p>
                <a:endParaRPr lang="en-CA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6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1550" y="1295400"/>
                <a:ext cx="8190910" cy="5105400"/>
              </a:xfrm>
              <a:blipFill rotWithShape="1">
                <a:blip r:embed="rId2" cstate="print"/>
                <a:stretch>
                  <a:fillRect l="-1191" t="-956"/>
                </a:stretch>
              </a:blipFill>
            </p:spPr>
            <p:txBody>
              <a:bodyPr/>
              <a:lstStyle/>
              <a:p>
                <a:r>
                  <a:rPr lang="en-CA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26695" y="6264315"/>
            <a:ext cx="4763616" cy="457200"/>
          </a:xfrm>
          <a:noFill/>
        </p:spPr>
        <p:txBody>
          <a:bodyPr/>
          <a:lstStyle/>
          <a:p>
            <a:r>
              <a:rPr lang="en-CA" altLang="en-US" dirty="0" smtClean="0">
                <a:cs typeface="Arial" charset="0"/>
              </a:rPr>
              <a:t>Efficiency vs. Flexibility in PPPs</a:t>
            </a:r>
            <a:endParaRPr lang="en-US" altLang="en-US" dirty="0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27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82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>
          <a:xfrm>
            <a:off x="206515" y="260648"/>
            <a:ext cx="8249453" cy="1143000"/>
          </a:xfrm>
        </p:spPr>
        <p:txBody>
          <a:bodyPr/>
          <a:lstStyle/>
          <a:p>
            <a:r>
              <a:rPr lang="en-CA" b="1" dirty="0" smtClean="0"/>
              <a:t>Illustrating the flexibility-efficiency trade-off:</a:t>
            </a:r>
            <a:endParaRPr lang="en-CA" dirty="0" smtClean="0"/>
          </a:p>
        </p:txBody>
      </p:sp>
      <p:sp>
        <p:nvSpPr>
          <p:cNvPr id="2664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867400"/>
          </a:xfrm>
        </p:spPr>
        <p:txBody>
          <a:bodyPr/>
          <a:lstStyle/>
          <a:p>
            <a:endParaRPr lang="en-CA" sz="20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r>
              <a:rPr lang="en-CA" baseline="-25000" dirty="0"/>
              <a:t> </a:t>
            </a:r>
            <a:r>
              <a:rPr lang="en-CA" dirty="0">
                <a:effectLst/>
              </a:rPr>
              <a:t> </a:t>
            </a:r>
            <a:r>
              <a:rPr lang="en-CA" dirty="0"/>
              <a:t> </a:t>
            </a:r>
          </a:p>
          <a:p>
            <a:endParaRPr lang="en-CA" b="0" dirty="0" smtClean="0">
              <a:solidFill>
                <a:schemeClr val="tx1"/>
              </a:solidFill>
            </a:endParaRPr>
          </a:p>
        </p:txBody>
      </p:sp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28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001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266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Extension 1:  TSS Standard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3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6555" y="1524000"/>
                <a:ext cx="8235916" cy="4724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b="0" dirty="0" smtClean="0">
                    <a:solidFill>
                      <a:schemeClr val="tx1"/>
                    </a:solidFill>
                  </a:rPr>
                  <a:t>Need to add shadow cost of taxation:  if government pays Z to firm it costs government (1+</a:t>
                </a:r>
                <a:r>
                  <a:rPr lang="el-GR" b="0" i="1" dirty="0" smtClean="0">
                    <a:solidFill>
                      <a:schemeClr val="tx1"/>
                    </a:solidFill>
                  </a:rPr>
                  <a:t>γ</a:t>
                </a:r>
                <a:r>
                  <a:rPr lang="en-CA" b="0" i="1" dirty="0" smtClean="0">
                    <a:solidFill>
                      <a:schemeClr val="tx1"/>
                    </a:solidFill>
                  </a:rPr>
                  <a:t>)Z</a:t>
                </a:r>
              </a:p>
              <a:p>
                <a:endParaRPr lang="en-CA" b="0" i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CA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E</m:t>
                          </m:r>
                          <m:r>
                            <a:rPr lang="en-CA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CA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TSS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CA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PUB</m:t>
                          </m:r>
                        </m:sup>
                      </m:sSup>
                      <m:r>
                        <a:rPr lang="en-CA" sz="2000">
                          <a:solidFill>
                            <a:schemeClr val="tx1"/>
                          </a:solidFill>
                          <a:latin typeface="Cambria Math"/>
                        </a:rPr>
                        <m:t>)=</m:t>
                      </m:r>
                      <m:r>
                        <m:rPr>
                          <m:sty m:val="p"/>
                        </m:rPr>
                        <a:rPr lang="en-CA" sz="2000">
                          <a:solidFill>
                            <a:schemeClr val="tx1"/>
                          </a:solidFill>
                          <a:latin typeface="Cambria Math"/>
                        </a:rPr>
                        <m:t>μ</m:t>
                      </m:r>
                      <m:d>
                        <m:dPr>
                          <m:ctrlP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CA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CA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CA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1+</m:t>
                              </m:r>
                              <m:r>
                                <a:rPr lang="en-CA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𝛾</m:t>
                              </m:r>
                            </m:e>
                          </m:d>
                          <m: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𝐾</m:t>
                          </m:r>
                          <m: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  <m:d>
                            <m:dPr>
                              <m:ctrlPr>
                                <a:rPr lang="en-CA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CA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1+</m:t>
                              </m:r>
                              <m:r>
                                <a:rPr lang="en-CA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𝛾</m:t>
                              </m:r>
                            </m:e>
                          </m:d>
                          <m: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CA" sz="200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CA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μ</m:t>
                          </m:r>
                        </m:e>
                      </m:d>
                      <m:d>
                        <m:dPr>
                          <m:ctrlP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CA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CA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CA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1+</m:t>
                              </m:r>
                              <m:r>
                                <a:rPr lang="en-CA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𝛾</m:t>
                              </m:r>
                            </m:e>
                          </m:d>
                          <m: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</m:d>
                    </m:oMath>
                  </m:oMathPara>
                </a14:m>
                <a:endParaRPr lang="en-CA" sz="2000" dirty="0" smtClean="0">
                  <a:solidFill>
                    <a:schemeClr val="tx1"/>
                  </a:solidFill>
                </a:endParaRPr>
              </a:p>
              <a:p>
                <a:endParaRPr lang="en-CA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>
                          <a:solidFill>
                            <a:schemeClr val="tx1"/>
                          </a:solidFill>
                          <a:latin typeface="Cambria Math"/>
                        </a:rPr>
                        <m:t>                                                   =</m:t>
                      </m:r>
                      <m:sSub>
                        <m:sSubPr>
                          <m:ctrlP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CA" sz="20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1+</m:t>
                          </m:r>
                          <m: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𝛾</m:t>
                          </m:r>
                        </m:e>
                      </m:d>
                      <m:r>
                        <a:rPr lang="en-CA" sz="2000" i="1">
                          <a:solidFill>
                            <a:schemeClr val="tx1"/>
                          </a:solidFill>
                          <a:latin typeface="Cambria Math"/>
                        </a:rPr>
                        <m:t>𝐾</m:t>
                      </m:r>
                      <m:r>
                        <a:rPr lang="en-CA" sz="2000" i="1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  <m:d>
                        <m:dPr>
                          <m:ctrlP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1+</m:t>
                          </m:r>
                          <m:r>
                            <a:rPr lang="en-CA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𝛾</m:t>
                          </m:r>
                        </m:e>
                      </m:d>
                      <m:r>
                        <m:rPr>
                          <m:sty m:val="p"/>
                        </m:rPr>
                        <a:rPr lang="en-CA" sz="2000">
                          <a:solidFill>
                            <a:schemeClr val="tx1"/>
                          </a:solidFill>
                          <a:latin typeface="Cambria Math"/>
                        </a:rPr>
                        <m:t>μs</m:t>
                      </m:r>
                    </m:oMath>
                  </m:oMathPara>
                </a14:m>
                <a:endParaRPr lang="en-CA" sz="2000" dirty="0">
                  <a:solidFill>
                    <a:schemeClr val="tx1"/>
                  </a:solidFill>
                </a:endParaRPr>
              </a:p>
              <a:p>
                <a:endParaRPr lang="en-CA" sz="2000" i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CA" sz="200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CA" sz="2000">
                            <a:latin typeface="Cambria Math"/>
                          </a:rPr>
                          <m:t>E</m:t>
                        </m:r>
                        <m:r>
                          <a:rPr lang="en-CA" sz="200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CA" sz="2000">
                            <a:latin typeface="Cambria Math"/>
                          </a:rPr>
                          <m:t>TSS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CA" sz="2000">
                            <a:latin typeface="Cambria Math"/>
                          </a:rPr>
                          <m:t>PPP</m:t>
                        </m:r>
                      </m:sup>
                    </m:sSup>
                    <m:r>
                      <a:rPr lang="en-CA" sz="2000">
                        <a:latin typeface="Cambria Math"/>
                      </a:rPr>
                      <m:t>)=</m:t>
                    </m:r>
                  </m:oMath>
                </a14:m>
                <a:endParaRPr lang="en-CA" sz="200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z="2000">
                          <a:latin typeface="Cambria Math"/>
                        </a:rPr>
                        <m:t>μ</m:t>
                      </m:r>
                      <m:d>
                        <m:dPr>
                          <m:ctrlPr>
                            <a:rPr lang="en-CA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CA" sz="2000" i="1">
                              <a:latin typeface="Cambria Math"/>
                            </a:rPr>
                            <m:t>−</m:t>
                          </m:r>
                          <m:r>
                            <a:rPr lang="en-CA" sz="2000" i="1">
                              <a:latin typeface="Cambria Math"/>
                            </a:rPr>
                            <m:t>𝛾</m:t>
                          </m:r>
                          <m:sSubSup>
                            <m:sSubSup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CA" sz="200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CA" sz="2000" i="1">
                                  <a:latin typeface="Cambria Math"/>
                                </a:rPr>
                                <m:t>𝑃𝑃𝑃</m:t>
                              </m:r>
                            </m:sup>
                          </m:sSubSup>
                          <m:r>
                            <a:rPr lang="en-CA" sz="2000" i="1">
                              <a:latin typeface="Cambria Math"/>
                            </a:rPr>
                            <m:t>−</m:t>
                          </m:r>
                          <m:r>
                            <a:rPr lang="en-CA" sz="2000" i="1">
                              <a:latin typeface="Cambria Math"/>
                            </a:rPr>
                            <m:t>𝐾</m:t>
                          </m:r>
                          <m:r>
                            <a:rPr lang="en-CA" sz="20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CA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CA" sz="2000" i="1">
                                      <a:latin typeface="Cambria Math"/>
                                    </a:rPr>
                                    <m:t>𝛿</m:t>
                                  </m:r>
                                </m:e>
                                <m:sup>
                                  <m:r>
                                    <a:rPr lang="en-CA" sz="20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CA" sz="200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CA" sz="2000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CA" sz="2000">
                                  <a:latin typeface="Cambria Math"/>
                                </a:rPr>
                                <m:t>2+</m:t>
                              </m:r>
                              <m:r>
                                <a:rPr lang="en-CA" sz="2000" i="1">
                                  <a:latin typeface="Cambria Math"/>
                                </a:rPr>
                                <m:t>𝛾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CA" sz="2000">
                              <a:latin typeface="Cambria Math"/>
                            </a:rPr>
                            <m:t>s</m:t>
                          </m:r>
                        </m:e>
                      </m:d>
                      <m:r>
                        <a:rPr lang="en-CA" sz="200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CA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sz="2000">
                              <a:latin typeface="Cambria Math"/>
                            </a:rPr>
                            <m:t>1</m:t>
                          </m:r>
                          <m:r>
                            <a:rPr lang="en-CA" sz="2000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CA" sz="2000">
                              <a:latin typeface="Cambria Math"/>
                            </a:rPr>
                            <m:t>μ</m:t>
                          </m:r>
                        </m:e>
                      </m:d>
                      <m:d>
                        <m:dPr>
                          <m:ctrlPr>
                            <a:rPr lang="en-CA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CA" sz="2000" i="1">
                              <a:latin typeface="Cambria Math"/>
                            </a:rPr>
                            <m:t>−</m:t>
                          </m:r>
                          <m:r>
                            <a:rPr lang="en-CA" sz="2000" i="1">
                              <a:latin typeface="Cambria Math"/>
                            </a:rPr>
                            <m:t>𝛾</m:t>
                          </m:r>
                          <m:sSubSup>
                            <m:sSubSup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CA" sz="200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CA" sz="2000" i="1">
                                  <a:latin typeface="Cambria Math"/>
                                </a:rPr>
                                <m:t>𝑃𝑃𝑃</m:t>
                              </m:r>
                            </m:sup>
                          </m:sSubSup>
                          <m:r>
                            <a:rPr lang="en-CA" sz="2000" i="1">
                              <a:latin typeface="Cambria Math"/>
                            </a:rPr>
                            <m:t>−</m:t>
                          </m:r>
                          <m:r>
                            <a:rPr lang="en-CA" sz="2000" i="1">
                              <a:latin typeface="Cambria Math"/>
                            </a:rPr>
                            <m:t>𝐾</m:t>
                          </m:r>
                          <m:r>
                            <a:rPr lang="en-CA" sz="20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CA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CA" sz="2000" i="1">
                                      <a:latin typeface="Cambria Math"/>
                                    </a:rPr>
                                    <m:t>𝛿</m:t>
                                  </m:r>
                                </m:e>
                                <m:sup>
                                  <m:r>
                                    <a:rPr lang="en-CA" sz="20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CA" sz="200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CA" sz="2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C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>
                          <a:latin typeface="Cambria Math"/>
                        </a:rPr>
                        <m:t>      =</m:t>
                      </m:r>
                      <m:d>
                        <m:dPr>
                          <m:ctrlPr>
                            <a:rPr lang="en-CA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sz="2000">
                              <a:latin typeface="Cambria Math"/>
                            </a:rPr>
                            <m:t>1</m:t>
                          </m:r>
                          <m:r>
                            <a:rPr lang="en-CA" sz="2000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CA" sz="2000">
                              <a:latin typeface="Cambria Math"/>
                            </a:rPr>
                            <m:t>μ</m:t>
                          </m:r>
                          <m:d>
                            <m:d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CA" sz="200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CA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l-GR" sz="2000" i="1">
                                  <a:latin typeface="Cambria Math"/>
                                </a:rPr>
                                <m:t>𝜆</m:t>
                              </m:r>
                            </m:e>
                          </m:d>
                        </m:e>
                      </m:d>
                      <m:sSub>
                        <m:sSubPr>
                          <m:ctrlPr>
                            <a:rPr lang="en-CA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2000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CA" sz="20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CA" sz="2000" i="1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CA" sz="2000">
                          <a:latin typeface="Cambria Math"/>
                        </a:rPr>
                        <m:t>μ</m:t>
                      </m:r>
                      <m:d>
                        <m:dPr>
                          <m:ctrlPr>
                            <a:rPr lang="en-CA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sz="2000">
                              <a:latin typeface="Cambria Math"/>
                            </a:rPr>
                            <m:t>1</m:t>
                          </m:r>
                          <m:r>
                            <a:rPr lang="en-CA" sz="2000" i="1">
                              <a:latin typeface="Cambria Math"/>
                            </a:rPr>
                            <m:t>−</m:t>
                          </m:r>
                          <m:r>
                            <a:rPr lang="el-GR" sz="2000" i="1">
                              <a:latin typeface="Cambria Math"/>
                            </a:rPr>
                            <m:t>𝜆</m:t>
                          </m:r>
                        </m:e>
                      </m:d>
                      <m:sSub>
                        <m:sSubPr>
                          <m:ctrlPr>
                            <a:rPr lang="en-CA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2000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CA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CA" sz="2000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CA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sz="2000" i="1">
                              <a:latin typeface="Cambria Math"/>
                            </a:rPr>
                            <m:t>1+</m:t>
                          </m:r>
                          <m:r>
                            <a:rPr lang="en-CA" sz="2000" i="1">
                              <a:latin typeface="Cambria Math"/>
                            </a:rPr>
                            <m:t>𝛾</m:t>
                          </m:r>
                        </m:e>
                      </m:d>
                      <m:r>
                        <a:rPr lang="en-CA" sz="2000" i="1">
                          <a:latin typeface="Cambria Math"/>
                        </a:rPr>
                        <m:t>(</m:t>
                      </m:r>
                      <m:r>
                        <a:rPr lang="en-CA" sz="2000" i="1">
                          <a:latin typeface="Cambria Math"/>
                        </a:rPr>
                        <m:t>𝐾</m:t>
                      </m:r>
                      <m:r>
                        <a:rPr lang="en-CA" sz="20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sz="20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sz="2000" i="1">
                                  <a:latin typeface="Cambria Math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CA" sz="20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CA" sz="200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 sz="2000">
                          <a:latin typeface="Cambria Math"/>
                        </a:rPr>
                        <m:t>)</m:t>
                      </m:r>
                      <m:r>
                        <a:rPr lang="en-CA" sz="2000" i="1">
                          <a:latin typeface="Cambria Math"/>
                        </a:rPr>
                        <m:t>−</m:t>
                      </m:r>
                      <m:r>
                        <a:rPr lang="en-CA" sz="2000">
                          <a:latin typeface="Cambria Math"/>
                        </a:rPr>
                        <m:t>2</m:t>
                      </m:r>
                      <m:r>
                        <a:rPr lang="en-CA" sz="2000" i="1">
                          <a:latin typeface="Cambria Math"/>
                        </a:rPr>
                        <m:t>(1+</m:t>
                      </m:r>
                      <m:r>
                        <a:rPr lang="en-CA" sz="2000" i="1">
                          <a:latin typeface="Cambria Math"/>
                        </a:rPr>
                        <m:t>𝛾</m:t>
                      </m:r>
                      <m:r>
                        <a:rPr lang="en-CA" sz="2000" i="1">
                          <a:latin typeface="Cambria Math"/>
                        </a:rPr>
                        <m:t>)</m:t>
                      </m:r>
                      <m:r>
                        <a:rPr lang="el-GR" sz="2000" i="1">
                          <a:latin typeface="Cambria Math"/>
                        </a:rPr>
                        <m:t>𝜆</m:t>
                      </m:r>
                      <m:r>
                        <m:rPr>
                          <m:sty m:val="p"/>
                        </m:rPr>
                        <a:rPr lang="en-CA" sz="2000">
                          <a:latin typeface="Cambria Math"/>
                        </a:rPr>
                        <m:t>μs</m:t>
                      </m:r>
                    </m:oMath>
                  </m:oMathPara>
                </a14:m>
                <a:endParaRPr lang="en-CA" sz="2000" dirty="0"/>
              </a:p>
              <a:p>
                <a:pPr marL="0" indent="0">
                  <a:buNone/>
                </a:pPr>
                <a:endParaRPr lang="en-CA" sz="2000" dirty="0" smtClean="0">
                  <a:solidFill>
                    <a:schemeClr val="tx1"/>
                  </a:solidFill>
                </a:endParaRPr>
              </a:p>
              <a:p>
                <a:endParaRPr lang="en-CA" sz="2000" dirty="0">
                  <a:solidFill>
                    <a:schemeClr val="tx1"/>
                  </a:solidFill>
                </a:endParaRPr>
              </a:p>
              <a:p>
                <a:endParaRPr lang="en-CA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73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6555" y="1524000"/>
                <a:ext cx="8235916" cy="4724400"/>
              </a:xfrm>
              <a:blipFill rotWithShape="1">
                <a:blip r:embed="rId2" cstate="print"/>
                <a:stretch>
                  <a:fillRect l="-1184" t="-103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3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307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30FFF-E383-4F64-971F-5E40EC2B87E4}" type="slidenum">
              <a:rPr lang="en-US" altLang="en-US" smtClean="0">
                <a:cs typeface="Arial" charset="0"/>
              </a:rPr>
              <a:pPr/>
              <a:t>29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3074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30741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7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30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38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4578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03E8E-1CE6-467E-8D06-3D720A7046C3}" type="slidenum">
              <a:rPr lang="en-US" altLang="en-US" smtClean="0">
                <a:cs typeface="Arial" charset="0"/>
              </a:rPr>
              <a:pPr/>
              <a:t>3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4" name="Footer Placeholder 4"/>
          <p:cNvSpPr txBox="1">
            <a:spLocks noGrp="1"/>
          </p:cNvSpPr>
          <p:nvPr/>
        </p:nvSpPr>
        <p:spPr bwMode="auto">
          <a:xfrm>
            <a:off x="2590800" y="6467475"/>
            <a:ext cx="2895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altLang="en-US" sz="800">
                <a:solidFill>
                  <a:schemeClr val="bg1"/>
                </a:solidFill>
                <a:latin typeface="+mn-lt"/>
                <a:cs typeface="+mn-cs"/>
              </a:rPr>
              <a:t>UNIVERSITY OF BRITISH COLUMBIA</a:t>
            </a:r>
          </a:p>
        </p:txBody>
      </p:sp>
      <p:sp>
        <p:nvSpPr>
          <p:cNvPr id="24580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D4A95EF-D4FB-4103-A991-530103DE2C7D}" type="slidenum">
              <a:rPr lang="en-US" altLang="en-US" sz="1000">
                <a:solidFill>
                  <a:schemeClr val="bg1"/>
                </a:solidFill>
                <a:latin typeface="Arial" charset="0"/>
              </a:rPr>
              <a:pPr algn="r" eaLnBrk="0" hangingPunct="0"/>
              <a:t>3</a:t>
            </a:fld>
            <a:endParaRPr lang="en-US" alt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Recognized potential advantages of PPPs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88740"/>
            <a:ext cx="8001000" cy="5029200"/>
          </a:xfrm>
        </p:spPr>
        <p:txBody>
          <a:bodyPr/>
          <a:lstStyle/>
          <a:p>
            <a:pPr marL="400050" lvl="1" indent="0">
              <a:lnSpc>
                <a:spcPct val="90000"/>
              </a:lnSpc>
              <a:buNone/>
            </a:pPr>
            <a:endParaRPr lang="en-CA" altLang="en-US" sz="2000" dirty="0"/>
          </a:p>
          <a:p>
            <a:pPr marL="857250" lvl="1" indent="-457200">
              <a:lnSpc>
                <a:spcPct val="90000"/>
              </a:lnSpc>
              <a:buAutoNum type="arabicPeriod"/>
            </a:pPr>
            <a:r>
              <a:rPr lang="en-CA" altLang="en-US" dirty="0" smtClean="0"/>
              <a:t>Greater productive efficiency through use of the high-powered incentives available in the private sector.</a:t>
            </a:r>
          </a:p>
          <a:p>
            <a:pPr marL="857250" lvl="1" indent="-457200">
              <a:lnSpc>
                <a:spcPct val="90000"/>
              </a:lnSpc>
              <a:buAutoNum type="arabicPeriod"/>
            </a:pPr>
            <a:endParaRPr lang="en-CA" altLang="en-US" dirty="0" smtClean="0"/>
          </a:p>
          <a:p>
            <a:pPr marL="914400" lvl="1" indent="-514350">
              <a:lnSpc>
                <a:spcPct val="90000"/>
              </a:lnSpc>
              <a:buAutoNum type="arabicPeriod"/>
            </a:pPr>
            <a:r>
              <a:rPr lang="en-CA" altLang="en-US" dirty="0" smtClean="0"/>
              <a:t>Greater efficiency through the exploitation of economies of scale or access to key skills using the private sector.</a:t>
            </a:r>
          </a:p>
          <a:p>
            <a:pPr marL="914400" lvl="1" indent="-514350">
              <a:lnSpc>
                <a:spcPct val="90000"/>
              </a:lnSpc>
              <a:buAutoNum type="arabicPeriod"/>
            </a:pPr>
            <a:endParaRPr lang="en-CA" altLang="en-US" dirty="0" smtClean="0"/>
          </a:p>
          <a:p>
            <a:pPr marL="914400" lvl="1" indent="-514350">
              <a:lnSpc>
                <a:spcPct val="90000"/>
              </a:lnSpc>
              <a:buAutoNum type="arabicPeriod"/>
            </a:pPr>
            <a:r>
              <a:rPr lang="en-CA" altLang="en-US" dirty="0" smtClean="0"/>
              <a:t>Benefits from bundling tasks to recognize complementarities of some tasks</a:t>
            </a:r>
          </a:p>
          <a:p>
            <a:pPr marL="914400" lvl="1" indent="-514350">
              <a:lnSpc>
                <a:spcPct val="90000"/>
              </a:lnSpc>
              <a:buAutoNum type="arabicPeriod"/>
            </a:pPr>
            <a:endParaRPr lang="en-CA" altLang="en-US" dirty="0" smtClean="0"/>
          </a:p>
          <a:p>
            <a:pPr marL="914400" lvl="1" indent="-514350">
              <a:lnSpc>
                <a:spcPct val="90000"/>
              </a:lnSpc>
              <a:buAutoNum type="arabicPeriod"/>
            </a:pPr>
            <a:r>
              <a:rPr lang="en-CA" altLang="en-US" dirty="0" smtClean="0"/>
              <a:t>Greater innovation and dynamic efficiency from private sector.</a:t>
            </a:r>
          </a:p>
          <a:p>
            <a:pPr marL="400050" lvl="1" indent="0">
              <a:lnSpc>
                <a:spcPct val="90000"/>
              </a:lnSpc>
              <a:buNone/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1115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Comparing PPP/PUB under TSS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3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1530" y="1223755"/>
                <a:ext cx="8460940" cy="48605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sz="2000" b="1" dirty="0" smtClean="0">
                    <a:solidFill>
                      <a:schemeClr val="tx1"/>
                    </a:solidFill>
                  </a:rPr>
                  <a:t>Result </a:t>
                </a:r>
                <a:r>
                  <a:rPr lang="en-CA" sz="2000" b="1" dirty="0">
                    <a:solidFill>
                      <a:schemeClr val="tx1"/>
                    </a:solidFill>
                  </a:rPr>
                  <a:t>3: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  Under the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TSS standard,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a PPP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will dominate PUB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when: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1800" b="0" i="0" smtClean="0">
                        <a:solidFill>
                          <a:schemeClr val="tx1"/>
                        </a:solidFill>
                        <a:latin typeface="Cambria Math"/>
                      </a:rPr>
                      <m:t>E</m:t>
                    </m:r>
                    <m:d>
                      <m:dPr>
                        <m:ctrlPr>
                          <a:rPr lang="en-CA" sz="1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sz="18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CA" sz="1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TSS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CA" sz="1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PPP</m:t>
                            </m:r>
                          </m:sup>
                        </m:sSup>
                      </m:e>
                    </m:d>
                    <m:r>
                      <a:rPr lang="en-CA" sz="1800" b="0" i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CA" sz="1800" b="0" i="0" smtClean="0">
                        <a:solidFill>
                          <a:schemeClr val="tx1"/>
                        </a:solidFill>
                        <a:latin typeface="Cambria Math"/>
                      </a:rPr>
                      <m:t>E</m:t>
                    </m:r>
                    <m:d>
                      <m:dPr>
                        <m:ctrlPr>
                          <a:rPr lang="en-CA" sz="1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sz="18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CA" sz="1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TSS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CA" sz="1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PUB</m:t>
                            </m:r>
                          </m:sup>
                        </m:sSup>
                      </m:e>
                    </m:d>
                    <m:r>
                      <a:rPr lang="en-CA" sz="1800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sz="1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CA" sz="1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en-CA" sz="1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γ</m:t>
                        </m:r>
                      </m:e>
                    </m:d>
                    <m:f>
                      <m:fPr>
                        <m:ctrlPr>
                          <a:rPr lang="en-CA" sz="1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CA" sz="18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CA" sz="1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δ</m:t>
                            </m:r>
                          </m:e>
                          <m:sup>
                            <m:r>
                              <a:rPr lang="en-CA" sz="1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CA" sz="1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CA" sz="1800" b="0" i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CA" sz="1800" b="0" i="0" smtClean="0">
                        <a:solidFill>
                          <a:schemeClr val="tx1"/>
                        </a:solidFill>
                        <a:latin typeface="Cambria Math"/>
                      </a:rPr>
                      <m:t>μ</m:t>
                    </m:r>
                    <m:d>
                      <m:dPr>
                        <m:ctrlPr>
                          <a:rPr lang="en-CA" sz="1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CA" sz="1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l-GR" sz="1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λ</m:t>
                        </m:r>
                      </m:e>
                    </m:d>
                    <m:d>
                      <m:dPr>
                        <m:ctrlPr>
                          <a:rPr lang="en-CA" sz="1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18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CA" sz="1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b</m:t>
                            </m:r>
                          </m:e>
                          <m:sub>
                            <m:r>
                              <a:rPr lang="en-CA" sz="1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CA" sz="1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CA" sz="18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CA" sz="1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b</m:t>
                            </m:r>
                          </m:e>
                          <m:sub>
                            <m:r>
                              <a:rPr lang="en-CA" sz="1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CA" sz="1800" b="0" i="0" smtClean="0">
                        <a:solidFill>
                          <a:schemeClr val="tx1"/>
                        </a:solidFill>
                        <a:latin typeface="Cambria Math"/>
                      </a:rPr>
                      <m:t>+2</m:t>
                    </m:r>
                    <m:d>
                      <m:dPr>
                        <m:ctrlPr>
                          <a:rPr lang="en-CA" sz="1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CA" sz="1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en-CA" sz="1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γ</m:t>
                        </m:r>
                      </m:e>
                    </m:d>
                    <m:d>
                      <m:dPr>
                        <m:ctrlPr>
                          <a:rPr lang="en-CA" sz="1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CA" sz="1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l-GR" sz="1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λ</m:t>
                        </m:r>
                      </m:e>
                    </m:d>
                    <m:r>
                      <m:rPr>
                        <m:sty m:val="p"/>
                      </m:rPr>
                      <a:rPr lang="en-CA" sz="1800" b="0" i="0" smtClean="0">
                        <a:solidFill>
                          <a:schemeClr val="tx1"/>
                        </a:solidFill>
                        <a:latin typeface="Cambria Math"/>
                      </a:rPr>
                      <m:t>μs</m:t>
                    </m:r>
                    <m:r>
                      <a:rPr lang="en-CA" sz="1800" b="0" i="0" smtClean="0">
                        <a:solidFill>
                          <a:schemeClr val="tx1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CA" sz="1800" b="0" dirty="0">
                    <a:solidFill>
                      <a:schemeClr val="tx1"/>
                    </a:solidFill>
                  </a:rPr>
                  <a:t>         </a:t>
                </a:r>
              </a:p>
              <a:p>
                <a:endParaRPr lang="en-CA" sz="1800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As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before, a PPP approach is more likely to dominate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PUB</a:t>
                </a:r>
              </a:p>
              <a:p>
                <a:pPr marL="800100" lvl="1" indent="-4000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greater is the cost reducing effect of effort </a:t>
                </a:r>
                <a14:m>
                  <m:oMath xmlns:m="http://schemas.openxmlformats.org/officeDocument/2006/math">
                    <m: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δ</m:t>
                    </m:r>
                    <m: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, </a:t>
                </a:r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800100" lvl="1" indent="-4000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smaller is the probability the project design will need to change </a:t>
                </a:r>
                <a14:m>
                  <m:oMath xmlns:m="http://schemas.openxmlformats.org/officeDocument/2006/math">
                    <m: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μ</m:t>
                    </m:r>
                    <m: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, </a:t>
                </a:r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800100" lvl="1" indent="-4000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larger is the switching cost </a:t>
                </a:r>
                <a14:m>
                  <m:oMath xmlns:m="http://schemas.openxmlformats.org/officeDocument/2006/math">
                    <m: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s</m:t>
                    </m:r>
                    <m: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, and, </a:t>
                </a:r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800100" lvl="1" indent="-4000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smaller is the difference between the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project values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CA" sz="2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b</m:t>
                            </m:r>
                          </m:e>
                          <m:sub>
                            <m:r>
                              <a:rPr lang="en-CA" sz="2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CA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CA" sz="2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CA" sz="2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b</m:t>
                            </m:r>
                          </m:e>
                          <m:sub>
                            <m:r>
                              <a:rPr lang="en-CA" sz="2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 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and </a:t>
                </a:r>
              </a:p>
              <a:p>
                <a:pPr marL="800100" lvl="1" indent="-4000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the greater is the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deadweight loss of government finance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(</a:t>
                </a:r>
                <a:r>
                  <a:rPr lang="el-GR" sz="2000" b="0" dirty="0" smtClean="0">
                    <a:solidFill>
                      <a:schemeClr val="tx1"/>
                    </a:solidFill>
                  </a:rPr>
                  <a:t>γ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). </a:t>
                </a:r>
              </a:p>
              <a:p>
                <a:pPr marL="0" indent="0"/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Assuming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that the net benefit of renegotiation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</m:e>
                      <m:sub>
                        <m:r>
                          <a:rPr lang="en-CA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CA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</m:e>
                      <m:sub>
                        <m:r>
                          <a:rPr lang="en-CA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−2(1+</m:t>
                    </m:r>
                    <m:r>
                      <m:rPr>
                        <m:sty m:val="p"/>
                      </m:rP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γ</m:t>
                    </m:r>
                    <m: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m:rPr>
                        <m:sty m:val="p"/>
                      </m:rPr>
                      <a:rPr lang="en-CA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s</m:t>
                    </m:r>
                  </m:oMath>
                </a14:m>
                <a:r>
                  <a:rPr lang="en-CA" sz="2000" b="0" dirty="0" smtClean="0">
                    <a:solidFill>
                      <a:schemeClr val="tx1"/>
                    </a:solidFill>
                  </a:rPr>
                  <a:t>]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 is always positive, so renegotiation always occurs when there are changes in demand, the TSS of a PPP is higher when government is in a stronger bargaining position.</a:t>
                </a:r>
              </a:p>
              <a:p>
                <a:endParaRPr lang="en-CA" sz="20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73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1530" y="1223755"/>
                <a:ext cx="8460940" cy="4860540"/>
              </a:xfrm>
              <a:blipFill rotWithShape="1">
                <a:blip r:embed="rId2" cstate="print"/>
                <a:stretch>
                  <a:fillRect l="-720" t="-627" b="-50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3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307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30FFF-E383-4F64-971F-5E40EC2B87E4}" type="slidenum">
              <a:rPr lang="en-US" altLang="en-US" smtClean="0">
                <a:cs typeface="Arial" charset="0"/>
              </a:rPr>
              <a:pPr/>
              <a:t>30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3074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30741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7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30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76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Differences between VFM &amp; TSS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3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524000"/>
                <a:ext cx="7695855" cy="4724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sz="2000" b="1" dirty="0" smtClean="0">
                    <a:solidFill>
                      <a:schemeClr val="tx1"/>
                    </a:solidFill>
                  </a:rPr>
                  <a:t>Result </a:t>
                </a:r>
                <a:r>
                  <a:rPr lang="en-CA" sz="2000" b="1" dirty="0">
                    <a:solidFill>
                      <a:schemeClr val="tx1"/>
                    </a:solidFill>
                  </a:rPr>
                  <a:t>4: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  When the public and private partners have different bargaining weights the following cases become possible:</a:t>
                </a:r>
              </a:p>
              <a:p>
                <a:pPr lvl="0"/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514350" lvl="0" indent="-5143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When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the government has the greater bargaining weight (i.e. λ &gt; ½) it is possible for a PPP to maximize VFM while PUB maximizes TSS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;</a:t>
                </a:r>
              </a:p>
              <a:p>
                <a:pPr marL="514350" lvl="0" indent="-514350">
                  <a:buAutoNum type="romanLcParenBoth"/>
                </a:pPr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 marL="514350" lvl="0" indent="-514350">
                  <a:buAutoNum type="romanLcParenBoth"/>
                </a:pPr>
                <a:r>
                  <a:rPr lang="en-CA" sz="2000" b="0" dirty="0">
                    <a:solidFill>
                      <a:schemeClr val="tx1"/>
                    </a:solidFill>
                  </a:rPr>
                  <a:t>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When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the government has the lesser bargaining weight (i.e. λ&lt; ½) it is possible for a PPP to maximize TSS while PUB maximizes 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VFM; and; </a:t>
                </a:r>
              </a:p>
              <a:p>
                <a:pPr marL="514350" lvl="0" indent="-514350">
                  <a:buAutoNum type="romanLcParenBoth"/>
                </a:pPr>
                <a:endParaRPr lang="en-CA" sz="2000" b="0" dirty="0">
                  <a:solidFill>
                    <a:schemeClr val="tx1"/>
                  </a:solidFill>
                </a:endParaRPr>
              </a:p>
              <a:p>
                <a:pPr marL="514350" lvl="0" indent="-514350">
                  <a:buAutoNum type="romanLcParenBoth"/>
                </a:pPr>
                <a:r>
                  <a:rPr lang="en-CA" sz="2000" b="0" dirty="0" smtClean="0">
                    <a:solidFill>
                      <a:schemeClr val="tx1"/>
                    </a:solidFill>
                  </a:rPr>
                  <a:t>When </a:t>
                </a:r>
                <a:r>
                  <a:rPr lang="en-CA" sz="2000" b="0" dirty="0">
                    <a:solidFill>
                      <a:schemeClr val="tx1"/>
                    </a:solidFill>
                  </a:rPr>
                  <a:t>the government and firm have equal bargaining weight (i.e. λ = ½), comparisons under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000" b="0" i="0">
                        <a:solidFill>
                          <a:schemeClr val="tx1"/>
                        </a:solidFill>
                        <a:latin typeface="Cambria Math"/>
                      </a:rPr>
                      <m:t>VFM</m:t>
                    </m:r>
                  </m:oMath>
                </a14:m>
                <a:r>
                  <a:rPr lang="en-CA" sz="2000" b="0" dirty="0">
                    <a:solidFill>
                      <a:schemeClr val="tx1"/>
                    </a:solidFill>
                  </a:rPr>
                  <a:t> are the same as those under TSS.   </a:t>
                </a:r>
              </a:p>
              <a:p>
                <a:endParaRPr lang="en-CA" sz="20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73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524000"/>
                <a:ext cx="7695855" cy="4724400"/>
              </a:xfrm>
              <a:blipFill rotWithShape="1">
                <a:blip r:embed="rId2" cstate="print"/>
                <a:stretch>
                  <a:fillRect l="-792" t="-645" r="-1188"/>
                </a:stretch>
              </a:blipFill>
            </p:spPr>
            <p:txBody>
              <a:bodyPr/>
              <a:lstStyle/>
              <a:p>
                <a:r>
                  <a:rPr lang="en-CA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3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307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30FFF-E383-4F64-971F-5E40EC2B87E4}" type="slidenum">
              <a:rPr lang="en-US" altLang="en-US" smtClean="0">
                <a:cs typeface="Arial" charset="0"/>
              </a:rPr>
              <a:pPr/>
              <a:t>31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3074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30741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7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30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83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Extension 2:  Toll Contract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566555" y="1447800"/>
            <a:ext cx="7785866" cy="4953000"/>
          </a:xfrm>
        </p:spPr>
        <p:txBody>
          <a:bodyPr/>
          <a:lstStyle/>
          <a:p>
            <a:endParaRPr lang="en-CA" dirty="0" smtClean="0"/>
          </a:p>
          <a:p>
            <a:pPr marL="0" indent="0">
              <a:buNone/>
            </a:pPr>
            <a:r>
              <a:rPr lang="en-CA" dirty="0" smtClean="0">
                <a:solidFill>
                  <a:schemeClr val="tx1"/>
                </a:solidFill>
              </a:rPr>
              <a:t>Could a toll contract change renegotiation incentives?</a:t>
            </a:r>
          </a:p>
          <a:p>
            <a:endParaRPr lang="en-CA" dirty="0" smtClean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CA" dirty="0" smtClean="0"/>
              <a:t>In many PPP arrangements, private parties are paid according to the use of the services. </a:t>
            </a:r>
          </a:p>
          <a:p>
            <a:pPr marL="457200" lvl="1" indent="0">
              <a:buNone/>
            </a:pPr>
            <a:r>
              <a:rPr lang="en-CA" dirty="0" smtClean="0"/>
              <a:t>		e.g. road and bridge projects funded by tolls</a:t>
            </a:r>
          </a:p>
          <a:p>
            <a:pPr lvl="1"/>
            <a:endParaRPr lang="en-CA" dirty="0" smtClean="0"/>
          </a:p>
          <a:p>
            <a:pPr lvl="1">
              <a:buFont typeface="Arial" charset="0"/>
              <a:buChar char="•"/>
            </a:pPr>
            <a:r>
              <a:rPr lang="en-CA" dirty="0" smtClean="0"/>
              <a:t>With a toll contract, private partner has stronger incentive to change project if it means meeting more demand</a:t>
            </a:r>
          </a:p>
          <a:p>
            <a:endParaRPr lang="en-CA" b="0" dirty="0" smtClean="0"/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978CE-ED49-43B1-AA02-36F2874562D9}" type="slidenum">
              <a:rPr lang="en-US" altLang="en-US" smtClean="0">
                <a:cs typeface="Arial" charset="0"/>
              </a:rPr>
              <a:pPr/>
              <a:t>32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553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530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55306" name="Rectangle 14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530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613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Toll Contract</a:t>
            </a:r>
          </a:p>
        </p:txBody>
      </p:sp>
      <p:sp>
        <p:nvSpPr>
          <p:cNvPr id="45082" name="Content Placeholder 2"/>
          <p:cNvSpPr>
            <a:spLocks noGrp="1"/>
          </p:cNvSpPr>
          <p:nvPr>
            <p:ph idx="1"/>
          </p:nvPr>
        </p:nvSpPr>
        <p:spPr>
          <a:xfrm>
            <a:off x="566554" y="1447800"/>
            <a:ext cx="7560841" cy="4953000"/>
          </a:xfrm>
        </p:spPr>
        <p:txBody>
          <a:bodyPr/>
          <a:lstStyle/>
          <a:p>
            <a:pPr marL="0" indent="0">
              <a:buNone/>
            </a:pPr>
            <a:r>
              <a:rPr lang="en-CA" b="0" dirty="0" smtClean="0">
                <a:solidFill>
                  <a:schemeClr val="tx1"/>
                </a:solidFill>
              </a:rPr>
              <a:t>Our extension: under PPPs contract, the fraction of the benefit that F gets (via usage fees) is    </a:t>
            </a:r>
          </a:p>
          <a:p>
            <a:pPr>
              <a:buFontTx/>
              <a:buChar char="•"/>
            </a:pPr>
            <a:endParaRPr lang="en-CA" b="0" dirty="0" smtClean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CA" b="0" dirty="0" smtClean="0">
                <a:solidFill>
                  <a:schemeClr val="tx1"/>
                </a:solidFill>
              </a:rPr>
              <a:t>incentive compatibility constraint:</a:t>
            </a:r>
          </a:p>
          <a:p>
            <a:endParaRPr lang="en-CA" b="0" dirty="0" smtClean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endParaRPr lang="en-CA" b="0" dirty="0" smtClean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CA" b="0" dirty="0" smtClean="0">
                <a:solidFill>
                  <a:schemeClr val="tx1"/>
                </a:solidFill>
              </a:rPr>
              <a:t>participation constraint:</a:t>
            </a:r>
          </a:p>
        </p:txBody>
      </p:sp>
      <p:sp>
        <p:nvSpPr>
          <p:cNvPr id="45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45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EC5A6-AF5F-4C28-B449-4275068C4998}" type="slidenum">
              <a:rPr lang="en-US" altLang="en-US" smtClean="0">
                <a:cs typeface="Arial" charset="0"/>
              </a:rPr>
              <a:pPr/>
              <a:t>33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4508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450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45087" name="Rectangle 9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508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450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45090" name="Rectangle 14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509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graphicFrame>
        <p:nvGraphicFramePr>
          <p:cNvPr id="4507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476270"/>
              </p:ext>
            </p:extLst>
          </p:nvPr>
        </p:nvGraphicFramePr>
        <p:xfrm>
          <a:off x="5292080" y="1808820"/>
          <a:ext cx="358446" cy="495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3" imgW="165028" imgH="228501" progId="Equation.3">
                  <p:embed/>
                </p:oleObj>
              </mc:Choice>
              <mc:Fallback>
                <p:oleObj name="Equation" r:id="rId3" imgW="165028" imgH="228501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808820"/>
                        <a:ext cx="358446" cy="4950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157253"/>
              </p:ext>
            </p:extLst>
          </p:nvPr>
        </p:nvGraphicFramePr>
        <p:xfrm>
          <a:off x="738188" y="3200400"/>
          <a:ext cx="337978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5" imgW="2032000" imgH="419100" progId="Equation.3">
                  <p:embed/>
                </p:oleObj>
              </mc:Choice>
              <mc:Fallback>
                <p:oleObj name="Equation" r:id="rId5" imgW="2032000" imgH="4191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3200400"/>
                        <a:ext cx="3379787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52328"/>
              </p:ext>
            </p:extLst>
          </p:nvPr>
        </p:nvGraphicFramePr>
        <p:xfrm>
          <a:off x="5751513" y="3276600"/>
          <a:ext cx="11461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7" imgW="545626" imgH="203024" progId="Equation.3">
                  <p:embed/>
                </p:oleObj>
              </mc:Choice>
              <mc:Fallback>
                <p:oleObj name="Equation" r:id="rId7" imgW="545626" imgH="203024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13" y="3276600"/>
                        <a:ext cx="11461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456371"/>
              </p:ext>
            </p:extLst>
          </p:nvPr>
        </p:nvGraphicFramePr>
        <p:xfrm>
          <a:off x="2006715" y="4509120"/>
          <a:ext cx="46069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9" imgW="2768600" imgH="419100" progId="Equation.3">
                  <p:embed/>
                </p:oleObj>
              </mc:Choice>
              <mc:Fallback>
                <p:oleObj name="Equation" r:id="rId9" imgW="2768600" imgH="41910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715" y="4509120"/>
                        <a:ext cx="4606925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8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776586"/>
              </p:ext>
            </p:extLst>
          </p:nvPr>
        </p:nvGraphicFramePr>
        <p:xfrm>
          <a:off x="2681790" y="5319210"/>
          <a:ext cx="18176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11" imgW="1092200" imgH="457200" progId="Equation.3">
                  <p:embed/>
                </p:oleObj>
              </mc:Choice>
              <mc:Fallback>
                <p:oleObj name="Equation" r:id="rId11" imgW="1092200" imgH="45720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790" y="5319210"/>
                        <a:ext cx="181768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60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5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825202"/>
          </a:xfrm>
        </p:spPr>
        <p:txBody>
          <a:bodyPr/>
          <a:lstStyle/>
          <a:p>
            <a:r>
              <a:rPr lang="en-CA" dirty="0" smtClean="0"/>
              <a:t>Toll Contract:  Changes in Demand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09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56565" y="1095723"/>
                <a:ext cx="7560841" cy="4808552"/>
              </a:xfrm>
            </p:spPr>
            <p:txBody>
              <a:bodyPr/>
              <a:lstStyle/>
              <a:p>
                <a:pPr>
                  <a:buFontTx/>
                  <a:buChar char="•"/>
                </a:pPr>
                <a:r>
                  <a:rPr lang="en-CA" b="0" dirty="0" smtClean="0">
                    <a:solidFill>
                      <a:schemeClr val="tx1"/>
                    </a:solidFill>
                  </a:rPr>
                  <a:t>G's threat point:                 </a:t>
                </a:r>
              </a:p>
              <a:p>
                <a:pPr marL="0" indent="0">
                  <a:buNone/>
                </a:pPr>
                <a:r>
                  <a:rPr lang="en-CA" dirty="0"/>
                  <a:t>	</a:t>
                </a:r>
                <a:r>
                  <a:rPr lang="en-CA" sz="2000" b="0" dirty="0" smtClean="0">
                    <a:solidFill>
                      <a:schemeClr val="tx1"/>
                    </a:solidFill>
                  </a:rPr>
                  <a:t>G has stronger bargaining position compared with baseline.</a:t>
                </a:r>
              </a:p>
              <a:p>
                <a:pPr marL="0" indent="0">
                  <a:buNone/>
                </a:pPr>
                <a:endParaRPr lang="en-CA" sz="2000" b="0" dirty="0" smtClean="0">
                  <a:solidFill>
                    <a:schemeClr val="tx1"/>
                  </a:solidFill>
                </a:endParaRPr>
              </a:p>
              <a:p>
                <a:pPr>
                  <a:buFontTx/>
                  <a:buChar char="•"/>
                </a:pPr>
                <a:r>
                  <a:rPr lang="en-CA" b="0" dirty="0" smtClean="0">
                    <a:solidFill>
                      <a:schemeClr val="tx1"/>
                    </a:solidFill>
                  </a:rPr>
                  <a:t>F’s threat point: assume F can walk away. So F's threat point still generates zero profits (in this case via exit).</a:t>
                </a:r>
              </a:p>
              <a:p>
                <a:pPr marL="0" indent="0">
                  <a:buNone/>
                </a:pPr>
                <a:r>
                  <a:rPr lang="en-CA" b="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CA" b="0" dirty="0" smtClean="0">
                    <a:solidFill>
                      <a:schemeClr val="tx1"/>
                    </a:solidFill>
                  </a:rPr>
                  <a:t>Nash Bargaining result: </a:t>
                </a:r>
              </a:p>
              <a:p>
                <a:pPr marL="0" indent="0">
                  <a:buNone/>
                </a:pPr>
                <a:endParaRPr lang="en-CA" sz="20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CA" sz="20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CA" sz="2000">
                              <a:latin typeface="Cambria Math"/>
                            </a:rPr>
                            <m:t>τ</m:t>
                          </m:r>
                        </m:e>
                        <m:sub>
                          <m:r>
                            <a:rPr lang="en-CA" sz="200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CA" sz="2000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CA" sz="20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CA" sz="2000" i="1" dirty="0" smtClean="0"/>
              </a:p>
              <a:p>
                <a:pPr marL="0" indent="0">
                  <a:buNone/>
                </a:pPr>
                <a:endParaRPr lang="en-CA" sz="20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CA" sz="2000">
                                  <a:latin typeface="Cambria Math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CA" sz="200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CA" sz="2000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CA" sz="200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CA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CA" sz="2000">
                                  <a:latin typeface="Cambria Math"/>
                                </a:rPr>
                                <m:t>λ</m:t>
                              </m:r>
                            </m:e>
                          </m:d>
                          <m:d>
                            <m:d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CA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CA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CA" sz="20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CA" sz="20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CA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latin typeface="Cambria Math"/>
                                    </a:rPr>
                                    <m:t>b</m:t>
                                  </m:r>
                                </m:e>
                                <m:sub>
                                  <m:r>
                                    <a:rPr lang="en-CA" sz="200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CA" sz="200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CA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latin typeface="Cambria Math"/>
                                    </a:rPr>
                                    <m:t>λ</m:t>
                                  </m:r>
                                  <m:r>
                                    <a:rPr lang="en-CA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CA" sz="20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CA" sz="2000" i="1">
                                  <a:latin typeface="Cambria Math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CA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CA" sz="2000" i="1">
                                      <a:latin typeface="Cambria Math"/>
                                    </a:rPr>
                                    <m:t>1−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latin typeface="Cambria Math"/>
                                    </a:rPr>
                                    <m:t>λ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CA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latin typeface="Cambria Math"/>
                                    </a:rPr>
                                    <m:t>b</m:t>
                                  </m:r>
                                </m:e>
                                <m:sub>
                                  <m:r>
                                    <a:rPr lang="en-CA" sz="200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f>
                            <m:f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CA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CA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latin typeface="Cambria Math"/>
                                    </a:rPr>
                                    <m:t>b</m:t>
                                  </m:r>
                                </m:e>
                                <m:sub>
                                  <m:r>
                                    <a:rPr lang="en-CA" sz="200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CA" sz="2000" i="1">
                                  <a:latin typeface="Cambria Math"/>
                                </a:rPr>
                                <m:t>𝐾</m:t>
                              </m:r>
                              <m:r>
                                <a:rPr lang="en-CA" sz="20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CA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CA" sz="2000" i="1">
                                          <a:latin typeface="Cambria Math"/>
                                        </a:rPr>
                                        <m:t>𝛿</m:t>
                                      </m:r>
                                    </m:e>
                                    <m:sup>
                                      <m:r>
                                        <a:rPr lang="en-CA" sz="200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CA" sz="200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CA" sz="2000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CA" sz="200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CA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CA" sz="2000">
                                  <a:latin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CA" sz="2000">
                                  <a:latin typeface="Cambria Math"/>
                                </a:rPr>
                                <m:t>λ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CA" sz="2000">
                              <a:latin typeface="Cambria Math"/>
                            </a:rPr>
                            <m:t>s</m:t>
                          </m:r>
                        </m:e>
                      </m:d>
                    </m:oMath>
                  </m:oMathPara>
                </a14:m>
                <a:endParaRPr lang="en-CA" sz="2000" dirty="0" smtClean="0"/>
              </a:p>
            </p:txBody>
          </p:sp>
        </mc:Choice>
        <mc:Fallback xmlns="">
          <p:sp>
            <p:nvSpPr>
              <p:cNvPr id="4609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6565" y="1095723"/>
                <a:ext cx="7560841" cy="4808552"/>
              </a:xfrm>
              <a:blipFill rotWithShape="1">
                <a:blip r:embed="rId3" cstate="print"/>
                <a:stretch>
                  <a:fillRect l="-1290" t="-101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09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46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370B76-0533-4605-816F-74FDF9B5EB5B}" type="slidenum">
              <a:rPr lang="en-US" altLang="en-US" smtClean="0">
                <a:cs typeface="Arial" charset="0"/>
              </a:rPr>
              <a:pPr/>
              <a:t>34</a:t>
            </a:fld>
            <a:endParaRPr lang="en-US" altLang="en-US" dirty="0" smtClean="0">
              <a:cs typeface="Arial" charset="0"/>
            </a:endParaRPr>
          </a:p>
        </p:txBody>
      </p:sp>
      <p:sp>
        <p:nvSpPr>
          <p:cNvPr id="460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46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46101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610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46103" name="Rectangle 8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4609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969905"/>
              </p:ext>
            </p:extLst>
          </p:nvPr>
        </p:nvGraphicFramePr>
        <p:xfrm>
          <a:off x="3356865" y="1105694"/>
          <a:ext cx="10668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4" imgW="583947" imgH="228501" progId="Equation.3">
                  <p:embed/>
                </p:oleObj>
              </mc:Choice>
              <mc:Fallback>
                <p:oleObj name="Equation" r:id="rId4" imgW="583947" imgH="228501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6865" y="1105694"/>
                        <a:ext cx="10668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2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Toll Contract:  </a:t>
            </a:r>
            <a:br>
              <a:rPr lang="en-CA" dirty="0" smtClean="0"/>
            </a:br>
            <a:r>
              <a:rPr lang="en-CA" dirty="0" smtClean="0"/>
              <a:t>Comparisons with Availability Contract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14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4800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b="0" dirty="0" smtClean="0">
                    <a:solidFill>
                      <a:schemeClr val="tx1"/>
                    </a:solidFill>
                  </a:rPr>
                  <a:t>Compare the toll contract and the availability contract </a:t>
                </a:r>
                <a:r>
                  <a:rPr lang="en-CA" dirty="0"/>
                  <a:t> </a:t>
                </a:r>
                <a:endParaRPr lang="en-CA" dirty="0" smtClean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>
                          <a:latin typeface="Cambria Math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en-CA">
                          <a:latin typeface="Cambria Math"/>
                        </a:rPr>
                        <m:t>E</m:t>
                      </m:r>
                      <m:d>
                        <m:dPr>
                          <m:ctrlPr>
                            <a:rPr lang="en-CA" i="1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CA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/>
                                </a:rPr>
                                <m:t>VFM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/>
                                </a:rPr>
                                <m:t>toll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/>
                                </a:rPr>
                                <m:t>PPP</m:t>
                              </m:r>
                            </m:sup>
                          </m:sSubSup>
                        </m:e>
                      </m:d>
                      <m:r>
                        <a:rPr lang="en-CA" i="1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CA">
                          <a:latin typeface="Cambria Math"/>
                        </a:rPr>
                        <m:t>E</m:t>
                      </m:r>
                      <m:d>
                        <m:dPr>
                          <m:ctrlPr>
                            <a:rPr lang="en-CA" i="1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CA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/>
                                </a:rPr>
                                <m:t>VFM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/>
                                </a:rPr>
                                <m:t>avail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/>
                                </a:rPr>
                                <m:t>PPP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CA" dirty="0" smtClean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CA">
                          <a:latin typeface="Cambria Math"/>
                        </a:rPr>
                        <m:t>μ</m:t>
                      </m:r>
                      <m:r>
                        <a:rPr lang="en-CA">
                          <a:latin typeface="Cambria Math"/>
                        </a:rPr>
                        <m:t>(1</m:t>
                      </m:r>
                      <m:r>
                        <a:rPr lang="en-CA" i="1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CA">
                          <a:latin typeface="Cambria Math"/>
                        </a:rPr>
                        <m:t>λ</m:t>
                      </m:r>
                      <m:r>
                        <a:rPr lang="en-CA"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CA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CA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CA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CA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CA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n-CA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CA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CA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CA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</a:rPr>
                            <m:t>𝐾</m:t>
                          </m:r>
                          <m:r>
                            <a:rPr lang="en-CA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CA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CA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CA" i="1">
                                      <a:latin typeface="Cambria Math"/>
                                    </a:rPr>
                                    <m:t>𝛿</m:t>
                                  </m:r>
                                </m:e>
                                <m:sup>
                                  <m:r>
                                    <a:rPr lang="en-CA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CA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CA" i="1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CA" dirty="0"/>
              </a:p>
              <a:p>
                <a:endParaRPr lang="en-CA" b="0" dirty="0" smtClean="0">
                  <a:solidFill>
                    <a:schemeClr val="tx1"/>
                  </a:solidFill>
                </a:endParaRPr>
              </a:p>
              <a:p>
                <a:endParaRPr lang="en-CA" dirty="0" smtClean="0"/>
              </a:p>
              <a:p>
                <a:endParaRPr lang="en-CA" dirty="0" smtClean="0"/>
              </a:p>
            </p:txBody>
          </p:sp>
        </mc:Choice>
        <mc:Fallback xmlns="">
          <p:sp>
            <p:nvSpPr>
              <p:cNvPr id="4814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800600"/>
              </a:xfrm>
              <a:blipFill rotWithShape="1">
                <a:blip r:embed="rId2" cstate="print"/>
                <a:stretch>
                  <a:fillRect l="-1081" t="-1017"/>
                </a:stretch>
              </a:blipFill>
            </p:spPr>
            <p:txBody>
              <a:bodyPr/>
              <a:lstStyle/>
              <a:p>
                <a:r>
                  <a:rPr lang="en-CA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1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481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53CB7-27A4-4CF0-AB4E-14BBB6E9B8CF}" type="slidenum">
              <a:rPr lang="en-US" altLang="en-US" smtClean="0">
                <a:cs typeface="Arial" charset="0"/>
              </a:rPr>
              <a:pPr/>
              <a:t>35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481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4814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814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481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915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Toll Contracts:  Results</a:t>
            </a:r>
          </a:p>
        </p:txBody>
      </p:sp>
      <p:sp>
        <p:nvSpPr>
          <p:cNvPr id="30737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724400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>
                <a:solidFill>
                  <a:schemeClr val="tx1"/>
                </a:solidFill>
              </a:rPr>
              <a:t>Result </a:t>
            </a:r>
            <a:r>
              <a:rPr lang="en-CA" b="1" dirty="0">
                <a:solidFill>
                  <a:schemeClr val="tx1"/>
                </a:solidFill>
              </a:rPr>
              <a:t>5:  </a:t>
            </a:r>
            <a:r>
              <a:rPr lang="en-CA" b="0" dirty="0">
                <a:solidFill>
                  <a:schemeClr val="tx1"/>
                </a:solidFill>
              </a:rPr>
              <a:t>When the objective of the government is to maximize VFM, the toll contract dominates the availability contract</a:t>
            </a:r>
            <a:r>
              <a:rPr lang="en-CA" b="0" dirty="0" smtClean="0">
                <a:solidFill>
                  <a:schemeClr val="tx1"/>
                </a:solidFill>
              </a:rPr>
              <a:t>.  Advantage of toll contract is greater:</a:t>
            </a:r>
          </a:p>
          <a:p>
            <a:pPr marL="0" indent="0">
              <a:buNone/>
            </a:pPr>
            <a:endParaRPr lang="en-CA" b="0" dirty="0" smtClean="0">
              <a:solidFill>
                <a:schemeClr val="tx1"/>
              </a:solidFill>
            </a:endParaRPr>
          </a:p>
          <a:p>
            <a:pPr marL="914400" lvl="1" indent="-514350">
              <a:buAutoNum type="romanLcParenBoth"/>
            </a:pPr>
            <a:r>
              <a:rPr lang="en-CA" b="0" dirty="0" smtClean="0">
                <a:solidFill>
                  <a:schemeClr val="tx1"/>
                </a:solidFill>
              </a:rPr>
              <a:t>The more likely change is needed (</a:t>
            </a:r>
            <a:r>
              <a:rPr lang="el-GR" b="0" dirty="0" smtClean="0">
                <a:solidFill>
                  <a:schemeClr val="tx1"/>
                </a:solidFill>
              </a:rPr>
              <a:t>μ</a:t>
            </a:r>
            <a:r>
              <a:rPr lang="en-CA" b="0" dirty="0" smtClean="0">
                <a:solidFill>
                  <a:schemeClr val="tx1"/>
                </a:solidFill>
              </a:rPr>
              <a:t>);</a:t>
            </a:r>
          </a:p>
          <a:p>
            <a:pPr marL="914400" lvl="1" indent="-514350">
              <a:buAutoNum type="romanLcParenBoth"/>
            </a:pPr>
            <a:r>
              <a:rPr lang="en-CA" b="0" dirty="0" smtClean="0">
                <a:solidFill>
                  <a:schemeClr val="tx1"/>
                </a:solidFill>
              </a:rPr>
              <a:t>The greater is cost K;</a:t>
            </a:r>
          </a:p>
          <a:p>
            <a:pPr marL="914400" lvl="1" indent="-514350">
              <a:buAutoNum type="romanLcParenBoth"/>
            </a:pPr>
            <a:r>
              <a:rPr lang="en-CA" b="0" dirty="0" smtClean="0">
                <a:solidFill>
                  <a:schemeClr val="tx1"/>
                </a:solidFill>
              </a:rPr>
              <a:t>The </a:t>
            </a:r>
            <a:r>
              <a:rPr lang="en-CA" dirty="0" smtClean="0"/>
              <a:t>lower</a:t>
            </a:r>
            <a:r>
              <a:rPr lang="en-CA" b="0" dirty="0" smtClean="0">
                <a:solidFill>
                  <a:schemeClr val="tx1"/>
                </a:solidFill>
              </a:rPr>
              <a:t> is the productivity of effort (</a:t>
            </a:r>
            <a:r>
              <a:rPr lang="el-GR" b="0" dirty="0" smtClean="0">
                <a:solidFill>
                  <a:schemeClr val="tx1"/>
                </a:solidFill>
              </a:rPr>
              <a:t>δ</a:t>
            </a:r>
            <a:r>
              <a:rPr lang="en-CA" b="0" dirty="0" smtClean="0">
                <a:solidFill>
                  <a:schemeClr val="tx1"/>
                </a:solidFill>
              </a:rPr>
              <a:t>); and  </a:t>
            </a:r>
          </a:p>
          <a:p>
            <a:pPr marL="914400" lvl="1" indent="-514350">
              <a:buAutoNum type="romanLcParenBoth"/>
            </a:pPr>
            <a:r>
              <a:rPr lang="en-CA" b="0" dirty="0" smtClean="0">
                <a:solidFill>
                  <a:schemeClr val="tx1"/>
                </a:solidFill>
              </a:rPr>
              <a:t>The greater the percentage difference between good and bad projects [(b</a:t>
            </a:r>
            <a:r>
              <a:rPr lang="en-CA" b="0" baseline="-25000" dirty="0" smtClean="0">
                <a:solidFill>
                  <a:schemeClr val="tx1"/>
                </a:solidFill>
              </a:rPr>
              <a:t>0</a:t>
            </a:r>
            <a:r>
              <a:rPr lang="en-CA" b="0" dirty="0" smtClean="0">
                <a:solidFill>
                  <a:schemeClr val="tx1"/>
                </a:solidFill>
              </a:rPr>
              <a:t>-b</a:t>
            </a:r>
            <a:r>
              <a:rPr lang="en-CA" b="0" baseline="-25000" dirty="0" smtClean="0">
                <a:solidFill>
                  <a:schemeClr val="tx1"/>
                </a:solidFill>
              </a:rPr>
              <a:t>1</a:t>
            </a:r>
            <a:r>
              <a:rPr lang="en-CA" b="0" dirty="0" smtClean="0">
                <a:solidFill>
                  <a:schemeClr val="tx1"/>
                </a:solidFill>
              </a:rPr>
              <a:t>)/b</a:t>
            </a:r>
            <a:r>
              <a:rPr lang="en-CA" b="0" baseline="-25000" dirty="0" smtClean="0">
                <a:solidFill>
                  <a:schemeClr val="tx1"/>
                </a:solidFill>
              </a:rPr>
              <a:t>0</a:t>
            </a:r>
            <a:r>
              <a:rPr lang="en-CA" b="0" dirty="0" smtClean="0">
                <a:solidFill>
                  <a:schemeClr val="tx1"/>
                </a:solidFill>
              </a:rPr>
              <a:t>] .</a:t>
            </a:r>
          </a:p>
          <a:p>
            <a:pPr marL="914400" lvl="1" indent="-514350">
              <a:buAutoNum type="romanLcParenBoth"/>
            </a:pPr>
            <a:endParaRPr lang="en-CA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dirty="0" smtClean="0"/>
              <a:t>So PPPs more likely to dominate PUB if tolls can be used!</a:t>
            </a:r>
            <a:endParaRPr lang="en-CA" b="0" dirty="0">
              <a:solidFill>
                <a:schemeClr val="tx1"/>
              </a:solidFill>
            </a:endParaRPr>
          </a:p>
          <a:p>
            <a:endParaRPr lang="en-CA" b="0" dirty="0" smtClean="0">
              <a:solidFill>
                <a:schemeClr val="tx1"/>
              </a:solidFill>
            </a:endParaRPr>
          </a:p>
        </p:txBody>
      </p:sp>
      <p:sp>
        <p:nvSpPr>
          <p:cNvPr id="3073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307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30FFF-E383-4F64-971F-5E40EC2B87E4}" type="slidenum">
              <a:rPr lang="en-US" altLang="en-US" smtClean="0">
                <a:cs typeface="Arial" charset="0"/>
              </a:rPr>
              <a:pPr/>
              <a:t>36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3074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30741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7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30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09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Summary:  The PPP Trade-off</a:t>
            </a:r>
            <a:br>
              <a:rPr lang="en-CA" dirty="0" smtClean="0"/>
            </a:br>
            <a:r>
              <a:rPr lang="en-CA" dirty="0" smtClean="0"/>
              <a:t>	Efficiency vs. Flexibility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521550" y="1448780"/>
            <a:ext cx="7924800" cy="4343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CA" dirty="0" smtClean="0">
                <a:solidFill>
                  <a:schemeClr val="tx1"/>
                </a:solidFill>
              </a:rPr>
              <a:t>PPPs more likely to dominate PUB when:</a:t>
            </a:r>
          </a:p>
          <a:p>
            <a:pPr marL="0" indent="0" algn="just">
              <a:buNone/>
              <a:defRPr/>
            </a:pPr>
            <a:r>
              <a:rPr lang="en-CA" dirty="0" smtClean="0">
                <a:solidFill>
                  <a:schemeClr val="tx1"/>
                </a:solidFill>
              </a:rPr>
              <a:t>	</a:t>
            </a:r>
            <a:r>
              <a:rPr lang="en-CA" b="0" dirty="0" smtClean="0">
                <a:solidFill>
                  <a:schemeClr val="tx1"/>
                </a:solidFill>
              </a:rPr>
              <a:t>(</a:t>
            </a:r>
            <a:r>
              <a:rPr lang="en-CA" b="0" dirty="0" err="1" smtClean="0">
                <a:solidFill>
                  <a:schemeClr val="tx1"/>
                </a:solidFill>
              </a:rPr>
              <a:t>i</a:t>
            </a:r>
            <a:r>
              <a:rPr lang="en-CA" b="0" dirty="0" smtClean="0">
                <a:solidFill>
                  <a:schemeClr val="tx1"/>
                </a:solidFill>
              </a:rPr>
              <a:t>) effort more important (i.e. δ larger) </a:t>
            </a:r>
          </a:p>
          <a:p>
            <a:pPr marL="0" indent="0" algn="just">
              <a:buNone/>
              <a:defRPr/>
            </a:pPr>
            <a:r>
              <a:rPr lang="en-CA" b="0" dirty="0" smtClean="0">
                <a:solidFill>
                  <a:schemeClr val="tx1"/>
                </a:solidFill>
              </a:rPr>
              <a:t>	(ii) probability of change ( µ) lower</a:t>
            </a:r>
          </a:p>
          <a:p>
            <a:pPr marL="0" indent="0" algn="just">
              <a:buNone/>
              <a:defRPr/>
            </a:pPr>
            <a:r>
              <a:rPr lang="en-CA" dirty="0" smtClean="0"/>
              <a:t>	(iii) switching cost (s) higher</a:t>
            </a:r>
            <a:endParaRPr lang="en-CA" b="0" dirty="0" smtClean="0">
              <a:solidFill>
                <a:schemeClr val="tx1"/>
              </a:solidFill>
            </a:endParaRPr>
          </a:p>
          <a:p>
            <a:pPr marL="0" indent="0" algn="just">
              <a:buNone/>
              <a:defRPr/>
            </a:pPr>
            <a:r>
              <a:rPr lang="en-CA" b="0" dirty="0" smtClean="0">
                <a:solidFill>
                  <a:schemeClr val="tx1"/>
                </a:solidFill>
              </a:rPr>
              <a:t>	(i</a:t>
            </a:r>
            <a:r>
              <a:rPr lang="en-CA" dirty="0" smtClean="0"/>
              <a:t>v</a:t>
            </a:r>
            <a:r>
              <a:rPr lang="en-CA" b="0" dirty="0" smtClean="0">
                <a:solidFill>
                  <a:schemeClr val="tx1"/>
                </a:solidFill>
              </a:rPr>
              <a:t>) difference between</a:t>
            </a:r>
            <a:r>
              <a:rPr lang="en-CA" dirty="0" smtClean="0"/>
              <a:t> </a:t>
            </a:r>
            <a:r>
              <a:rPr lang="en-CA" b="0" dirty="0" smtClean="0">
                <a:solidFill>
                  <a:schemeClr val="tx1"/>
                </a:solidFill>
              </a:rPr>
              <a:t>right and wrong projects (b</a:t>
            </a:r>
            <a:r>
              <a:rPr lang="en-CA" b="0" baseline="-25000" dirty="0" smtClean="0">
                <a:solidFill>
                  <a:schemeClr val="tx1"/>
                </a:solidFill>
              </a:rPr>
              <a:t>0</a:t>
            </a:r>
            <a:r>
              <a:rPr lang="en-CA" b="0" dirty="0" smtClean="0">
                <a:solidFill>
                  <a:schemeClr val="tx1"/>
                </a:solidFill>
              </a:rPr>
              <a:t>-b</a:t>
            </a:r>
            <a:r>
              <a:rPr lang="en-CA" b="0" baseline="-25000" dirty="0" smtClean="0">
                <a:solidFill>
                  <a:schemeClr val="tx1"/>
                </a:solidFill>
              </a:rPr>
              <a:t>1</a:t>
            </a:r>
            <a:r>
              <a:rPr lang="en-CA" b="0" dirty="0" smtClean="0">
                <a:solidFill>
                  <a:schemeClr val="tx1"/>
                </a:solidFill>
              </a:rPr>
              <a:t>)  		smaller</a:t>
            </a:r>
          </a:p>
          <a:p>
            <a:pPr marL="0" indent="0" algn="just">
              <a:buNone/>
              <a:defRPr/>
            </a:pPr>
            <a:r>
              <a:rPr lang="en-CA" b="0" dirty="0" smtClean="0">
                <a:solidFill>
                  <a:schemeClr val="tx1"/>
                </a:solidFill>
              </a:rPr>
              <a:t>	(v) governments have greater bargaining power </a:t>
            </a:r>
          </a:p>
          <a:p>
            <a:pPr marL="0" indent="0" algn="just">
              <a:buNone/>
              <a:defRPr/>
            </a:pPr>
            <a:r>
              <a:rPr lang="en-CA" b="0" dirty="0" smtClean="0">
                <a:solidFill>
                  <a:schemeClr val="tx1"/>
                </a:solidFill>
              </a:rPr>
              <a:t>	(vi) toll contracts (not availability contracts) used</a:t>
            </a:r>
          </a:p>
          <a:p>
            <a:pPr marL="0" indent="0" algn="just">
              <a:buNone/>
              <a:defRPr/>
            </a:pPr>
            <a:endParaRPr lang="en-CA" b="0" i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CA" dirty="0" smtClean="0"/>
              <a:t>And choice can depend on government’s objective.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A91365-6600-4B03-A8B8-B18B7BB8A7AB}" type="slidenum">
              <a:rPr lang="en-US" altLang="en-US" smtClean="0">
                <a:cs typeface="Arial" charset="0"/>
              </a:rPr>
              <a:pPr/>
              <a:t>37</a:t>
            </a:fld>
            <a:endParaRPr lang="en-US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1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Future work:  possibilities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1511660" y="1752600"/>
            <a:ext cx="6480720" cy="43434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CA" dirty="0" smtClean="0">
                <a:solidFill>
                  <a:schemeClr val="tx1"/>
                </a:solidFill>
              </a:rPr>
              <a:t>How do parties try to reduce these costs?</a:t>
            </a:r>
          </a:p>
          <a:p>
            <a:pPr marL="857250" lvl="1" indent="-457200">
              <a:buFont typeface="Arial" charset="0"/>
              <a:buChar char="•"/>
            </a:pPr>
            <a:r>
              <a:rPr lang="en-CA" dirty="0" smtClean="0"/>
              <a:t>Contracts contingent on signals</a:t>
            </a:r>
          </a:p>
          <a:p>
            <a:pPr marL="857250" lvl="1" indent="-457200">
              <a:buFont typeface="Arial" charset="0"/>
              <a:buChar char="•"/>
            </a:pPr>
            <a:r>
              <a:rPr lang="en-CA" dirty="0" smtClean="0"/>
              <a:t>Arbitration rights in renegotiation</a:t>
            </a:r>
          </a:p>
          <a:p>
            <a:pPr marL="857250" lvl="1" indent="-457200">
              <a:buFont typeface="Arial" charset="0"/>
              <a:buChar char="•"/>
            </a:pPr>
            <a:r>
              <a:rPr lang="en-CA" dirty="0" smtClean="0"/>
              <a:t>Better incentives in public sector</a:t>
            </a:r>
          </a:p>
          <a:p>
            <a:pPr marL="857250" lvl="1" indent="-457200">
              <a:buFont typeface="Arial" charset="0"/>
              <a:buChar char="•"/>
            </a:pPr>
            <a:endParaRPr lang="en-CA" dirty="0" smtClean="0"/>
          </a:p>
          <a:p>
            <a:pPr marL="457200" indent="-457200">
              <a:buAutoNum type="arabicPeriod" startAt="2"/>
            </a:pPr>
            <a:r>
              <a:rPr lang="en-CA" dirty="0" smtClean="0">
                <a:solidFill>
                  <a:schemeClr val="tx1"/>
                </a:solidFill>
              </a:rPr>
              <a:t>Risk aversion</a:t>
            </a:r>
          </a:p>
          <a:p>
            <a:pPr marL="457200" indent="-457200">
              <a:buAutoNum type="arabicPeriod" startAt="2"/>
            </a:pPr>
            <a:endParaRPr lang="en-CA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 startAt="2"/>
            </a:pPr>
            <a:r>
              <a:rPr lang="en-CA" dirty="0" smtClean="0">
                <a:solidFill>
                  <a:schemeClr val="tx1"/>
                </a:solidFill>
              </a:rPr>
              <a:t>Other functional forms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CA" dirty="0" smtClean="0"/>
              <a:t>e.g. what if effort affects demand, not just costs?</a:t>
            </a:r>
            <a:endParaRPr lang="en-CA" dirty="0" smtClean="0">
              <a:solidFill>
                <a:schemeClr val="tx1"/>
              </a:solidFill>
            </a:endParaRP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B6ED3F-4F95-452F-BCD6-CB2A7D50AC75}" type="slidenum">
              <a:rPr lang="en-US" altLang="en-US" smtClean="0">
                <a:cs typeface="Arial" charset="0"/>
              </a:rPr>
              <a:pPr/>
              <a:t>38</a:t>
            </a:fld>
            <a:endParaRPr lang="en-US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6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7315200" cy="4114800"/>
          </a:xfrm>
        </p:spPr>
        <p:txBody>
          <a:bodyPr/>
          <a:lstStyle/>
          <a:p>
            <a:pPr algn="ctr"/>
            <a:endParaRPr lang="en-CA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CA" sz="3200" b="1" dirty="0" smtClean="0">
                <a:solidFill>
                  <a:schemeClr val="tx1"/>
                </a:solidFill>
              </a:rPr>
              <a:t>Thank you</a:t>
            </a:r>
          </a:p>
          <a:p>
            <a:endParaRPr lang="en-CA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CA" sz="3200" dirty="0" smtClean="0">
                <a:hlinkClick r:id="rId2"/>
              </a:rPr>
              <a:t>tom.ross@sauder.ubc.ca</a:t>
            </a:r>
            <a:r>
              <a:rPr lang="en-CA" sz="40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15FB7E-F4AF-4263-96F3-A9D42A130A41}" type="slidenum">
              <a:rPr lang="en-US" altLang="en-US" smtClean="0">
                <a:cs typeface="Arial" charset="0"/>
              </a:rPr>
              <a:pPr/>
              <a:t>39</a:t>
            </a:fld>
            <a:endParaRPr lang="en-US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7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9698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9B6EEC-458F-4AD2-A346-FCB0AE3070A1}" type="slidenum">
              <a:rPr lang="en-US" altLang="en-US" smtClean="0">
                <a:cs typeface="Arial" charset="0"/>
              </a:rPr>
              <a:pPr/>
              <a:t>4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4" name="Footer Placeholder 4"/>
          <p:cNvSpPr txBox="1">
            <a:spLocks noGrp="1"/>
          </p:cNvSpPr>
          <p:nvPr/>
        </p:nvSpPr>
        <p:spPr bwMode="auto">
          <a:xfrm>
            <a:off x="2590800" y="6467475"/>
            <a:ext cx="2895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altLang="en-US" sz="800">
                <a:solidFill>
                  <a:schemeClr val="bg1"/>
                </a:solidFill>
                <a:latin typeface="+mn-lt"/>
                <a:cs typeface="+mn-cs"/>
              </a:rPr>
              <a:t>UNIVERSITY OF BRITISH COLUMBIA</a:t>
            </a:r>
          </a:p>
        </p:txBody>
      </p:sp>
      <p:sp>
        <p:nvSpPr>
          <p:cNvPr id="29700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BCE63651-1031-4434-8727-37CDAC6FC1BE}" type="slidenum">
              <a:rPr lang="en-US" altLang="en-US" sz="1000">
                <a:solidFill>
                  <a:schemeClr val="bg1"/>
                </a:solidFill>
                <a:latin typeface="Arial" charset="0"/>
              </a:rPr>
              <a:pPr algn="r" eaLnBrk="0" hangingPunct="0"/>
              <a:t>4</a:t>
            </a:fld>
            <a:endParaRPr lang="en-US" alt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6645" y="368660"/>
            <a:ext cx="6400800" cy="838200"/>
          </a:xfrm>
        </p:spPr>
        <p:txBody>
          <a:bodyPr/>
          <a:lstStyle/>
          <a:p>
            <a:r>
              <a:rPr lang="en-US" altLang="en-US" sz="3200" dirty="0" smtClean="0"/>
              <a:t>Challenges for PPPs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1590" y="1371600"/>
            <a:ext cx="7245805" cy="50292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US" altLang="en-US" sz="2000" b="0" dirty="0" smtClean="0">
                <a:solidFill>
                  <a:schemeClr val="tx1"/>
                </a:solidFill>
              </a:rPr>
              <a:t>High transaction costs with such long (sometimes  &gt; 50 years) contracts.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endParaRPr lang="en-US" altLang="en-US" sz="2000" b="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US" altLang="en-US" sz="2000" b="0" dirty="0" smtClean="0">
                <a:solidFill>
                  <a:schemeClr val="tx1"/>
                </a:solidFill>
              </a:rPr>
              <a:t>May be very difficult to assure all key aspects of service delivery via contract – i.e. some important elements may not be contractible (e.g. quality)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endParaRPr lang="en-US" altLang="en-US" sz="2000" b="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US" altLang="en-US" sz="2000" b="0" dirty="0" smtClean="0">
                <a:solidFill>
                  <a:schemeClr val="tx1"/>
                </a:solidFill>
              </a:rPr>
              <a:t>Some loss of flexibility for government – decision-making authority allocated to private partner and adapting to changing circumstances done in bilateral (i.e. non-competitive) environment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	</a:t>
            </a:r>
            <a:r>
              <a:rPr lang="en-US" altLang="en-US" b="1" dirty="0" smtClean="0">
                <a:solidFill>
                  <a:schemeClr val="tx1"/>
                </a:solidFill>
              </a:rPr>
              <a:t>This paper is about challenge 3 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 marL="381000" indent="-381000">
              <a:lnSpc>
                <a:spcPct val="90000"/>
              </a:lnSpc>
              <a:defRPr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0516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701570" y="188640"/>
            <a:ext cx="7772400" cy="944978"/>
          </a:xfrm>
        </p:spPr>
        <p:txBody>
          <a:bodyPr/>
          <a:lstStyle/>
          <a:p>
            <a:r>
              <a:rPr lang="en-CA" b="1" dirty="0" smtClean="0"/>
              <a:t>This Paper</a:t>
            </a:r>
            <a:endParaRPr lang="en-CA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701570" y="998730"/>
            <a:ext cx="7650850" cy="5177045"/>
          </a:xfrm>
        </p:spPr>
        <p:txBody>
          <a:bodyPr/>
          <a:lstStyle/>
          <a:p>
            <a:r>
              <a:rPr lang="en-CA" dirty="0" smtClean="0"/>
              <a:t>Explores in a simple, but formal way, the trade-off between efficiency and flexibility that exists in PPP contracts.  </a:t>
            </a:r>
          </a:p>
          <a:p>
            <a:endParaRPr lang="en-CA" dirty="0" smtClean="0"/>
          </a:p>
          <a:p>
            <a:r>
              <a:rPr lang="en-CA" dirty="0" smtClean="0"/>
              <a:t>Closest paper is by </a:t>
            </a:r>
            <a:r>
              <a:rPr lang="en-CA" dirty="0" err="1" smtClean="0"/>
              <a:t>Bajari</a:t>
            </a:r>
            <a:r>
              <a:rPr lang="en-CA" dirty="0" smtClean="0"/>
              <a:t> and </a:t>
            </a:r>
            <a:r>
              <a:rPr lang="en-CA" dirty="0" err="1" smtClean="0"/>
              <a:t>Tadelis</a:t>
            </a:r>
            <a:r>
              <a:rPr lang="en-CA" dirty="0" smtClean="0"/>
              <a:t> (2001) </a:t>
            </a:r>
          </a:p>
          <a:p>
            <a:endParaRPr lang="en-CA" dirty="0" smtClean="0"/>
          </a:p>
          <a:p>
            <a:r>
              <a:rPr lang="en-CA" dirty="0" smtClean="0"/>
              <a:t>The flexibility challenges in PPP arrangements are well recognized in the literature and by practitioners:</a:t>
            </a:r>
          </a:p>
          <a:p>
            <a:pPr lvl="2"/>
            <a:r>
              <a:rPr lang="en-CA" dirty="0" smtClean="0"/>
              <a:t>National Audit Office (2008)</a:t>
            </a:r>
          </a:p>
          <a:p>
            <a:pPr lvl="2"/>
            <a:r>
              <a:rPr lang="en-CA" dirty="0" smtClean="0"/>
              <a:t>OECD (2008)</a:t>
            </a:r>
          </a:p>
          <a:p>
            <a:pPr lvl="2"/>
            <a:r>
              <a:rPr lang="en-CA" dirty="0" smtClean="0"/>
              <a:t>PwC (2005)</a:t>
            </a:r>
          </a:p>
          <a:p>
            <a:pPr lvl="2"/>
            <a:r>
              <a:rPr lang="en-CA" dirty="0" err="1" smtClean="0"/>
              <a:t>Yescombe</a:t>
            </a:r>
            <a:r>
              <a:rPr lang="en-CA" dirty="0" smtClean="0"/>
              <a:t> (2007)</a:t>
            </a:r>
          </a:p>
          <a:p>
            <a:endParaRPr lang="en-CA" dirty="0" smtClean="0"/>
          </a:p>
          <a:p>
            <a:pPr lvl="1"/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1BC9F0-9819-4FCC-90DB-3F2F4CF477E0}" type="slidenum">
              <a:rPr lang="en-US" altLang="en-US" smtClean="0">
                <a:cs typeface="Arial" charset="0"/>
              </a:rPr>
              <a:pPr/>
              <a:t>5</a:t>
            </a:fld>
            <a:endParaRPr lang="en-US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30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701570" y="143635"/>
            <a:ext cx="7772400" cy="540060"/>
          </a:xfrm>
        </p:spPr>
        <p:txBody>
          <a:bodyPr/>
          <a:lstStyle/>
          <a:p>
            <a:r>
              <a:rPr lang="en-CA" dirty="0" smtClean="0"/>
              <a:t>Key Idea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701570" y="773705"/>
            <a:ext cx="7650850" cy="5177045"/>
          </a:xfrm>
        </p:spPr>
        <p:txBody>
          <a:bodyPr/>
          <a:lstStyle/>
          <a:p>
            <a:r>
              <a:rPr lang="en-CA" dirty="0" smtClean="0"/>
              <a:t>Strong incentives lead private sector to greater productive efficiency</a:t>
            </a:r>
          </a:p>
          <a:p>
            <a:r>
              <a:rPr lang="en-CA" dirty="0" smtClean="0"/>
              <a:t>As long as competition is intense, these savings are transferred to the government (and taxpayers) through lower bids </a:t>
            </a:r>
          </a:p>
          <a:p>
            <a:r>
              <a:rPr lang="en-CA" dirty="0" smtClean="0"/>
              <a:t>However, if contract needs to be renegotiated, this is not done in a competitive environment – it is two-party bargaining under which some of the benefits are likely to flow to the private parties</a:t>
            </a:r>
          </a:p>
          <a:p>
            <a:endParaRPr lang="en-CA" dirty="0" smtClean="0"/>
          </a:p>
          <a:p>
            <a:pPr>
              <a:buNone/>
            </a:pPr>
            <a:r>
              <a:rPr lang="en-CA" b="1" i="1" dirty="0" smtClean="0"/>
              <a:t>Result:</a:t>
            </a:r>
            <a:r>
              <a:rPr lang="en-CA" dirty="0" smtClean="0"/>
              <a:t>   An important trade-off – PPPs bring productive efficiency but, when they need to be renegotiated, they can be costly for taxpayers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1BC9F0-9819-4FCC-90DB-3F2F4CF477E0}" type="slidenum">
              <a:rPr lang="en-US" altLang="en-US" smtClean="0">
                <a:cs typeface="Arial" charset="0"/>
              </a:rPr>
              <a:pPr/>
              <a:t>6</a:t>
            </a:fld>
            <a:endParaRPr lang="en-US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30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701570" y="323655"/>
            <a:ext cx="7772400" cy="944978"/>
          </a:xfrm>
        </p:spPr>
        <p:txBody>
          <a:bodyPr/>
          <a:lstStyle/>
          <a:p>
            <a:r>
              <a:rPr lang="en-CA" b="1" dirty="0" smtClean="0"/>
              <a:t>Model Overview:  Some Basics</a:t>
            </a:r>
            <a:endParaRPr lang="en-CA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701570" y="1223755"/>
            <a:ext cx="7650850" cy="5177045"/>
          </a:xfrm>
        </p:spPr>
        <p:txBody>
          <a:bodyPr/>
          <a:lstStyle/>
          <a:p>
            <a:pPr>
              <a:buFontTx/>
              <a:buChar char="•"/>
            </a:pPr>
            <a:r>
              <a:rPr lang="en-CA" b="0" dirty="0" smtClean="0">
                <a:solidFill>
                  <a:schemeClr val="tx1"/>
                </a:solidFill>
              </a:rPr>
              <a:t>The government (G): the principal, wishes to procure certain public services over an extended period of time</a:t>
            </a:r>
          </a:p>
          <a:p>
            <a:pPr>
              <a:buFontTx/>
              <a:buChar char="•"/>
            </a:pPr>
            <a:endParaRPr lang="en-CA" b="0" dirty="0" smtClean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CA" b="0" dirty="0" smtClean="0">
                <a:solidFill>
                  <a:schemeClr val="tx1"/>
                </a:solidFill>
              </a:rPr>
              <a:t>The “firm” (F): the agent, bids to deliver these services --  </a:t>
            </a:r>
          </a:p>
          <a:p>
            <a:pPr lvl="1"/>
            <a:r>
              <a:rPr lang="en-CA" dirty="0" smtClean="0"/>
              <a:t>could be a public sector agency/department, or a private sector firm </a:t>
            </a:r>
          </a:p>
          <a:p>
            <a:pPr lvl="1"/>
            <a:endParaRPr lang="en-CA" dirty="0"/>
          </a:p>
          <a:p>
            <a:pPr marL="400050">
              <a:buFont typeface="Arial" pitchFamily="34" charset="0"/>
              <a:buChar char="•"/>
            </a:pPr>
            <a:r>
              <a:rPr lang="en-CA" b="0" dirty="0" smtClean="0">
                <a:solidFill>
                  <a:schemeClr val="tx1"/>
                </a:solidFill>
              </a:rPr>
              <a:t>F is taxed on its profits at a rate </a:t>
            </a:r>
            <a:r>
              <a:rPr lang="en-CA" b="0" i="1" dirty="0" smtClean="0">
                <a:solidFill>
                  <a:schemeClr val="tx1"/>
                </a:solidFill>
              </a:rPr>
              <a:t>t</a:t>
            </a:r>
          </a:p>
          <a:p>
            <a:endParaRPr lang="en-CA" b="0" dirty="0" smtClean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CA" b="0" dirty="0" smtClean="0">
                <a:solidFill>
                  <a:schemeClr val="tx1"/>
                </a:solidFill>
              </a:rPr>
              <a:t>Contract changes will be negotiated via Nash bargaining with weights </a:t>
            </a:r>
            <a:r>
              <a:rPr lang="el-GR" b="0" dirty="0" smtClean="0">
                <a:solidFill>
                  <a:schemeClr val="tx1"/>
                </a:solidFill>
              </a:rPr>
              <a:t>λ</a:t>
            </a:r>
            <a:r>
              <a:rPr lang="en-CA" b="0" dirty="0" smtClean="0">
                <a:solidFill>
                  <a:schemeClr val="tx1"/>
                </a:solidFill>
              </a:rPr>
              <a:t> for G and (1-</a:t>
            </a:r>
            <a:r>
              <a:rPr lang="el-GR" b="0" dirty="0" smtClean="0">
                <a:solidFill>
                  <a:schemeClr val="tx1"/>
                </a:solidFill>
              </a:rPr>
              <a:t>λ</a:t>
            </a:r>
            <a:r>
              <a:rPr lang="en-CA" b="0" dirty="0" smtClean="0">
                <a:solidFill>
                  <a:schemeClr val="tx1"/>
                </a:solidFill>
              </a:rPr>
              <a:t>) for F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1BC9F0-9819-4FCC-90DB-3F2F4CF477E0}" type="slidenum">
              <a:rPr lang="en-US" altLang="en-US" smtClean="0">
                <a:cs typeface="Arial" charset="0"/>
              </a:rPr>
              <a:pPr/>
              <a:t>7</a:t>
            </a:fld>
            <a:endParaRPr lang="en-US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Two Special Cases</a:t>
            </a:r>
            <a:endParaRPr lang="en-CA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611560" y="1447800"/>
            <a:ext cx="7920880" cy="4953000"/>
          </a:xfrm>
        </p:spPr>
        <p:txBody>
          <a:bodyPr/>
          <a:lstStyle/>
          <a:p>
            <a:pPr marL="0" indent="0">
              <a:buNone/>
            </a:pPr>
            <a:r>
              <a:rPr lang="en-CA" b="0" dirty="0" smtClean="0">
                <a:solidFill>
                  <a:schemeClr val="tx1"/>
                </a:solidFill>
              </a:rPr>
              <a:t>	We can use two special cases of this model to explore 	the differences between PPPs and traditional public 	procurement (PUB)</a:t>
            </a:r>
          </a:p>
          <a:p>
            <a:endParaRPr lang="en-CA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b="0" dirty="0" smtClean="0">
                <a:solidFill>
                  <a:schemeClr val="tx1"/>
                </a:solidFill>
              </a:rPr>
              <a:t>	PPP:	0 &lt; </a:t>
            </a:r>
            <a:r>
              <a:rPr lang="el-GR" b="0" dirty="0" smtClean="0">
                <a:solidFill>
                  <a:schemeClr val="tx1"/>
                </a:solidFill>
              </a:rPr>
              <a:t>λ</a:t>
            </a:r>
            <a:r>
              <a:rPr lang="en-CA" b="0" dirty="0" smtClean="0">
                <a:solidFill>
                  <a:schemeClr val="tx1"/>
                </a:solidFill>
              </a:rPr>
              <a:t> &lt; 1  (both parties with bargaining weight)</a:t>
            </a:r>
          </a:p>
          <a:p>
            <a:pPr marL="0" indent="0">
              <a:buNone/>
            </a:pPr>
            <a:r>
              <a:rPr lang="en-CA" b="0" dirty="0">
                <a:solidFill>
                  <a:schemeClr val="tx1"/>
                </a:solidFill>
              </a:rPr>
              <a:t>	</a:t>
            </a:r>
            <a:r>
              <a:rPr lang="en-CA" b="0" dirty="0" smtClean="0">
                <a:solidFill>
                  <a:schemeClr val="tx1"/>
                </a:solidFill>
              </a:rPr>
              <a:t>	0 </a:t>
            </a:r>
            <a:r>
              <a:rPr lang="en-CA" b="0" dirty="0">
                <a:solidFill>
                  <a:schemeClr val="tx1"/>
                </a:solidFill>
              </a:rPr>
              <a:t>≤</a:t>
            </a:r>
            <a:r>
              <a:rPr lang="en-CA" b="0" dirty="0" smtClean="0">
                <a:solidFill>
                  <a:schemeClr val="tx1"/>
                </a:solidFill>
              </a:rPr>
              <a:t> t &lt; 1  (not all F’s profits taxed away)</a:t>
            </a:r>
          </a:p>
          <a:p>
            <a:endParaRPr lang="en-CA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b="0" dirty="0" smtClean="0">
                <a:solidFill>
                  <a:schemeClr val="tx1"/>
                </a:solidFill>
              </a:rPr>
              <a:t>	PUB:	</a:t>
            </a:r>
            <a:r>
              <a:rPr lang="el-GR" b="0" dirty="0" smtClean="0">
                <a:solidFill>
                  <a:schemeClr val="tx1"/>
                </a:solidFill>
              </a:rPr>
              <a:t>λ</a:t>
            </a:r>
            <a:r>
              <a:rPr lang="en-CA" b="0" dirty="0" smtClean="0">
                <a:solidFill>
                  <a:schemeClr val="tx1"/>
                </a:solidFill>
              </a:rPr>
              <a:t> = 1  (all bargaining power to G)</a:t>
            </a:r>
          </a:p>
          <a:p>
            <a:pPr marL="0" indent="0">
              <a:buNone/>
            </a:pPr>
            <a:r>
              <a:rPr lang="en-CA" b="0" dirty="0">
                <a:solidFill>
                  <a:schemeClr val="tx1"/>
                </a:solidFill>
              </a:rPr>
              <a:t>	</a:t>
            </a:r>
            <a:r>
              <a:rPr lang="en-CA" b="0" dirty="0" smtClean="0">
                <a:solidFill>
                  <a:schemeClr val="tx1"/>
                </a:solidFill>
              </a:rPr>
              <a:t>	t → 1  (all profits collected by G)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1BC9F0-9819-4FCC-90DB-3F2F4CF477E0}" type="slidenum">
              <a:rPr lang="en-US" altLang="en-US" smtClean="0">
                <a:cs typeface="Arial" charset="0"/>
              </a:rPr>
              <a:pPr/>
              <a:t>8</a:t>
            </a:fld>
            <a:endParaRPr lang="en-US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10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Basic set-up: Costs</a:t>
            </a:r>
            <a:endParaRPr lang="en-CA" dirty="0" smtClean="0"/>
          </a:p>
        </p:txBody>
      </p:sp>
      <p:sp>
        <p:nvSpPr>
          <p:cNvPr id="26643" name="Content Placeholder 2"/>
          <p:cNvSpPr>
            <a:spLocks noGrp="1"/>
          </p:cNvSpPr>
          <p:nvPr>
            <p:ph idx="1"/>
          </p:nvPr>
        </p:nvSpPr>
        <p:spPr>
          <a:xfrm>
            <a:off x="656565" y="1088740"/>
            <a:ext cx="7560841" cy="5502834"/>
          </a:xfrm>
        </p:spPr>
        <p:txBody>
          <a:bodyPr/>
          <a:lstStyle/>
          <a:p>
            <a:endParaRPr lang="en-CA" dirty="0" smtClean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CA" b="0" dirty="0" smtClean="0">
                <a:solidFill>
                  <a:schemeClr val="tx1"/>
                </a:solidFill>
              </a:rPr>
              <a:t>The cost function of the project:</a:t>
            </a:r>
          </a:p>
          <a:p>
            <a:pPr>
              <a:buFontTx/>
              <a:buChar char="•"/>
            </a:pPr>
            <a:endParaRPr lang="en-CA" b="0" dirty="0" smtClean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endParaRPr lang="en-CA" b="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CA" i="1" dirty="0" smtClean="0"/>
              <a:t>K</a:t>
            </a:r>
            <a:r>
              <a:rPr lang="en-CA" dirty="0" smtClean="0"/>
              <a:t>: the innate cost of the project</a:t>
            </a:r>
          </a:p>
          <a:p>
            <a:pPr lvl="1">
              <a:buFont typeface="Wingdings" pitchFamily="2" charset="2"/>
              <a:buChar char="§"/>
            </a:pPr>
            <a:r>
              <a:rPr lang="en-CA" i="1" dirty="0" smtClean="0"/>
              <a:t>e</a:t>
            </a:r>
            <a:r>
              <a:rPr lang="en-CA" dirty="0" smtClean="0"/>
              <a:t>: cost reducing effort (non-verifiable)</a:t>
            </a:r>
          </a:p>
          <a:p>
            <a:pPr lvl="1">
              <a:buFont typeface="Wingdings" pitchFamily="2" charset="2"/>
              <a:buChar char="§"/>
            </a:pPr>
            <a:r>
              <a:rPr lang="en-CA" i="1" dirty="0" smtClean="0"/>
              <a:t>δ</a:t>
            </a:r>
            <a:r>
              <a:rPr lang="en-CA" dirty="0" smtClean="0"/>
              <a:t> &gt; 0: </a:t>
            </a:r>
            <a:r>
              <a:rPr lang="en-CA" i="1" dirty="0" smtClean="0"/>
              <a:t>e</a:t>
            </a:r>
            <a:r>
              <a:rPr lang="en-CA" dirty="0" smtClean="0"/>
              <a:t>’s marginal productivity (private information of F) </a:t>
            </a:r>
          </a:p>
          <a:p>
            <a:pPr lvl="1">
              <a:buFont typeface="Wingdings" pitchFamily="2" charset="2"/>
              <a:buChar char="§"/>
            </a:pPr>
            <a:endParaRPr lang="en-CA" dirty="0" smtClean="0"/>
          </a:p>
          <a:p>
            <a:pPr lvl="1">
              <a:buFont typeface="Wingdings" pitchFamily="2" charset="2"/>
              <a:buChar char="§"/>
            </a:pPr>
            <a:r>
              <a:rPr lang="en-CA" dirty="0" smtClean="0"/>
              <a:t>			monetary costs of this effort </a:t>
            </a:r>
          </a:p>
          <a:p>
            <a:pPr marL="0" indent="0">
              <a:buNone/>
            </a:pPr>
            <a:endParaRPr lang="en-CA" b="0" dirty="0" smtClean="0">
              <a:solidFill>
                <a:schemeClr val="tx1"/>
              </a:solidFill>
            </a:endParaRPr>
          </a:p>
          <a:p>
            <a:endParaRPr lang="en-CA" b="0" dirty="0" smtClean="0">
              <a:solidFill>
                <a:schemeClr val="tx1"/>
              </a:solidFill>
            </a:endParaRPr>
          </a:p>
        </p:txBody>
      </p:sp>
      <p:sp>
        <p:nvSpPr>
          <p:cNvPr id="266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altLang="en-US" smtClean="0">
                <a:cs typeface="Arial" charset="0"/>
              </a:rPr>
              <a:t>Efficiency vs. Flexibility in PPPs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E3152-1CF1-48B8-95A3-B473F2009570}" type="slidenum">
              <a:rPr lang="en-US" altLang="en-US" smtClean="0">
                <a:cs typeface="Arial" charset="0"/>
              </a:rPr>
              <a:pPr/>
              <a:t>9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4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sp>
        <p:nvSpPr>
          <p:cNvPr id="26653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CA" sz="1200">
                <a:latin typeface="Times New Roman" pitchFamily="18" charset="0"/>
                <a:ea typeface="宋体"/>
                <a:cs typeface="Times New Roman" pitchFamily="18" charset="0"/>
              </a:rPr>
              <a:t>.</a:t>
            </a:r>
            <a:endParaRPr lang="en-CA">
              <a:ea typeface="宋体"/>
              <a:cs typeface="Times New Roman" pitchFamily="18" charset="0"/>
            </a:endParaRPr>
          </a:p>
        </p:txBody>
      </p:sp>
      <p:graphicFrame>
        <p:nvGraphicFramePr>
          <p:cNvPr id="266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741834"/>
              </p:ext>
            </p:extLst>
          </p:nvPr>
        </p:nvGraphicFramePr>
        <p:xfrm>
          <a:off x="2971800" y="2123855"/>
          <a:ext cx="16002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Equation" r:id="rId3" imgW="710891" imgH="177723" progId="Equation.3">
                  <p:embed/>
                </p:oleObj>
              </mc:Choice>
              <mc:Fallback>
                <p:oleObj name="Equation" r:id="rId3" imgW="710891" imgH="177723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23855"/>
                        <a:ext cx="16002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255752"/>
              </p:ext>
            </p:extLst>
          </p:nvPr>
        </p:nvGraphicFramePr>
        <p:xfrm>
          <a:off x="1781690" y="4689140"/>
          <a:ext cx="14287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5" imgW="634725" imgH="418918" progId="Equation.3">
                  <p:embed/>
                </p:oleObj>
              </mc:Choice>
              <mc:Fallback>
                <p:oleObj name="Equation" r:id="rId5" imgW="634725" imgH="418918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690" y="4689140"/>
                        <a:ext cx="142875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14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2438</TotalTime>
  <Words>2551</Words>
  <Application>Microsoft Office PowerPoint</Application>
  <PresentationFormat>Skærmshow (4:3)</PresentationFormat>
  <Paragraphs>442</Paragraphs>
  <Slides>39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39</vt:i4>
      </vt:variant>
    </vt:vector>
  </HeadingPairs>
  <TitlesOfParts>
    <vt:vector size="41" baseType="lpstr">
      <vt:lpstr>Default Design</vt:lpstr>
      <vt:lpstr>Equation</vt:lpstr>
      <vt:lpstr>Efficiency vs. Flexibility in  Public-Private Partnerships  Thomas W. Ross and Jing Yan Sauder School of Business University of British Columbia  October 2013</vt:lpstr>
      <vt:lpstr>Economists have noticed PPPs</vt:lpstr>
      <vt:lpstr>Recognized potential advantages of PPPs</vt:lpstr>
      <vt:lpstr>Challenges for PPPs</vt:lpstr>
      <vt:lpstr>This Paper</vt:lpstr>
      <vt:lpstr>Key Idea</vt:lpstr>
      <vt:lpstr>Model Overview:  Some Basics</vt:lpstr>
      <vt:lpstr>Two Special Cases</vt:lpstr>
      <vt:lpstr>Basic set-up: Costs</vt:lpstr>
      <vt:lpstr>Basic set-up:  Benefits</vt:lpstr>
      <vt:lpstr>Objective Functions</vt:lpstr>
      <vt:lpstr>Timing</vt:lpstr>
      <vt:lpstr>Solving: working backwards starting with effort choice</vt:lpstr>
      <vt:lpstr>Renegotiation: Nash Bargaining</vt:lpstr>
      <vt:lpstr>Axioms of Nash 2-Party Bargaining</vt:lpstr>
      <vt:lpstr>Typical form of solution</vt:lpstr>
      <vt:lpstr>Solving: renegotiation</vt:lpstr>
      <vt:lpstr>Nash Product</vt:lpstr>
      <vt:lpstr>Renegotiated Price</vt:lpstr>
      <vt:lpstr>Initial Price</vt:lpstr>
      <vt:lpstr>So now we have solved the model</vt:lpstr>
      <vt:lpstr>Objective is to maximize expected VFM:</vt:lpstr>
      <vt:lpstr>Putting it together:  expected VFM here</vt:lpstr>
      <vt:lpstr>Result 1: General Case</vt:lpstr>
      <vt:lpstr>Special cases:  PPP </vt:lpstr>
      <vt:lpstr>Special cases:  PUB</vt:lpstr>
      <vt:lpstr>Comparing PPP and PUB</vt:lpstr>
      <vt:lpstr>Illustrating the flexibility-efficiency trade-off:</vt:lpstr>
      <vt:lpstr>Extension 1:  TSS Standard</vt:lpstr>
      <vt:lpstr>Comparing PPP/PUB under TSS </vt:lpstr>
      <vt:lpstr>Differences between VFM &amp; TSS </vt:lpstr>
      <vt:lpstr>Extension 2:  Toll Contract</vt:lpstr>
      <vt:lpstr>Toll Contract</vt:lpstr>
      <vt:lpstr>Toll Contract:  Changes in Demand</vt:lpstr>
      <vt:lpstr>Toll Contract:   Comparisons with Availability Contract</vt:lpstr>
      <vt:lpstr>Toll Contracts:  Results</vt:lpstr>
      <vt:lpstr>Summary:  The PPP Trade-off  Efficiency vs. Flexibility</vt:lpstr>
      <vt:lpstr>Future work:  possibilities</vt:lpstr>
      <vt:lpstr>PowerPoint-præsentation</vt:lpstr>
    </vt:vector>
  </TitlesOfParts>
  <Company>UBC Faculty of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dkim</dc:creator>
  <cp:lastModifiedBy>Julie Munk (DEP)</cp:lastModifiedBy>
  <cp:revision>275</cp:revision>
  <dcterms:created xsi:type="dcterms:W3CDTF">2003-07-04T18:18:52Z</dcterms:created>
  <dcterms:modified xsi:type="dcterms:W3CDTF">2013-10-25T21:47:36Z</dcterms:modified>
</cp:coreProperties>
</file>