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sldIdLst>
    <p:sldId id="257" r:id="rId5"/>
    <p:sldId id="259" r:id="rId6"/>
    <p:sldId id="284" r:id="rId7"/>
    <p:sldId id="258" r:id="rId8"/>
    <p:sldId id="262" r:id="rId9"/>
    <p:sldId id="286" r:id="rId10"/>
    <p:sldId id="285" r:id="rId11"/>
    <p:sldId id="291" r:id="rId12"/>
    <p:sldId id="288" r:id="rId13"/>
    <p:sldId id="292" r:id="rId14"/>
    <p:sldId id="294" r:id="rId15"/>
    <p:sldId id="289" r:id="rId16"/>
    <p:sldId id="300" r:id="rId17"/>
    <p:sldId id="301" r:id="rId18"/>
    <p:sldId id="308" r:id="rId19"/>
    <p:sldId id="302" r:id="rId20"/>
    <p:sldId id="279" r:id="rId21"/>
    <p:sldId id="303" r:id="rId22"/>
    <p:sldId id="304" r:id="rId23"/>
    <p:sldId id="287" r:id="rId24"/>
    <p:sldId id="296" r:id="rId25"/>
    <p:sldId id="305" r:id="rId26"/>
    <p:sldId id="298" r:id="rId27"/>
    <p:sldId id="299" r:id="rId28"/>
    <p:sldId id="295" r:id="rId29"/>
    <p:sldId id="307" r:id="rId30"/>
    <p:sldId id="306" r:id="rId31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56" autoAdjust="0"/>
  </p:normalViewPr>
  <p:slideViewPr>
    <p:cSldViewPr>
      <p:cViewPr>
        <p:scale>
          <a:sx n="118" d="100"/>
          <a:sy n="118" d="100"/>
        </p:scale>
        <p:origin x="-335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www.icifactbook.org/excel/data_tables/section_4/13_fb_table3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a-DK"/>
              <a:t>Aktiver</a:t>
            </a:r>
            <a:r>
              <a:rPr lang="da-DK" baseline="0"/>
              <a:t> i money market funds</a:t>
            </a:r>
            <a:endParaRPr lang="da-DK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40108875279479"/>
          <c:y val="9.3854451823513638E-2"/>
          <c:w val="0.66596967045785949"/>
          <c:h val="0.7972692952301958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'[13_fb_table37.xls]final'!$R$10</c:f>
              <c:strCache>
                <c:ptCount val="1"/>
                <c:pt idx="0">
                  <c:v>Aktiver (millioner dollars)</c:v>
                </c:pt>
              </c:strCache>
            </c:strRef>
          </c:tx>
          <c:xVal>
            <c:numRef>
              <c:f>'[13_fb_table37.xls]final'!$Q$11:$Q$26</c:f>
              <c:numCache>
                <c:formatCode>General</c:formatCode>
                <c:ptCount val="16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</c:numCache>
            </c:numRef>
          </c:xVal>
          <c:yVal>
            <c:numRef>
              <c:f>'[13_fb_table37.xls]final'!$R$11:$R$26</c:f>
              <c:numCache>
                <c:formatCode>#,##0</c:formatCode>
                <c:ptCount val="16"/>
                <c:pt idx="0">
                  <c:v>1058886</c:v>
                </c:pt>
                <c:pt idx="1">
                  <c:v>1351678</c:v>
                </c:pt>
                <c:pt idx="2">
                  <c:v>1613146</c:v>
                </c:pt>
                <c:pt idx="3">
                  <c:v>1845248</c:v>
                </c:pt>
                <c:pt idx="4">
                  <c:v>2285310</c:v>
                </c:pt>
                <c:pt idx="5">
                  <c:v>2265075</c:v>
                </c:pt>
                <c:pt idx="6">
                  <c:v>2040022</c:v>
                </c:pt>
                <c:pt idx="7">
                  <c:v>1901336</c:v>
                </c:pt>
                <c:pt idx="8">
                  <c:v>2026822</c:v>
                </c:pt>
                <c:pt idx="9">
                  <c:v>2338451</c:v>
                </c:pt>
                <c:pt idx="10">
                  <c:v>3085760</c:v>
                </c:pt>
                <c:pt idx="11">
                  <c:v>3832236</c:v>
                </c:pt>
                <c:pt idx="12">
                  <c:v>3315893</c:v>
                </c:pt>
                <c:pt idx="13">
                  <c:v>2803922</c:v>
                </c:pt>
                <c:pt idx="14">
                  <c:v>2691422</c:v>
                </c:pt>
                <c:pt idx="15">
                  <c:v>2693523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025664"/>
        <c:axId val="227027200"/>
      </c:scatterChart>
      <c:valAx>
        <c:axId val="227025664"/>
        <c:scaling>
          <c:orientation val="minMax"/>
          <c:max val="2012"/>
          <c:min val="1997"/>
        </c:scaling>
        <c:delete val="0"/>
        <c:axPos val="b"/>
        <c:numFmt formatCode="General" sourceLinked="1"/>
        <c:majorTickMark val="out"/>
        <c:minorTickMark val="none"/>
        <c:tickLblPos val="nextTo"/>
        <c:crossAx val="227027200"/>
        <c:crosses val="autoZero"/>
        <c:crossBetween val="midCat"/>
      </c:valAx>
      <c:valAx>
        <c:axId val="2270272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2702566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</cdr:x>
      <cdr:y>0.78256</cdr:y>
    </cdr:from>
    <cdr:to>
      <cdr:x>0.96111</cdr:x>
      <cdr:y>1</cdr:y>
    </cdr:to>
    <cdr:sp macro="" textlink="">
      <cdr:nvSpPr>
        <cdr:cNvPr id="2" name="Tekstboks 1"/>
        <cdr:cNvSpPr txBox="1"/>
      </cdr:nvSpPr>
      <cdr:spPr>
        <a:xfrm xmlns:a="http://schemas.openxmlformats.org/drawingml/2006/main">
          <a:off x="6707088" y="3290888"/>
          <a:ext cx="12024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100" dirty="0" smtClean="0"/>
            <a:t>Kilde: </a:t>
          </a:r>
        </a:p>
        <a:p xmlns:a="http://schemas.openxmlformats.org/drawingml/2006/main">
          <a:r>
            <a:rPr lang="da-DK" sz="1100" dirty="0" smtClean="0"/>
            <a:t>ICI Company </a:t>
          </a:r>
          <a:r>
            <a:rPr lang="da-DK" sz="1100" dirty="0" err="1" smtClean="0"/>
            <a:t>Fact</a:t>
          </a:r>
          <a:r>
            <a:rPr lang="da-DK" sz="1100" dirty="0" smtClean="0"/>
            <a:t> Book,</a:t>
          </a:r>
        </a:p>
        <a:p xmlns:a="http://schemas.openxmlformats.org/drawingml/2006/main">
          <a:r>
            <a:rPr lang="da-DK" sz="1100" dirty="0" smtClean="0"/>
            <a:t> 2013</a:t>
          </a:r>
        </a:p>
        <a:p xmlns:a="http://schemas.openxmlformats.org/drawingml/2006/main">
          <a:endParaRPr lang="da-DK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C7799-A933-483C-96C3-BEC27ED1EB9C}" type="datetimeFigureOut">
              <a:rPr lang="da-DK" smtClean="0"/>
              <a:t>01-07-2014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0F411-7CB3-4B17-925B-325B19ECD2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31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101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1330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7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666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44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519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03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362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4283968" y="6309320"/>
            <a:ext cx="611088" cy="385018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447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4283968" y="6309320"/>
            <a:ext cx="611088" cy="385018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628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437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0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>
            <a:lumMod val="9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00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3216"/>
            <a:ext cx="5486400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8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2" y="6105706"/>
            <a:ext cx="3168351" cy="340936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5936" y="6083665"/>
            <a:ext cx="611088" cy="38501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E52E53-6436-415F-B8A8-0DCB114EF7F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879934"/>
            <a:ext cx="36042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docid=Ltdd_CjGvZjndM&amp;tbnid=wlBk5UIWd1aS9M:&amp;ved=0CAUQjRw&amp;url=http://www.investopedia.com/articles/07/basel2.asp&amp;ei=PwKiU-jLBMrjywP8vIDgDg&amp;bvm=bv.69137298,d.bGQ&amp;psig=AFQjCNEmpojqsjRtLvnTZCAHZ125TeJd_Q&amp;ust=140321271251925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dk/url?sa=i&amp;rct=j&amp;q=&amp;esrc=s&amp;source=images&amp;cd=&amp;cad=rja&amp;uact=8&amp;docid=osSRWWwP972pLM&amp;tbnid=Rts0rvRFfqv5mM:&amp;ved=0CAUQjRw&amp;url=http://home.comcast.net/~jd_traveler2/baltic/baltic10.html&amp;ei=XweiU8TxM4jiywP594LQCg&amp;bvm=bv.69137298,d.bGQ&amp;psig=AFQjCNGoFjbChKTHY7HH8HcmFFja4HQCkg&amp;ust=140321394880430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dk/url?sa=i&amp;rct=j&amp;q=&amp;esrc=s&amp;source=images&amp;cd=&amp;cad=rja&amp;uact=8&amp;docid=osSRWWwP972pLM&amp;tbnid=Rts0rvRFfqv5mM:&amp;ved=0CAUQjRw&amp;url=http://home.comcast.net/~jd_traveler2/baltic/baltic10.html&amp;ei=XweiU8TxM4jiywP594LQCg&amp;bvm=bv.69137298,d.bGQ&amp;psig=AFQjCNGoFjbChKTHY7HH8HcmFFja4HQCkg&amp;ust=14032139488043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 smtClean="0"/>
              <a:t>Hvorfor kan regulering ikke stoppe kriser?</a:t>
            </a:r>
            <a:endParaRPr lang="da-DK" noProof="0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2088232"/>
          </a:xfrm>
        </p:spPr>
        <p:txBody>
          <a:bodyPr>
            <a:noAutofit/>
          </a:bodyPr>
          <a:lstStyle/>
          <a:p>
            <a:r>
              <a:rPr lang="da-DK" sz="1800" noProof="0" dirty="0" smtClean="0"/>
              <a:t>David Lando</a:t>
            </a:r>
          </a:p>
          <a:p>
            <a:r>
              <a:rPr lang="da-DK" sz="1800" noProof="0" dirty="0" smtClean="0"/>
              <a:t> FRIC, Institut for Finansiering</a:t>
            </a:r>
          </a:p>
          <a:p>
            <a:r>
              <a:rPr lang="da-DK" sz="1800" noProof="0" dirty="0" smtClean="0"/>
              <a:t>CBS</a:t>
            </a:r>
          </a:p>
          <a:p>
            <a:endParaRPr lang="da-DK" sz="1800" noProof="0" dirty="0" smtClean="0"/>
          </a:p>
          <a:p>
            <a:r>
              <a:rPr lang="da-DK" sz="1800" dirty="0" smtClean="0"/>
              <a:t>Science in the City </a:t>
            </a:r>
            <a:endParaRPr lang="da-DK" sz="1800" dirty="0"/>
          </a:p>
          <a:p>
            <a:r>
              <a:rPr lang="da-DK" sz="1800" dirty="0" smtClean="0"/>
              <a:t>21. juni,</a:t>
            </a:r>
            <a:r>
              <a:rPr lang="da-DK" sz="1800" noProof="0" dirty="0" smtClean="0"/>
              <a:t> 2014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69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Valutahandel</a:t>
            </a:r>
            <a:r>
              <a:rPr lang="en-US" sz="3200" b="1" dirty="0"/>
              <a:t> </a:t>
            </a:r>
            <a:r>
              <a:rPr lang="en-US" sz="3200" b="1" dirty="0" err="1"/>
              <a:t>kan</a:t>
            </a:r>
            <a:r>
              <a:rPr lang="en-US" sz="3200" b="1" dirty="0"/>
              <a:t> </a:t>
            </a:r>
            <a:r>
              <a:rPr lang="en-US" sz="3200" b="1" dirty="0" err="1"/>
              <a:t>bruges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at </a:t>
            </a:r>
            <a:r>
              <a:rPr lang="en-US" sz="3200" b="1" dirty="0" err="1" smtClean="0"/>
              <a:t>skjule</a:t>
            </a:r>
            <a:r>
              <a:rPr lang="en-US" sz="3200" b="1" dirty="0" smtClean="0"/>
              <a:t> renter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Der gives </a:t>
            </a:r>
            <a:r>
              <a:rPr lang="en-US" sz="2800" dirty="0" err="1"/>
              <a:t>derfor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dirty="0" err="1" smtClean="0"/>
              <a:t>rabat</a:t>
            </a:r>
            <a:r>
              <a:rPr lang="en-US" sz="2800" dirty="0" smtClean="0"/>
              <a:t>” </a:t>
            </a:r>
            <a:r>
              <a:rPr lang="en-US" sz="2800" dirty="0" err="1" smtClean="0"/>
              <a:t>til</a:t>
            </a:r>
            <a:r>
              <a:rPr lang="en-US" sz="2800" dirty="0" smtClean="0"/>
              <a:t> den, </a:t>
            </a:r>
            <a:r>
              <a:rPr lang="en-US" sz="2800" dirty="0"/>
              <a:t>der </a:t>
            </a:r>
            <a:r>
              <a:rPr lang="en-US" sz="2800" dirty="0" err="1"/>
              <a:t>skal</a:t>
            </a:r>
            <a:r>
              <a:rPr lang="en-US" sz="2800" dirty="0"/>
              <a:t> </a:t>
            </a:r>
            <a:r>
              <a:rPr lang="en-US" sz="2800" dirty="0" err="1"/>
              <a:t>vente</a:t>
            </a:r>
            <a:r>
              <a:rPr lang="en-US" sz="2800" dirty="0"/>
              <a:t>:</a:t>
            </a:r>
          </a:p>
          <a:p>
            <a:r>
              <a:rPr lang="en-US" sz="2800" dirty="0" err="1" smtClean="0"/>
              <a:t>Betal</a:t>
            </a:r>
            <a:r>
              <a:rPr lang="en-US" sz="2800" dirty="0" smtClean="0"/>
              <a:t> 0,9 florin </a:t>
            </a:r>
            <a:r>
              <a:rPr lang="en-US" sz="2800" dirty="0" err="1" smtClean="0"/>
              <a:t>i</a:t>
            </a:r>
            <a:r>
              <a:rPr lang="en-US" sz="2800" dirty="0" smtClean="0"/>
              <a:t> Firenze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modtag</a:t>
            </a:r>
            <a:r>
              <a:rPr lang="en-US" sz="2800" dirty="0" smtClean="0"/>
              <a:t> </a:t>
            </a:r>
            <a:r>
              <a:rPr lang="en-US" sz="2800" dirty="0"/>
              <a:t>2</a:t>
            </a:r>
            <a:r>
              <a:rPr lang="en-US" sz="2800" dirty="0" smtClean="0"/>
              <a:t> </a:t>
            </a:r>
            <a:r>
              <a:rPr lang="en-US" sz="2800" dirty="0" err="1" smtClean="0"/>
              <a:t>pund</a:t>
            </a:r>
            <a:r>
              <a:rPr lang="en-US" sz="2800" dirty="0" smtClean="0"/>
              <a:t> I London om </a:t>
            </a:r>
            <a:r>
              <a:rPr lang="en-US" sz="2800" dirty="0"/>
              <a:t>en </a:t>
            </a:r>
            <a:r>
              <a:rPr lang="en-US" sz="2800" dirty="0" err="1"/>
              <a:t>måned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Betal</a:t>
            </a:r>
            <a:r>
              <a:rPr lang="en-US" sz="2800" dirty="0" smtClean="0"/>
              <a:t> 2 </a:t>
            </a:r>
            <a:r>
              <a:rPr lang="en-US" sz="2800" dirty="0" err="1" smtClean="0"/>
              <a:t>pund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London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modtag</a:t>
            </a:r>
            <a:r>
              <a:rPr lang="en-US" sz="2800" dirty="0" smtClean="0"/>
              <a:t> 1,1  florin </a:t>
            </a:r>
            <a:r>
              <a:rPr lang="en-US" sz="2800" dirty="0" err="1" smtClean="0"/>
              <a:t>i</a:t>
            </a:r>
            <a:r>
              <a:rPr lang="en-US" sz="2800" dirty="0" smtClean="0"/>
              <a:t> Firenze om en </a:t>
            </a:r>
            <a:r>
              <a:rPr lang="en-US" sz="2800" dirty="0" err="1" smtClean="0"/>
              <a:t>måned</a:t>
            </a:r>
            <a:endParaRPr lang="en-US" sz="2800" dirty="0" smtClean="0"/>
          </a:p>
          <a:p>
            <a:r>
              <a:rPr lang="en-US" sz="2800" dirty="0" smtClean="0"/>
              <a:t>Lad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antage</a:t>
            </a:r>
            <a:r>
              <a:rPr lang="en-US" sz="2800" dirty="0" smtClean="0"/>
              <a:t>, at </a:t>
            </a:r>
            <a:r>
              <a:rPr lang="en-US" sz="2800" dirty="0" err="1" smtClean="0"/>
              <a:t>kurserne</a:t>
            </a:r>
            <a:r>
              <a:rPr lang="en-US" sz="2800" dirty="0" smtClean="0"/>
              <a:t> </a:t>
            </a:r>
            <a:r>
              <a:rPr lang="en-US" sz="2800" dirty="0" err="1" smtClean="0"/>
              <a:t>ikke</a:t>
            </a:r>
            <a:r>
              <a:rPr lang="en-US" sz="2800" dirty="0" smtClean="0"/>
              <a:t> </a:t>
            </a:r>
            <a:r>
              <a:rPr lang="en-US" sz="2800" dirty="0" err="1" smtClean="0"/>
              <a:t>flytter</a:t>
            </a:r>
            <a:r>
              <a:rPr lang="en-US" sz="2800" dirty="0" smtClean="0"/>
              <a:t> sig</a:t>
            </a:r>
          </a:p>
          <a:p>
            <a:r>
              <a:rPr lang="en-US" sz="2800" dirty="0" err="1" smtClean="0"/>
              <a:t>Så</a:t>
            </a:r>
            <a:r>
              <a:rPr lang="en-US" sz="2800" dirty="0" smtClean="0"/>
              <a:t> </a:t>
            </a:r>
            <a:r>
              <a:rPr lang="en-US" sz="2800" dirty="0" err="1" smtClean="0"/>
              <a:t>kan</a:t>
            </a:r>
            <a:r>
              <a:rPr lang="en-US" sz="2800" dirty="0" smtClean="0"/>
              <a:t> der ‘laves’ renter: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62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Valutahandel</a:t>
            </a:r>
            <a:r>
              <a:rPr lang="en-US" sz="3200" b="1" dirty="0"/>
              <a:t> </a:t>
            </a:r>
            <a:r>
              <a:rPr lang="en-US" sz="3200" b="1" dirty="0" err="1"/>
              <a:t>kan</a:t>
            </a:r>
            <a:r>
              <a:rPr lang="en-US" sz="3200" b="1" dirty="0"/>
              <a:t> </a:t>
            </a:r>
            <a:r>
              <a:rPr lang="en-US" sz="3200" b="1" dirty="0" err="1"/>
              <a:t>bruges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at </a:t>
            </a:r>
            <a:r>
              <a:rPr lang="en-US" sz="3200" b="1" dirty="0" err="1" smtClean="0"/>
              <a:t>skjule</a:t>
            </a:r>
            <a:r>
              <a:rPr lang="en-US" sz="3200" b="1" dirty="0" smtClean="0"/>
              <a:t> renter</a:t>
            </a:r>
            <a:endParaRPr lang="en-US" sz="3200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55576" y="5301208"/>
            <a:ext cx="7344816" cy="504056"/>
          </a:xfrm>
        </p:spPr>
        <p:txBody>
          <a:bodyPr/>
          <a:lstStyle/>
          <a:p>
            <a:r>
              <a:rPr lang="da-DK" sz="2800" dirty="0"/>
              <a:t>Slutresultat</a:t>
            </a:r>
            <a:r>
              <a:rPr lang="da-DK" dirty="0" smtClean="0"/>
              <a:t>: </a:t>
            </a:r>
            <a:r>
              <a:rPr lang="da-DK" sz="2800" dirty="0" smtClean="0"/>
              <a:t>0,2 florin </a:t>
            </a:r>
            <a:r>
              <a:rPr lang="da-DK" sz="2800" dirty="0"/>
              <a:t>i rente på 2 måneder</a:t>
            </a:r>
          </a:p>
        </p:txBody>
      </p:sp>
      <p:sp>
        <p:nvSpPr>
          <p:cNvPr id="5" name="Afrundet rektangel 4"/>
          <p:cNvSpPr/>
          <p:nvPr/>
        </p:nvSpPr>
        <p:spPr>
          <a:xfrm>
            <a:off x="1475656" y="1700808"/>
            <a:ext cx="1656184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2"/>
                </a:solidFill>
              </a:rPr>
              <a:t>Betal 0,9 florin i Firenze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1" name="Afrundet rektangel 10"/>
          <p:cNvSpPr/>
          <p:nvPr/>
        </p:nvSpPr>
        <p:spPr>
          <a:xfrm>
            <a:off x="1475656" y="3753045"/>
            <a:ext cx="1656184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2"/>
                </a:solidFill>
              </a:rPr>
              <a:t>Modtag 1,1 florin i Firenze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2" name="Afrundet rektangel 11"/>
          <p:cNvSpPr/>
          <p:nvPr/>
        </p:nvSpPr>
        <p:spPr>
          <a:xfrm>
            <a:off x="5364088" y="3778635"/>
            <a:ext cx="1656184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2"/>
                </a:solidFill>
              </a:rPr>
              <a:t>Betal 2 pund i London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3" name="Afrundet rektangel 12"/>
          <p:cNvSpPr/>
          <p:nvPr/>
        </p:nvSpPr>
        <p:spPr>
          <a:xfrm>
            <a:off x="5364088" y="1700808"/>
            <a:ext cx="1656184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2"/>
                </a:solidFill>
              </a:rPr>
              <a:t>Modtag 2 pund i London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4" name="Højrepil 13"/>
          <p:cNvSpPr/>
          <p:nvPr/>
        </p:nvSpPr>
        <p:spPr>
          <a:xfrm>
            <a:off x="3491880" y="2070560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 måned</a:t>
            </a:r>
            <a:endParaRPr lang="da-DK" dirty="0"/>
          </a:p>
        </p:txBody>
      </p:sp>
      <p:sp>
        <p:nvSpPr>
          <p:cNvPr id="16" name="Venstrepil 15"/>
          <p:cNvSpPr/>
          <p:nvPr/>
        </p:nvSpPr>
        <p:spPr>
          <a:xfrm>
            <a:off x="3491880" y="4319388"/>
            <a:ext cx="15841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 måned</a:t>
            </a:r>
            <a:endParaRPr lang="da-DK" dirty="0"/>
          </a:p>
        </p:txBody>
      </p:sp>
      <p:sp>
        <p:nvSpPr>
          <p:cNvPr id="17" name="Nedadgående pil 16"/>
          <p:cNvSpPr/>
          <p:nvPr/>
        </p:nvSpPr>
        <p:spPr>
          <a:xfrm>
            <a:off x="5877145" y="3140968"/>
            <a:ext cx="63007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Tekstboks 17"/>
          <p:cNvSpPr txBox="1"/>
          <p:nvPr/>
        </p:nvSpPr>
        <p:spPr>
          <a:xfrm>
            <a:off x="6588224" y="31323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Med det samme…</a:t>
            </a:r>
          </a:p>
        </p:txBody>
      </p:sp>
    </p:spTree>
    <p:extLst>
      <p:ext uri="{BB962C8B-B14F-4D97-AF65-F5344CB8AC3E}">
        <p14:creationId xmlns:p14="http://schemas.microsoft.com/office/powerpoint/2010/main" val="2074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Og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omgåelserne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fortolkningerne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levede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skolastikerne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diskuterede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Der </a:t>
            </a:r>
            <a:r>
              <a:rPr lang="en-US" sz="2800" dirty="0" err="1" smtClean="0"/>
              <a:t>blev</a:t>
            </a:r>
            <a:r>
              <a:rPr lang="en-US" sz="2800" dirty="0" smtClean="0"/>
              <a:t> </a:t>
            </a:r>
            <a:r>
              <a:rPr lang="en-US" sz="2800" dirty="0" err="1" smtClean="0"/>
              <a:t>handlet</a:t>
            </a:r>
            <a:r>
              <a:rPr lang="en-US" sz="2800" dirty="0" smtClean="0"/>
              <a:t> </a:t>
            </a:r>
            <a:r>
              <a:rPr lang="en-US" sz="2800" dirty="0" err="1" smtClean="0"/>
              <a:t>valuta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dengang</a:t>
            </a:r>
            <a:r>
              <a:rPr lang="en-US" sz="2800" dirty="0"/>
              <a:t> </a:t>
            </a:r>
            <a:r>
              <a:rPr lang="en-US" sz="2800" dirty="0" smtClean="0"/>
              <a:t>i </a:t>
            </a:r>
            <a:r>
              <a:rPr lang="en-US" sz="2800" dirty="0" err="1" smtClean="0"/>
              <a:t>betydeligt</a:t>
            </a:r>
            <a:r>
              <a:rPr lang="en-US" sz="2800" dirty="0" smtClean="0"/>
              <a:t> </a:t>
            </a:r>
            <a:r>
              <a:rPr lang="en-US" sz="2800" dirty="0" err="1" smtClean="0"/>
              <a:t>omfang</a:t>
            </a:r>
            <a:r>
              <a:rPr lang="en-US" sz="2800" dirty="0" smtClean="0"/>
              <a:t>!</a:t>
            </a:r>
          </a:p>
          <a:p>
            <a:r>
              <a:rPr lang="en-US" sz="2800" dirty="0" err="1" smtClean="0"/>
              <a:t>Skolastiskerne</a:t>
            </a:r>
            <a:r>
              <a:rPr lang="en-US" sz="2800" dirty="0" smtClean="0"/>
              <a:t> </a:t>
            </a:r>
            <a:r>
              <a:rPr lang="en-US" sz="2800" dirty="0" err="1" smtClean="0"/>
              <a:t>diskuterede</a:t>
            </a:r>
            <a:r>
              <a:rPr lang="en-US" sz="2800" dirty="0" smtClean="0"/>
              <a:t>…</a:t>
            </a:r>
          </a:p>
          <a:p>
            <a:r>
              <a:rPr lang="en-US" sz="2800" dirty="0" smtClean="0"/>
              <a:t>Mange </a:t>
            </a:r>
            <a:r>
              <a:rPr lang="en-US" sz="2800" dirty="0" err="1" smtClean="0"/>
              <a:t>forsøgte</a:t>
            </a:r>
            <a:r>
              <a:rPr lang="en-US" sz="2800" dirty="0" smtClean="0"/>
              <a:t> </a:t>
            </a:r>
            <a:r>
              <a:rPr lang="en-US" sz="2800" dirty="0" err="1" smtClean="0"/>
              <a:t>faktisk</a:t>
            </a:r>
            <a:r>
              <a:rPr lang="en-US" sz="2800" dirty="0" smtClean="0"/>
              <a:t> at </a:t>
            </a:r>
            <a:r>
              <a:rPr lang="en-US" sz="2800" dirty="0" err="1" smtClean="0"/>
              <a:t>være</a:t>
            </a:r>
            <a:r>
              <a:rPr lang="en-US" sz="2800" dirty="0" smtClean="0"/>
              <a:t> </a:t>
            </a:r>
            <a:r>
              <a:rPr lang="en-US" sz="2800" dirty="0" err="1" smtClean="0"/>
              <a:t>lovlydige</a:t>
            </a:r>
            <a:r>
              <a:rPr lang="en-US" sz="2800" dirty="0" smtClean="0"/>
              <a:t>,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derfor</a:t>
            </a:r>
            <a:r>
              <a:rPr lang="en-US" sz="2800" dirty="0" smtClean="0"/>
              <a:t> </a:t>
            </a:r>
            <a:r>
              <a:rPr lang="en-US" sz="2800" dirty="0" err="1" smtClean="0"/>
              <a:t>betød</a:t>
            </a:r>
            <a:r>
              <a:rPr lang="en-US" sz="2800" dirty="0" smtClean="0"/>
              <a:t> </a:t>
            </a:r>
            <a:r>
              <a:rPr lang="en-US" sz="2800" dirty="0" err="1" smtClean="0"/>
              <a:t>skolastiskernes</a:t>
            </a:r>
            <a:r>
              <a:rPr lang="en-US" sz="2800" dirty="0" smtClean="0"/>
              <a:t> ‘</a:t>
            </a:r>
            <a:r>
              <a:rPr lang="en-US" sz="2800" dirty="0" err="1" smtClean="0"/>
              <a:t>velsignelse</a:t>
            </a:r>
            <a:r>
              <a:rPr lang="en-US" sz="2800" dirty="0" smtClean="0"/>
              <a:t>’ </a:t>
            </a:r>
            <a:r>
              <a:rPr lang="en-US" sz="2800" dirty="0" err="1" smtClean="0"/>
              <a:t>noget</a:t>
            </a:r>
            <a:endParaRPr lang="en-US" sz="2800" dirty="0" smtClean="0"/>
          </a:p>
          <a:p>
            <a:r>
              <a:rPr lang="en-US" sz="2800" dirty="0" err="1" smtClean="0"/>
              <a:t>Presset</a:t>
            </a:r>
            <a:r>
              <a:rPr lang="en-US" sz="2800" dirty="0" smtClean="0"/>
              <a:t> </a:t>
            </a:r>
            <a:r>
              <a:rPr lang="en-US" sz="2800" dirty="0" err="1" smtClean="0"/>
              <a:t>fra</a:t>
            </a:r>
            <a:r>
              <a:rPr lang="en-US" sz="2800" dirty="0" smtClean="0"/>
              <a:t> den </a:t>
            </a:r>
            <a:r>
              <a:rPr lang="en-US" sz="2800" dirty="0" err="1" smtClean="0"/>
              <a:t>åbenlyse</a:t>
            </a:r>
            <a:r>
              <a:rPr lang="en-US" sz="2800" dirty="0" smtClean="0"/>
              <a:t> </a:t>
            </a:r>
            <a:r>
              <a:rPr lang="en-US" sz="2800" dirty="0" err="1" smtClean="0"/>
              <a:t>fordel</a:t>
            </a:r>
            <a:r>
              <a:rPr lang="en-US" sz="2800" dirty="0" smtClean="0"/>
              <a:t> </a:t>
            </a:r>
            <a:r>
              <a:rPr lang="en-US" sz="2800" dirty="0" err="1" smtClean="0"/>
              <a:t>ved</a:t>
            </a:r>
            <a:r>
              <a:rPr lang="en-US" sz="2800" dirty="0" smtClean="0"/>
              <a:t> at </a:t>
            </a:r>
            <a:r>
              <a:rPr lang="en-US" sz="2800" dirty="0" err="1" smtClean="0"/>
              <a:t>kunne</a:t>
            </a:r>
            <a:r>
              <a:rPr lang="en-US" sz="2800" dirty="0" smtClean="0"/>
              <a:t> give renter </a:t>
            </a:r>
            <a:r>
              <a:rPr lang="en-US" sz="2800" dirty="0" err="1" smtClean="0"/>
              <a:t>blev</a:t>
            </a:r>
            <a:r>
              <a:rPr lang="en-US" sz="2800" dirty="0" smtClean="0"/>
              <a:t> for </a:t>
            </a:r>
            <a:r>
              <a:rPr lang="en-US" sz="2800" dirty="0" err="1" smtClean="0"/>
              <a:t>stort</a:t>
            </a:r>
            <a:endParaRPr lang="en-US" sz="2800" dirty="0" smtClean="0"/>
          </a:p>
          <a:p>
            <a:r>
              <a:rPr lang="en-US" sz="2800" dirty="0" err="1" smtClean="0"/>
              <a:t>Italiensk</a:t>
            </a:r>
            <a:r>
              <a:rPr lang="en-US" sz="2800" dirty="0" smtClean="0"/>
              <a:t> </a:t>
            </a:r>
            <a:r>
              <a:rPr lang="en-US" sz="2800" dirty="0" err="1" smtClean="0"/>
              <a:t>bankvæsen</a:t>
            </a:r>
            <a:r>
              <a:rPr lang="en-US" sz="2800" dirty="0" smtClean="0"/>
              <a:t> </a:t>
            </a:r>
            <a:r>
              <a:rPr lang="en-US" sz="2800" dirty="0" err="1" smtClean="0"/>
              <a:t>har</a:t>
            </a:r>
            <a:r>
              <a:rPr lang="en-US" sz="2800" dirty="0" smtClean="0"/>
              <a:t> </a:t>
            </a:r>
            <a:r>
              <a:rPr lang="en-US" sz="2800" dirty="0" err="1" smtClean="0"/>
              <a:t>stadig</a:t>
            </a:r>
            <a:r>
              <a:rPr lang="en-US" sz="2800" dirty="0" smtClean="0"/>
              <a:t> sin store </a:t>
            </a:r>
            <a:r>
              <a:rPr lang="en-US" sz="2800" dirty="0" err="1" smtClean="0"/>
              <a:t>indflydelse</a:t>
            </a:r>
            <a:r>
              <a:rPr lang="en-US" sz="2800" dirty="0" smtClean="0"/>
              <a:t> i </a:t>
            </a:r>
            <a:r>
              <a:rPr lang="en-US" sz="2800" dirty="0" err="1" smtClean="0"/>
              <a:t>vores</a:t>
            </a:r>
            <a:r>
              <a:rPr lang="en-US" sz="2800" dirty="0" smtClean="0"/>
              <a:t> sprog: </a:t>
            </a:r>
            <a:r>
              <a:rPr lang="en-US" sz="2800" dirty="0" err="1"/>
              <a:t>c</a:t>
            </a:r>
            <a:r>
              <a:rPr lang="en-US" sz="2800" dirty="0" err="1" smtClean="0"/>
              <a:t>onto</a:t>
            </a:r>
            <a:r>
              <a:rPr lang="en-US" sz="2800" dirty="0" smtClean="0"/>
              <a:t>, </a:t>
            </a:r>
            <a:r>
              <a:rPr lang="en-US" sz="2800" dirty="0" err="1" smtClean="0"/>
              <a:t>saldo</a:t>
            </a:r>
            <a:r>
              <a:rPr lang="en-US" sz="2800" dirty="0"/>
              <a:t>,</a:t>
            </a:r>
            <a:r>
              <a:rPr lang="en-US" sz="2800" dirty="0" smtClean="0"/>
              <a:t> debit, </a:t>
            </a:r>
            <a:r>
              <a:rPr lang="en-US" sz="2800" dirty="0"/>
              <a:t>c</a:t>
            </a:r>
            <a:r>
              <a:rPr lang="en-US" sz="2800" dirty="0" smtClean="0"/>
              <a:t>redit, </a:t>
            </a:r>
            <a:r>
              <a:rPr lang="en-US" sz="2800" dirty="0" err="1" smtClean="0"/>
              <a:t>banco</a:t>
            </a:r>
            <a:r>
              <a:rPr lang="en-US" sz="2800" dirty="0" smtClean="0"/>
              <a:t> </a:t>
            </a:r>
            <a:r>
              <a:rPr lang="en-US" sz="2800" dirty="0" err="1" smtClean="0"/>
              <a:t>rotto</a:t>
            </a:r>
            <a:r>
              <a:rPr lang="en-US" sz="2800" dirty="0" smtClean="0"/>
              <a:t>… - men </a:t>
            </a:r>
            <a:r>
              <a:rPr lang="en-US" sz="2800" dirty="0" err="1" smtClean="0"/>
              <a:t>det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en </a:t>
            </a:r>
            <a:r>
              <a:rPr lang="en-US" sz="2800" dirty="0" err="1" smtClean="0"/>
              <a:t>anden</a:t>
            </a:r>
            <a:r>
              <a:rPr lang="en-US" sz="2800" dirty="0" smtClean="0"/>
              <a:t> </a:t>
            </a:r>
            <a:r>
              <a:rPr lang="en-US" sz="2800" dirty="0" err="1" smtClean="0"/>
              <a:t>historie</a:t>
            </a:r>
            <a:endParaRPr lang="en-US" sz="2800" dirty="0"/>
          </a:p>
          <a:p>
            <a:r>
              <a:rPr lang="en-US" sz="2800" dirty="0" err="1" smtClean="0"/>
              <a:t>Skolastikerne</a:t>
            </a:r>
            <a:r>
              <a:rPr lang="en-US" sz="2800" dirty="0" smtClean="0"/>
              <a:t> </a:t>
            </a:r>
            <a:r>
              <a:rPr lang="en-US" sz="2800" dirty="0" err="1" smtClean="0"/>
              <a:t>blev</a:t>
            </a:r>
            <a:r>
              <a:rPr lang="en-US" sz="2800" dirty="0" smtClean="0"/>
              <a:t> </a:t>
            </a:r>
            <a:r>
              <a:rPr lang="en-US" sz="2800" dirty="0" err="1" smtClean="0"/>
              <a:t>senere</a:t>
            </a:r>
            <a:r>
              <a:rPr lang="en-US" sz="2800" dirty="0" smtClean="0"/>
              <a:t> </a:t>
            </a:r>
            <a:r>
              <a:rPr lang="en-US" sz="2800" dirty="0" err="1" smtClean="0"/>
              <a:t>grinet</a:t>
            </a:r>
            <a:r>
              <a:rPr lang="en-US" sz="2800" dirty="0" smtClean="0"/>
              <a:t> ad…</a:t>
            </a:r>
            <a:endParaRPr lang="en-US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04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Bacon om skolastikerne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”…edderkoppespind </a:t>
            </a:r>
            <a:r>
              <a:rPr lang="da-DK" dirty="0"/>
              <a:t>af lærdom, som man må beundre på grund af den fine tråd og det fine arbejde, men som er uden substans eller nytte</a:t>
            </a:r>
            <a:r>
              <a:rPr lang="da-DK" dirty="0" smtClean="0"/>
              <a:t>.”            </a:t>
            </a:r>
            <a:r>
              <a:rPr lang="da-DK" sz="1400" dirty="0" smtClean="0"/>
              <a:t>(kilde: Wikipedia)</a:t>
            </a:r>
            <a:endParaRPr lang="da-DK" sz="1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13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2. </a:t>
            </a:r>
            <a:r>
              <a:rPr lang="da-DK" sz="3200" b="1" dirty="0" err="1" smtClean="0"/>
              <a:t>Regulation</a:t>
            </a:r>
            <a:r>
              <a:rPr lang="da-DK" sz="3200" b="1" dirty="0" smtClean="0"/>
              <a:t> Q i USA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1400" dirty="0" smtClean="0"/>
          </a:p>
          <a:p>
            <a:r>
              <a:rPr lang="en-US" sz="2800" dirty="0" err="1" smtClean="0"/>
              <a:t>Alene</a:t>
            </a:r>
            <a:r>
              <a:rPr lang="en-US" sz="2800" dirty="0" smtClean="0"/>
              <a:t> i 1933, </a:t>
            </a:r>
            <a:r>
              <a:rPr lang="en-US" sz="2800" dirty="0" err="1" smtClean="0"/>
              <a:t>gik</a:t>
            </a:r>
            <a:r>
              <a:rPr lang="en-US" sz="2800" dirty="0" smtClean="0"/>
              <a:t> over 4000 banker ned I USA. Et </a:t>
            </a:r>
            <a:r>
              <a:rPr lang="en-US" sz="2800" dirty="0" err="1" smtClean="0"/>
              <a:t>lignende</a:t>
            </a:r>
            <a:r>
              <a:rPr lang="en-US" sz="2800" dirty="0" smtClean="0"/>
              <a:t> </a:t>
            </a:r>
            <a:r>
              <a:rPr lang="en-US" sz="2800" dirty="0" err="1" smtClean="0"/>
              <a:t>antal</a:t>
            </a:r>
            <a:r>
              <a:rPr lang="en-US" sz="2800" dirty="0" smtClean="0"/>
              <a:t> I 1930-32</a:t>
            </a:r>
          </a:p>
          <a:p>
            <a:r>
              <a:rPr lang="en-US" sz="2800" dirty="0" smtClean="0"/>
              <a:t>Regulation Q </a:t>
            </a:r>
            <a:r>
              <a:rPr lang="en-US" sz="2800" dirty="0" err="1" smtClean="0"/>
              <a:t>blev</a:t>
            </a:r>
            <a:r>
              <a:rPr lang="en-US" sz="2800" dirty="0" smtClean="0"/>
              <a:t> </a:t>
            </a:r>
            <a:r>
              <a:rPr lang="en-US" sz="2800" dirty="0" err="1" smtClean="0"/>
              <a:t>indført</a:t>
            </a:r>
            <a:r>
              <a:rPr lang="en-US" sz="2800" dirty="0"/>
              <a:t> </a:t>
            </a:r>
            <a:r>
              <a:rPr lang="en-US" sz="2800" dirty="0" smtClean="0"/>
              <a:t>i USA </a:t>
            </a:r>
            <a:r>
              <a:rPr lang="en-US" sz="2800" dirty="0" err="1" smtClean="0"/>
              <a:t>i</a:t>
            </a:r>
            <a:r>
              <a:rPr lang="en-US" sz="2800" dirty="0" smtClean="0"/>
              <a:t> 1933 </a:t>
            </a:r>
            <a:r>
              <a:rPr lang="en-US" sz="2800" dirty="0" err="1" smtClean="0"/>
              <a:t>som</a:t>
            </a:r>
            <a:r>
              <a:rPr lang="en-US" sz="2800" dirty="0" smtClean="0"/>
              <a:t> </a:t>
            </a:r>
            <a:r>
              <a:rPr lang="en-US" sz="2800" dirty="0" err="1" smtClean="0"/>
              <a:t>reaktion</a:t>
            </a:r>
            <a:r>
              <a:rPr lang="en-US" sz="2800" dirty="0" smtClean="0"/>
              <a:t> 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orbød</a:t>
            </a:r>
            <a:r>
              <a:rPr lang="en-US" sz="2800" dirty="0" smtClean="0"/>
              <a:t> banker at give </a:t>
            </a:r>
            <a:r>
              <a:rPr lang="en-US" sz="2800" dirty="0" err="1" smtClean="0"/>
              <a:t>rente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</a:t>
            </a:r>
            <a:r>
              <a:rPr lang="en-US" sz="2800" dirty="0" err="1" smtClean="0"/>
              <a:t>konti</a:t>
            </a:r>
            <a:r>
              <a:rPr lang="en-US" sz="2800" dirty="0" smtClean="0"/>
              <a:t>, </a:t>
            </a:r>
            <a:r>
              <a:rPr lang="en-US" sz="2800" dirty="0" err="1" smtClean="0"/>
              <a:t>hvor</a:t>
            </a:r>
            <a:r>
              <a:rPr lang="en-US" sz="2800" dirty="0" smtClean="0"/>
              <a:t> </a:t>
            </a:r>
            <a:r>
              <a:rPr lang="en-US" sz="2800" dirty="0" err="1" smtClean="0"/>
              <a:t>kunden</a:t>
            </a:r>
            <a:r>
              <a:rPr lang="en-US" sz="2800" dirty="0" smtClean="0"/>
              <a:t>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hæve</a:t>
            </a:r>
            <a:r>
              <a:rPr lang="en-US" sz="2800" dirty="0" smtClean="0"/>
              <a:t> </a:t>
            </a:r>
            <a:r>
              <a:rPr lang="en-US" sz="2800" dirty="0" err="1" smtClean="0"/>
              <a:t>pengene</a:t>
            </a:r>
            <a:r>
              <a:rPr lang="en-US" sz="2800" dirty="0" smtClean="0"/>
              <a:t> med </a:t>
            </a:r>
            <a:r>
              <a:rPr lang="en-US" sz="2800" dirty="0" err="1" smtClean="0"/>
              <a:t>det</a:t>
            </a:r>
            <a:r>
              <a:rPr lang="en-US" sz="2800" dirty="0" smtClean="0"/>
              <a:t> </a:t>
            </a:r>
            <a:r>
              <a:rPr lang="en-US" sz="2800" dirty="0" err="1" smtClean="0"/>
              <a:t>samme</a:t>
            </a:r>
            <a:r>
              <a:rPr lang="en-US" sz="2800" dirty="0" smtClean="0"/>
              <a:t> (</a:t>
            </a:r>
            <a:r>
              <a:rPr lang="en-US" sz="2800" dirty="0" err="1" smtClean="0"/>
              <a:t>på</a:t>
            </a:r>
            <a:r>
              <a:rPr lang="en-US" sz="2800" dirty="0" smtClean="0"/>
              <a:t> </a:t>
            </a:r>
            <a:r>
              <a:rPr lang="en-US" sz="2800" dirty="0" err="1" smtClean="0"/>
              <a:t>anfordring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Indførte</a:t>
            </a:r>
            <a:r>
              <a:rPr lang="en-US" sz="2800" dirty="0" smtClean="0"/>
              <a:t> </a:t>
            </a:r>
            <a:r>
              <a:rPr lang="en-US" sz="2800" dirty="0" err="1" smtClean="0"/>
              <a:t>rentelofter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</a:t>
            </a:r>
            <a:r>
              <a:rPr lang="en-US" sz="2800" dirty="0" err="1" smtClean="0"/>
              <a:t>bankbøger</a:t>
            </a:r>
            <a:r>
              <a:rPr lang="en-US" sz="2800" dirty="0" smtClean="0"/>
              <a:t> med </a:t>
            </a:r>
            <a:r>
              <a:rPr lang="en-US" sz="2800" dirty="0" err="1" smtClean="0"/>
              <a:t>opsigelse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da-DK" sz="1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93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Formål med </a:t>
            </a:r>
            <a:r>
              <a:rPr lang="da-DK" sz="3200" b="1" dirty="0" err="1" smtClean="0"/>
              <a:t>Regulation</a:t>
            </a:r>
            <a:r>
              <a:rPr lang="da-DK" sz="3200" b="1" dirty="0" smtClean="0"/>
              <a:t> Q i USA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sz="1400" dirty="0" smtClean="0"/>
          </a:p>
          <a:p>
            <a:r>
              <a:rPr lang="en-US" sz="2800" dirty="0" smtClean="0"/>
              <a:t>At </a:t>
            </a:r>
            <a:r>
              <a:rPr lang="en-US" sz="2800" dirty="0" err="1"/>
              <a:t>hindre</a:t>
            </a:r>
            <a:r>
              <a:rPr lang="en-US" sz="2800" dirty="0"/>
              <a:t> banker </a:t>
            </a:r>
            <a:r>
              <a:rPr lang="en-US" sz="2800" dirty="0" err="1"/>
              <a:t>i</a:t>
            </a:r>
            <a:r>
              <a:rPr lang="en-US" sz="2800" dirty="0"/>
              <a:t> at </a:t>
            </a:r>
            <a:r>
              <a:rPr lang="en-US" sz="2800" dirty="0" err="1"/>
              <a:t>overbyde</a:t>
            </a:r>
            <a:r>
              <a:rPr lang="en-US" sz="2800" dirty="0"/>
              <a:t> </a:t>
            </a:r>
            <a:r>
              <a:rPr lang="en-US" sz="2800" dirty="0" err="1"/>
              <a:t>hinanden</a:t>
            </a:r>
            <a:endParaRPr lang="en-US" sz="2800" dirty="0"/>
          </a:p>
          <a:p>
            <a:r>
              <a:rPr lang="en-US" sz="2800" dirty="0"/>
              <a:t>At </a:t>
            </a:r>
            <a:r>
              <a:rPr lang="en-US" sz="2800" dirty="0" err="1"/>
              <a:t>øge</a:t>
            </a:r>
            <a:r>
              <a:rPr lang="en-US" sz="2800" dirty="0"/>
              <a:t> </a:t>
            </a:r>
            <a:r>
              <a:rPr lang="en-US" sz="2800" dirty="0" err="1"/>
              <a:t>profitabiliteten</a:t>
            </a:r>
            <a:r>
              <a:rPr lang="en-US" sz="2800" dirty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banksektoren</a:t>
            </a:r>
            <a:r>
              <a:rPr lang="en-US" sz="2800" dirty="0"/>
              <a:t> </a:t>
            </a:r>
            <a:r>
              <a:rPr lang="en-US" sz="2800" dirty="0" smtClean="0"/>
              <a:t>(!)</a:t>
            </a:r>
          </a:p>
          <a:p>
            <a:r>
              <a:rPr lang="en-US" sz="2800" dirty="0" smtClean="0"/>
              <a:t>At give </a:t>
            </a:r>
            <a:r>
              <a:rPr lang="en-US" sz="2800" dirty="0" err="1" smtClean="0"/>
              <a:t>dem</a:t>
            </a:r>
            <a:r>
              <a:rPr lang="en-US" sz="2800" dirty="0" smtClean="0"/>
              <a:t> </a:t>
            </a:r>
            <a:r>
              <a:rPr lang="en-US" sz="2800" dirty="0" err="1" smtClean="0"/>
              <a:t>bedre</a:t>
            </a:r>
            <a:r>
              <a:rPr lang="en-US" sz="2800" dirty="0" smtClean="0"/>
              <a:t> </a:t>
            </a:r>
            <a:r>
              <a:rPr lang="en-US" sz="2800" dirty="0" err="1" smtClean="0"/>
              <a:t>råd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at </a:t>
            </a:r>
            <a:r>
              <a:rPr lang="en-US" sz="2800" dirty="0" err="1" smtClean="0"/>
              <a:t>deltage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indskydergarantiordning</a:t>
            </a:r>
            <a:endParaRPr lang="en-US" sz="2800" dirty="0" smtClean="0"/>
          </a:p>
          <a:p>
            <a:r>
              <a:rPr lang="en-US" sz="2800" dirty="0" smtClean="0"/>
              <a:t>At have </a:t>
            </a:r>
            <a:r>
              <a:rPr lang="en-US" sz="2800" dirty="0" err="1" smtClean="0"/>
              <a:t>færre</a:t>
            </a:r>
            <a:r>
              <a:rPr lang="en-US" sz="2800" dirty="0" smtClean="0"/>
              <a:t> </a:t>
            </a:r>
            <a:r>
              <a:rPr lang="en-US" sz="2800" dirty="0" err="1" smtClean="0"/>
              <a:t>små</a:t>
            </a:r>
            <a:r>
              <a:rPr lang="en-US" sz="2800" dirty="0" smtClean="0"/>
              <a:t> ‘runs’ </a:t>
            </a:r>
            <a:r>
              <a:rPr lang="en-US" sz="2800" dirty="0" err="1" smtClean="0"/>
              <a:t>på</a:t>
            </a:r>
            <a:r>
              <a:rPr lang="en-US" sz="2800" dirty="0" smtClean="0"/>
              <a:t> </a:t>
            </a:r>
            <a:r>
              <a:rPr lang="en-US" sz="2800" dirty="0" err="1" smtClean="0"/>
              <a:t>småbanker</a:t>
            </a:r>
            <a:endParaRPr lang="en-US" sz="2800" dirty="0" smtClean="0"/>
          </a:p>
          <a:p>
            <a:r>
              <a:rPr lang="en-US" sz="2800" dirty="0" smtClean="0"/>
              <a:t>At </a:t>
            </a:r>
            <a:r>
              <a:rPr lang="en-US" sz="2800" dirty="0" err="1" smtClean="0"/>
              <a:t>gøre</a:t>
            </a:r>
            <a:r>
              <a:rPr lang="en-US" sz="2800" dirty="0" smtClean="0"/>
              <a:t> </a:t>
            </a:r>
            <a:r>
              <a:rPr lang="en-US" sz="2800" dirty="0" err="1" smtClean="0"/>
              <a:t>det</a:t>
            </a:r>
            <a:r>
              <a:rPr lang="en-US" sz="2800" dirty="0" smtClean="0"/>
              <a:t> </a:t>
            </a:r>
            <a:r>
              <a:rPr lang="en-US" sz="2800" dirty="0" err="1" smtClean="0"/>
              <a:t>muligt</a:t>
            </a:r>
            <a:r>
              <a:rPr lang="en-US" sz="2800" dirty="0" smtClean="0"/>
              <a:t> for </a:t>
            </a:r>
            <a:r>
              <a:rPr lang="en-US" sz="2800" dirty="0" err="1" smtClean="0"/>
              <a:t>små</a:t>
            </a:r>
            <a:r>
              <a:rPr lang="en-US" sz="2800" dirty="0" smtClean="0"/>
              <a:t> banker at </a:t>
            </a:r>
            <a:r>
              <a:rPr lang="en-US" sz="2800" dirty="0" err="1" smtClean="0"/>
              <a:t>holde</a:t>
            </a:r>
            <a:r>
              <a:rPr lang="en-US" sz="2800" dirty="0" smtClean="0"/>
              <a:t> mere </a:t>
            </a:r>
            <a:r>
              <a:rPr lang="en-US" sz="2800" dirty="0" err="1" smtClean="0"/>
              <a:t>sikre</a:t>
            </a:r>
            <a:r>
              <a:rPr lang="en-US" sz="2800" dirty="0" smtClean="0"/>
              <a:t> </a:t>
            </a:r>
            <a:r>
              <a:rPr lang="en-US" sz="2800" dirty="0" err="1" smtClean="0"/>
              <a:t>aktiver</a:t>
            </a:r>
            <a:endParaRPr lang="en-US" sz="2800" dirty="0" smtClean="0"/>
          </a:p>
          <a:p>
            <a:r>
              <a:rPr lang="en-US" sz="2800" dirty="0" smtClean="0"/>
              <a:t>At </a:t>
            </a:r>
            <a:r>
              <a:rPr lang="en-US" sz="2800" dirty="0" err="1" smtClean="0"/>
              <a:t>udlåne</a:t>
            </a:r>
            <a:r>
              <a:rPr lang="en-US" sz="2800" dirty="0" smtClean="0"/>
              <a:t> mere </a:t>
            </a:r>
            <a:r>
              <a:rPr lang="en-US" sz="2800" dirty="0" err="1" smtClean="0"/>
              <a:t>lokalt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da-DK" sz="1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09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err="1" smtClean="0"/>
              <a:t>Regulation</a:t>
            </a:r>
            <a:r>
              <a:rPr lang="da-DK" sz="3200" b="1" dirty="0" smtClean="0"/>
              <a:t> Q i USA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sz="1400" dirty="0" smtClean="0"/>
          </a:p>
          <a:p>
            <a:r>
              <a:rPr lang="en-US" sz="2800" dirty="0" err="1" smtClean="0"/>
              <a:t>Især</a:t>
            </a:r>
            <a:r>
              <a:rPr lang="en-US" sz="2800" dirty="0" smtClean="0"/>
              <a:t> da </a:t>
            </a:r>
            <a:r>
              <a:rPr lang="en-US" sz="2800" dirty="0" err="1" smtClean="0"/>
              <a:t>renterne</a:t>
            </a:r>
            <a:r>
              <a:rPr lang="en-US" sz="2800" dirty="0" smtClean="0"/>
              <a:t> </a:t>
            </a:r>
            <a:r>
              <a:rPr lang="en-US" sz="2800" dirty="0" err="1" smtClean="0"/>
              <a:t>stiger</a:t>
            </a:r>
            <a:r>
              <a:rPr lang="en-US" sz="2800" dirty="0" smtClean="0"/>
              <a:t> </a:t>
            </a:r>
            <a:r>
              <a:rPr lang="en-US" sz="2800" dirty="0" err="1" smtClean="0"/>
              <a:t>meget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USA </a:t>
            </a:r>
            <a:r>
              <a:rPr lang="en-US" sz="2800" dirty="0" err="1" smtClean="0"/>
              <a:t>i</a:t>
            </a:r>
            <a:r>
              <a:rPr lang="en-US" sz="2800" dirty="0" smtClean="0"/>
              <a:t> 1970’erne </a:t>
            </a:r>
            <a:r>
              <a:rPr lang="en-US" sz="2800" dirty="0" err="1" smtClean="0"/>
              <a:t>opstår</a:t>
            </a:r>
            <a:r>
              <a:rPr lang="en-US" sz="2800" dirty="0" smtClean="0"/>
              <a:t> Money Market Mutual Funds </a:t>
            </a:r>
          </a:p>
          <a:p>
            <a:r>
              <a:rPr lang="en-US" sz="2800" dirty="0" err="1" smtClean="0"/>
              <a:t>Stadig</a:t>
            </a:r>
            <a:r>
              <a:rPr lang="en-US" sz="2800" dirty="0" smtClean="0"/>
              <a:t> </a:t>
            </a:r>
            <a:r>
              <a:rPr lang="en-US" sz="2800" dirty="0" err="1" smtClean="0"/>
              <a:t>regulerede</a:t>
            </a:r>
            <a:r>
              <a:rPr lang="en-US" sz="2800" dirty="0" smtClean="0"/>
              <a:t> med </a:t>
            </a:r>
            <a:r>
              <a:rPr lang="en-US" sz="2800" dirty="0" err="1" smtClean="0"/>
              <a:t>hensyn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</a:t>
            </a:r>
            <a:r>
              <a:rPr lang="en-US" sz="2800" dirty="0" err="1" smtClean="0"/>
              <a:t>hvad</a:t>
            </a:r>
            <a:r>
              <a:rPr lang="en-US" sz="2800" dirty="0" smtClean="0"/>
              <a:t> de </a:t>
            </a:r>
            <a:r>
              <a:rPr lang="en-US" sz="2800" dirty="0" err="1" smtClean="0"/>
              <a:t>må</a:t>
            </a:r>
            <a:r>
              <a:rPr lang="en-US" sz="2800" dirty="0" smtClean="0"/>
              <a:t> </a:t>
            </a:r>
            <a:r>
              <a:rPr lang="en-US" sz="2800" dirty="0" err="1" smtClean="0"/>
              <a:t>investere</a:t>
            </a:r>
            <a:r>
              <a:rPr lang="en-US" sz="2800" dirty="0" smtClean="0"/>
              <a:t> I</a:t>
            </a:r>
          </a:p>
          <a:p>
            <a:r>
              <a:rPr lang="en-US" sz="2800" dirty="0" err="1" smtClean="0"/>
              <a:t>Typisk</a:t>
            </a:r>
            <a:r>
              <a:rPr lang="en-US" sz="2800" dirty="0" smtClean="0"/>
              <a:t> </a:t>
            </a:r>
            <a:r>
              <a:rPr lang="en-US" sz="2800" dirty="0" err="1" smtClean="0"/>
              <a:t>korte</a:t>
            </a:r>
            <a:r>
              <a:rPr lang="en-US" sz="2800" dirty="0" smtClean="0"/>
              <a:t>, </a:t>
            </a:r>
            <a:r>
              <a:rPr lang="en-US" sz="2800" dirty="0" err="1" smtClean="0"/>
              <a:t>sikre</a:t>
            </a:r>
            <a:r>
              <a:rPr lang="en-US" sz="2800" dirty="0" smtClean="0"/>
              <a:t> </a:t>
            </a:r>
            <a:r>
              <a:rPr lang="en-US" sz="2800" dirty="0" err="1" smtClean="0"/>
              <a:t>obligationer</a:t>
            </a:r>
            <a:endParaRPr lang="en-US" sz="2800" dirty="0" smtClean="0"/>
          </a:p>
          <a:p>
            <a:r>
              <a:rPr lang="en-US" sz="2800" dirty="0" smtClean="0"/>
              <a:t>Men </a:t>
            </a:r>
            <a:r>
              <a:rPr lang="en-US" sz="2800" dirty="0" err="1" smtClean="0"/>
              <a:t>ingen</a:t>
            </a:r>
            <a:r>
              <a:rPr lang="en-US" sz="2800" dirty="0" smtClean="0"/>
              <a:t> </a:t>
            </a:r>
            <a:r>
              <a:rPr lang="en-US" sz="2800" dirty="0" err="1" smtClean="0"/>
              <a:t>restriktion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, </a:t>
            </a:r>
            <a:r>
              <a:rPr lang="en-US" sz="2800" dirty="0" err="1" smtClean="0"/>
              <a:t>hvad</a:t>
            </a:r>
            <a:r>
              <a:rPr lang="en-US" sz="2800" dirty="0" smtClean="0"/>
              <a:t> de </a:t>
            </a:r>
            <a:r>
              <a:rPr lang="en-US" sz="2800" dirty="0" err="1" smtClean="0"/>
              <a:t>må</a:t>
            </a:r>
            <a:r>
              <a:rPr lang="en-US" sz="2800" dirty="0" smtClean="0"/>
              <a:t> give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rente</a:t>
            </a:r>
            <a:endParaRPr lang="en-US" sz="2800" dirty="0" smtClean="0"/>
          </a:p>
          <a:p>
            <a:r>
              <a:rPr lang="en-US" sz="2800" dirty="0" err="1" smtClean="0"/>
              <a:t>Mulighed</a:t>
            </a:r>
            <a:r>
              <a:rPr lang="en-US" sz="2800" dirty="0" smtClean="0"/>
              <a:t> for at have et </a:t>
            </a:r>
            <a:r>
              <a:rPr lang="en-US" sz="2800" dirty="0" err="1" smtClean="0"/>
              <a:t>checkhæfte</a:t>
            </a:r>
            <a:r>
              <a:rPr lang="en-US" sz="2800" dirty="0" smtClean="0"/>
              <a:t> </a:t>
            </a:r>
            <a:r>
              <a:rPr lang="en-US" sz="2800" dirty="0" err="1" smtClean="0"/>
              <a:t>knyttet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endParaRPr lang="en-US" sz="2800" dirty="0" smtClean="0"/>
          </a:p>
          <a:p>
            <a:r>
              <a:rPr lang="en-US" sz="2800" dirty="0" smtClean="0"/>
              <a:t>1977: 4 </a:t>
            </a:r>
            <a:r>
              <a:rPr lang="en-US" sz="2800" dirty="0" err="1" smtClean="0"/>
              <a:t>mia</a:t>
            </a:r>
            <a:r>
              <a:rPr lang="en-US" sz="2800" dirty="0" smtClean="0"/>
              <a:t> USD; 1982: 235 </a:t>
            </a:r>
            <a:r>
              <a:rPr lang="en-US" sz="2800" dirty="0" err="1" smtClean="0"/>
              <a:t>mia</a:t>
            </a:r>
            <a:r>
              <a:rPr lang="en-US" sz="2800" dirty="0" smtClean="0"/>
              <a:t> USD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da-DK" sz="1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84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I krisen var der et ‘run’ i </a:t>
            </a:r>
            <a:r>
              <a:rPr lang="da-DK" sz="2800" b="1" dirty="0" err="1" smtClean="0"/>
              <a:t>money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market</a:t>
            </a:r>
            <a:r>
              <a:rPr lang="da-DK" sz="2800" b="1" dirty="0" smtClean="0"/>
              <a:t> funds</a:t>
            </a:r>
            <a:endParaRPr lang="da-DK" sz="2800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17</a:t>
            </a:fld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411815"/>
              </p:ext>
            </p:extLst>
          </p:nvPr>
        </p:nvGraphicFramePr>
        <p:xfrm>
          <a:off x="457200" y="1600200"/>
          <a:ext cx="8229600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1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Måske for meget at give </a:t>
            </a:r>
            <a:r>
              <a:rPr lang="da-DK" sz="3200" b="1" dirty="0" err="1" smtClean="0"/>
              <a:t>Reg</a:t>
            </a:r>
            <a:r>
              <a:rPr lang="da-DK" sz="3200" b="1" dirty="0" smtClean="0"/>
              <a:t> Q skylden…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sz="1400" dirty="0" smtClean="0"/>
          </a:p>
          <a:p>
            <a:r>
              <a:rPr lang="en-US" sz="2800" dirty="0" smtClean="0"/>
              <a:t>Den </a:t>
            </a:r>
            <a:r>
              <a:rPr lang="en-US" sz="2800" dirty="0" err="1" smtClean="0"/>
              <a:t>helt</a:t>
            </a:r>
            <a:r>
              <a:rPr lang="en-US" sz="2800" dirty="0" smtClean="0"/>
              <a:t> store </a:t>
            </a:r>
            <a:r>
              <a:rPr lang="en-US" sz="2800" dirty="0" err="1" smtClean="0"/>
              <a:t>vækst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MMF </a:t>
            </a:r>
            <a:r>
              <a:rPr lang="en-US" sz="2800" dirty="0" err="1" smtClean="0"/>
              <a:t>skete</a:t>
            </a:r>
            <a:r>
              <a:rPr lang="en-US" sz="2800" dirty="0" smtClean="0"/>
              <a:t> via </a:t>
            </a:r>
            <a:r>
              <a:rPr lang="en-US" sz="2800" dirty="0" err="1" smtClean="0"/>
              <a:t>institutionelle</a:t>
            </a:r>
            <a:r>
              <a:rPr lang="en-US" sz="2800" dirty="0" smtClean="0"/>
              <a:t> </a:t>
            </a:r>
            <a:r>
              <a:rPr lang="en-US" sz="2800" dirty="0" err="1" smtClean="0"/>
              <a:t>kunder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da-DK" sz="1400" dirty="0" smtClean="0"/>
          </a:p>
          <a:p>
            <a:r>
              <a:rPr lang="da-DK" sz="2800" dirty="0" err="1" smtClean="0"/>
              <a:t>MMFs</a:t>
            </a:r>
            <a:r>
              <a:rPr lang="da-DK" sz="2800" dirty="0" smtClean="0"/>
              <a:t> blev alternativ til banker, men vi kan ikke give </a:t>
            </a:r>
            <a:r>
              <a:rPr lang="da-DK" sz="2800" dirty="0" err="1" smtClean="0"/>
              <a:t>Reg</a:t>
            </a:r>
            <a:r>
              <a:rPr lang="da-DK" sz="2800" dirty="0" smtClean="0"/>
              <a:t> Q hele skylden</a:t>
            </a:r>
          </a:p>
          <a:p>
            <a:r>
              <a:rPr lang="da-DK" sz="2800" dirty="0" err="1" smtClean="0"/>
              <a:t>Req</a:t>
            </a:r>
            <a:r>
              <a:rPr lang="da-DK" sz="2800" dirty="0" smtClean="0"/>
              <a:t> Q kostede småsparere penge og stimulerede ikke den slags långivning man havde håbet oprindeligt</a:t>
            </a:r>
            <a:endParaRPr lang="da-DK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18</a:t>
            </a:fld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37196"/>
              </p:ext>
            </p:extLst>
          </p:nvPr>
        </p:nvGraphicFramePr>
        <p:xfrm>
          <a:off x="899592" y="2924944"/>
          <a:ext cx="7272810" cy="125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70"/>
                <a:gridCol w="2424270"/>
                <a:gridCol w="2424270"/>
              </a:tblGrid>
              <a:tr h="5148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År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Institutionelle</a:t>
                      </a:r>
                      <a:r>
                        <a:rPr lang="en-US" dirty="0" smtClean="0"/>
                        <a:t> (USD)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 (USD)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516 </a:t>
                      </a:r>
                      <a:r>
                        <a:rPr lang="en-US" dirty="0" err="1" smtClean="0"/>
                        <a:t>mia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835 </a:t>
                      </a:r>
                      <a:r>
                        <a:rPr lang="en-US" dirty="0" err="1" smtClean="0"/>
                        <a:t>mia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2480 </a:t>
                      </a:r>
                      <a:r>
                        <a:rPr lang="en-US" dirty="0" err="1" smtClean="0"/>
                        <a:t>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1360 </a:t>
                      </a:r>
                      <a:r>
                        <a:rPr lang="en-US" dirty="0" err="1" smtClean="0"/>
                        <a:t>mia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1143000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3. Politisk pres for gøre det lettere at købe en bolig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Både Clinton og Bush regeringerne ønskede at få flere til at eje </a:t>
            </a:r>
            <a:r>
              <a:rPr lang="da-DK" dirty="0"/>
              <a:t>d</a:t>
            </a:r>
            <a:r>
              <a:rPr lang="da-DK" dirty="0" smtClean="0"/>
              <a:t>eres egen bolig </a:t>
            </a:r>
          </a:p>
          <a:p>
            <a:r>
              <a:rPr lang="da-DK" b="1" dirty="0" smtClean="0"/>
              <a:t>Clinton-administrationen</a:t>
            </a:r>
            <a:r>
              <a:rPr lang="da-DK" dirty="0" smtClean="0"/>
              <a:t> </a:t>
            </a:r>
            <a:r>
              <a:rPr lang="da-DK" dirty="0"/>
              <a:t>i 1995 </a:t>
            </a:r>
            <a:r>
              <a:rPr lang="da-DK" dirty="0" smtClean="0"/>
              <a:t>i et strategi-dokument:</a:t>
            </a:r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r>
              <a:rPr lang="da-DK" i="1" dirty="0" smtClean="0"/>
              <a:t>For </a:t>
            </a:r>
            <a:r>
              <a:rPr lang="da-DK" i="1" dirty="0"/>
              <a:t>mange potentielle husejere, er </a:t>
            </a:r>
            <a:r>
              <a:rPr lang="da-DK" b="1" i="1" dirty="0"/>
              <a:t>manglen på </a:t>
            </a:r>
            <a:r>
              <a:rPr lang="da-DK" b="1" i="1" dirty="0" err="1"/>
              <a:t>cash</a:t>
            </a:r>
            <a:r>
              <a:rPr lang="da-DK" b="1" i="1" dirty="0"/>
              <a:t> </a:t>
            </a:r>
            <a:r>
              <a:rPr lang="da-DK" i="1" dirty="0"/>
              <a:t>til at spare op til den krævede udbetaling […] </a:t>
            </a:r>
            <a:r>
              <a:rPr lang="da-DK" b="1" i="1" dirty="0"/>
              <a:t>den største hæmsko </a:t>
            </a:r>
            <a:r>
              <a:rPr lang="da-DK" i="1" dirty="0"/>
              <a:t>for at købe et nyt hus. Andre husholdninger har </a:t>
            </a:r>
            <a:r>
              <a:rPr lang="da-DK" b="1" i="1" dirty="0"/>
              <a:t>ikke tilstrækkelig indkomst til at klare de månedlige udgifter til markedsrenten og på sta</a:t>
            </a:r>
            <a:r>
              <a:rPr lang="da-DK" i="1" dirty="0"/>
              <a:t>nda</a:t>
            </a:r>
            <a:r>
              <a:rPr lang="da-DK" b="1" i="1" dirty="0"/>
              <a:t>rdvilkår</a:t>
            </a:r>
            <a:r>
              <a:rPr lang="da-DK" b="1" i="1" dirty="0" smtClean="0"/>
              <a:t>.  </a:t>
            </a:r>
            <a:r>
              <a:rPr lang="da-DK" b="1" i="1" dirty="0"/>
              <a:t>Finansieringsformer, drevet frem af den </a:t>
            </a:r>
            <a:r>
              <a:rPr lang="da-DK" i="1" dirty="0"/>
              <a:t>offentlige og </a:t>
            </a:r>
            <a:r>
              <a:rPr lang="da-DK" b="1" i="1" dirty="0"/>
              <a:t>private sektors kreativitet</a:t>
            </a:r>
            <a:r>
              <a:rPr lang="da-DK" i="1" dirty="0"/>
              <a:t>, </a:t>
            </a:r>
            <a:r>
              <a:rPr lang="da-DK" b="1" i="1" dirty="0"/>
              <a:t>skal udfordre begge disse barrierer til at blive husejer   </a:t>
            </a:r>
            <a:endParaRPr lang="da-DK" b="1" i="1" dirty="0" smtClean="0"/>
          </a:p>
          <a:p>
            <a:pPr marL="0" indent="0">
              <a:buNone/>
            </a:pPr>
            <a:r>
              <a:rPr lang="da-DK" dirty="0" smtClean="0"/>
              <a:t>(mine fremhævninger)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42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Regulering er nødvendig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4277071"/>
          </a:xfrm>
        </p:spPr>
        <p:txBody>
          <a:bodyPr>
            <a:noAutofit/>
          </a:bodyPr>
          <a:lstStyle/>
          <a:p>
            <a:r>
              <a:rPr lang="da-DK" sz="2400" dirty="0"/>
              <a:t>Der er flere grunde til, at vi skal regulere</a:t>
            </a:r>
          </a:p>
          <a:p>
            <a:r>
              <a:rPr lang="da-DK" sz="2400" dirty="0"/>
              <a:t>En vigtig grund er det økonomer kalder (negative) </a:t>
            </a:r>
            <a:r>
              <a:rPr lang="da-DK" sz="2400" dirty="0" err="1"/>
              <a:t>eksternaliteter</a:t>
            </a:r>
            <a:r>
              <a:rPr lang="da-DK" sz="2400" dirty="0"/>
              <a:t>, dvs. omkostninger som påføres parter ‘udenfor’ en økonomisk transaktion eller aktivitet</a:t>
            </a:r>
          </a:p>
          <a:p>
            <a:r>
              <a:rPr lang="da-DK" sz="2400" dirty="0"/>
              <a:t>Forurening </a:t>
            </a:r>
            <a:r>
              <a:rPr lang="da-DK" sz="2400" dirty="0" smtClean="0"/>
              <a:t>(uden afgift) er </a:t>
            </a:r>
            <a:r>
              <a:rPr lang="da-DK" sz="2400" dirty="0"/>
              <a:t>et eksempel </a:t>
            </a:r>
            <a:endParaRPr lang="da-DK" sz="2400" dirty="0" smtClean="0"/>
          </a:p>
          <a:p>
            <a:r>
              <a:rPr lang="da-DK" sz="2400" dirty="0" smtClean="0"/>
              <a:t>Kollaps af store banker påvirker ofte hele økonomien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AutoShape 2" descr="data:image/jpeg;base64,/9j/4AAQSkZJRgABAQAAAQABAAD/2wCEAAkGBxQTEhQUEhQWFBQXFxUUFRQVFBQVFBUUFRQWFxQUFBYYHCggGBolHBQVITEhJSkrLi4uFx8zODMsNygtLiwBCgoKDg0OGhAQFywcHBwsLCwsLCwsLiwsLCwsLCwsLCwsLCwsLCwsLCwsLDcsLCwsLCwsLDgsKywsLCw3LCwsLP/AABEIAKoBKAMBIgACEQEDEQH/xAAcAAABBQEBAQAAAAAAAAAAAAADAAIEBQYBBwj/xABMEAACAQIDBAYGBwUEBgsAAAABAgADEQQSIQUGMUEHE1FhcYEUIjKRobEjQnKSssHRM1KCovAkYmNzJUNTs9LhFRc0NTZUk6PCw/H/xAAXAQEBAQEAAAAAAAAAAAAAAAAAAQID/8QAHREBAQEAAwEBAQEAAAAAAAAAAAERAhIhQTFhA//aAAwDAQACEQMRAD8A9WvOXjbxXgOvFeNnYDryFi6lsx7JMlFjMTerUQDgBc8uHCSiJX2heQ2xp843HOANeMgakWUHz0kii1qxP1vHw7J3BYgZgPIntgqacjDq1FCCSqnlc/lCPN+k43xgA5IPmZmqB5S86QcarY26kEZF1HnKWhVEVYlPyjW4xzEEaQTzKjAxKsCGhwZRzhE76XnTHIgPdCAbTb6GkP77n4ASlxHES52ufVp/x/lKavxnT4x9DjhGiOAhThCCDEKJUS8CvrL4j5z07Av3ds812Yvrr4j5z0nAuOXKWpG72KP7HWv/AFoJVPhgxF9bRmCxLBCgOhtcSUoiQtOWgoGgEcYwuBxIHnBPj6YHtAzUZqQY0Svq7XT6oJOnKRzthyAQluHE6xiauhOuJnquLqnXNpfkJP2ShJLEk6c+3nGLKZtZ9V8DK2s3D+v64yz2wNR4aysca9+khRGHqn4CKKq3qzk1Ga9NnYopxdynROCdEDsxm2NqJRr1i7AA5QBe5JAHIazaTzzbOwKmJxVfLkQArZmDMeA+qLDl2ychS4/e2nf1FLHny+cp8ZvPWb2QqDtY3Pxmop9HCHWpiKrG+oTLTX4C/wAZbYPcXBJ/qQ57ahaof5iZPV8eW1tqVKunXM5vqtIE/BBLTZmwcQ4BXD1mJ4M65Pi7A/CeuYTZ9OmLU0VB/dUD5SbTSXLTY+bd98BVTFFalPIwRdA2bTWxvYSgRyP0nr/SLgQ+MYn9xPlMfid37xlTWapY3kZJp1wecNid32HDSVtfAunK/hJirIOIfwlFTxJHf3GSaeNHPT5RgtAYWkZCpYgGTMNrzkEPbB1QdxPvMqMRxlttX2l8JU4jjOrIccI0R6wh4EIojQIVBqJUT9mL9In2lHxnoWH43/8A2YDZK/SJ9qb7DDh5RUaHALeVu26zirZWIFhp3y32anyldtaneo38M1xTkZToEi5uTbn84Sjg+NhbX+jLTCUvVElpRlYVeJwuVL21nMLggVWWu01sg8YPCroJN8XDFwQtD4ekANIQxX0mWoqtpi7eQlaza+MssefX90gst2lhQ6yk/DSchGdRclh4k/OKDHpcU7OgTm6uARwEQEcBA4BKjCU7VKp7SPfaXQEqsL7dXj+0I9wgdIiIhCsVpUcUQ1JYxFkimsDy7fY/25/sp+GQaCd3x4w2/bWx9W3Ynn6og8I15pD6mEBHCVGK2SG5WPdwmiThBgAm39GMGIxm7V+XulFjdgunC/nPVKlEdkiVsODy0k6r2eSNTZOII+ULQ2gy8pvsfsZWBsJnMXu92DXumcXVZXxPWZT2C0g4jjJr4Yp6p48fKQsRxmmTBCoIIQqHsgEtHgw2H2fVc2Sm7eCm3frwl3gdycc5FsO4vzayjUX4nSWIg7D/AGqDvPym8og6ctR85G2L0eYtHVn6pQL/AF7nhx0E11DdV/rOo7gCf0imDbJWV20R9Ie9h8JpMHsgoPbN+5QLe+8d/wBCU+LXYk3uTY3/AIbSzxLNQ8Mukkl1HFgLd4kulgEAtlvbtu34rwy0AOAA8NIScVLtQ3AC5jbU2Vj8hB0c+UBaTE8Ncq2tzOY3tNAV7dZwLGtYpUw2IPFaSjl9I7n8AHxh/Qm5t91fzJMsjwg2gxV1NkKbXZj5hb/dA7Yl2PSH1AftXb8RMsjGsYEUYRLZQigWtZVCj4RQpilGinREBO2nJt0COAnFEIBAQErcGmtT7bS0AkPA0/2ne7QOZIurkrJGsyiwYgX4XIF/C8IElOGRIJcXT4dYpPYGBPwjvTk5Zj4K3zNhKPI9/T/b6vdkH8okfAVNNTNHvBunWxWJq1lsqsRlDmzWAA5X7CZIwe4DWu9W3aAL+Gpl0UocWkXDv9J4zdUty6Q9p3bzAHyk2huvh14Uwe8kkxpjDFYE0jy7bW5knlaelJsekOFNfHKL+EkrhlHAD3R2MeZJsOs3CmfO48oQbl1245V8SD8BPSlpiILFpjyyr0VGpUDPXVVFrgIzXHZ7S28byfQ6JcGDd3dj3KgH8wYz0QCcCyDJ4To62fT4YcMe1mP5WvLXC7v4WlqmGoqRz6tbjztLgiMMoEqDQ5QCBYEACwPG0a6kw0YYQILG5YWMJlHAI0zpaNJlQo0zmaCrVQBmJsBxJ0A8TygFJiJkPDbRp1Ez03V019ZWDDTjqJX7T3kw9BVNWsiBwShJ9oC1yvb7Q98KuHMYZlK+/mF6qpVpv1op5MyqCGys6rmUNa4BblLTE7apjCtiA9qYXNmtew8OZ5WhFmTGM4mP3f32TFmoKdGoFRC+d2AB1AtYcDrfjylFs/fyrilqr6OKSmnUtUWoWKtkNr3A58xGxcekkxTJdHm0alXCp1jFiBa7anTtJ5zkqPVAINsSgNi637Li/uhRKzqNT4n5zk2mDHJyufBT+ccuMuNEPnYQNOnJKpAb6Q/IAe8/pBhXsbNa5voo0vx4ySqQi040Vz4dyR9K9uYuBfs4DScp7Mpgk5FzHi2UZj4niZKx1QojOBfKpa3C9he155/sPfzEY2m708MtKmFf1+sL1AwpkqQuWx1tpGmPQ0oADhCLRmW6Mdt18Xgg+J/ahipOXITa2pXgDrymvprAatOdyQkQgD6uLLGNi0DimXUORmCFhmIva4HEidr1goub+QgdYRtpHwO0qdZS1Ns1rgjgQRxDA6g+MzGxN/aWJxtbCU6VUGlnDVTlyZkbKwsDfjwMuDW2nDMEN/6j7TfAph/UTRqpazKct82UixXUc5l16TcU2Dp1RQFTECq9NsnWiiAALNUVW1JvYAm1wSLR4j2ItGZp5hvLvpjKOKwVFBSHW06dSqCpPrMxDKpvcDQyVuJs3E0sTjBWUijUq1K1K5BHrVCwItwNjGwx6Ea65suYZrXy3F7dtuyRcftSlRVnq1FREtnZjYLfhf3ieT7nYUVNu412JJp1KoXU6DPa3hpNZ0uf914g9vVD/wB1JdMaTYu3KGKp9Zh3FRLkXAI1Bsbgi8q98t8aGz1TrQ7tUJyogGY2tc6kCwuPfIvRnRVMBRsALi57yTJe9O7+HxWT0hTdCTTqKbMh0vrwI0GhBGklpiqqb+r1+GTqjkxFMurNdXRwxXKyf853fveDFYagtXDU0b1lWoXucgJGVgARoTpflcSPjMFh/SqNLEa1QufD1OAZQfWW3AEG1x3gzRY/CK4ZGGZGGVgeDKdCDG3DPWW383xqYbB0TSKria+iABXyKLF6liPBRftPZLHcs4r0UHFVDUc+tcgBgp1sbcZ5zsbBem7UbN+yw56pFJvanROVFvzvYse8meyVly0mtyU/ARpjO4XbnWU1xmHYvRYXq0zqyEe0QOTDmBx4jvr+k+ulTZlWohBJ6pQw45TWQ2v2aTOdEpIpPbgSLryPf4yZ0gYXq8FWym1J3pWT91+sBbL3EcuRl3Zhn1e9G2AWlg0yj2vWPiZR9KWzhVq4S9SjTRBUJ62qtO4JT2QdW9nlNTuWLYOl9kTD9KKdbjMIlswytewJ4sP0kpEbbr0EGHpUurqUq61EqPTP7jU7BWHYRf3Tf0Nh0jhPR3GemQBZvePMGx8pl9vbJo4fCNXNMZqIBpg3ADOyrwB5318BNbu7tP0iglTLluBp2GXj+FVmD2RTwtCstMWARz/KZkujHDhk1F5s958YiUqqZ0V3RlAZlXipAJvw4zNdGSBUZCyl1sGysGHC4symx8pJCt3hcMqj1Ra/G05DJwim0a4SMF18zJYkdRObRypDoIxRCASB4EcJwRQI+0kvSqDtVh71Np5l0d4T0PCvTrVKK18tR1pCvRqMSlIsNEY39n4T0rbH7Cr9hvwmeS9D+zEfCElQSzEE21sVAOvgTFFzgN+azbFq40JTWsll0U5CxKi+W9/rcL8pdbC3kf8A6MpYvGuAWyhnQZQoqVMik66WuLkSo6QNj0cJsbE0qCZELUzluSLmqgNr+Egbb/8ADA4WyUPjWTSBsdnbYdXfDYhszFS9CtoOsUDgbfXHOZLoJrO9HE161V3YuCzO7NoFuTqZY7u0RUwGGZzdqaq6sTqMvK/YQLTDbpbQq4fYOLeiHzu4RWQNdAQOsqXA0CqG9bkZbdF7tna74rC09oBGSrhsVUGqsreju/qaHllNL3GbLfLbbLsqpiqJswSnVU8r510PaORHjMzuhgydn1DjK7v6RTsz1qxYLe4Wxc2Fr30ldhMWamxsXgnen1yfRp9IhRhmVwVcEgiwOvDlxuI3YYvdnbTYpT2jQUhXUelUe4aGovaVPE8xrylH0Xr/AKU2mf8AFrf79pedHD/2KmttQGVgQeZOmsj9Hu7uIw+NxlSsmVaru6NcEMGqMw4HQ2I4yaNQ2EoYn6SnkZ7EU8RTysR3FlPrL3H4Sn3L2xTxlF701SqpK1QoFiyki47RcSENn4nCNiRgaBD1SzKGqqaCM5JLppmJ1vlNgO20kdGm6b4Ki/Wm9RzduYFvnxjw9ZPf1P8ATWDX/Cp2/wDWqfpPW8Mlh4fpMDtvdrEYjF0q56kPSZctQCpmNMMTkKlytrsTe15t69FmplQ5RjpmW1wbcRmBHwiDzHo+N9sbRP8AjV/hVImm6WKTvs2qlNGd2alZUUsxtVQmwGpjtjbqtTxPpDVmdyCp9VFzAm/rBALnvOssNv7BWuQxeqpGlkq1FU+Kg2l3wZOttits/YqOFyVwaaKtRDe7PdrqbH2Q0INu1DXoVziKS06tBGrYapVVSjC4NSmGPskWv3jneWdDcbDFgXQueN2JY/GX2J2RSKKpRSF9kEA28JNpjy7bW0vT9pYdcKCaVC460AhWLEZyL/VGUAduvKekbaxoo087K7DQeohc+4SdhcBTTVEC+AAhMUukvo8s6P6GTG1iBUKVCzq7Uylizk5SCT28Z6Jt6u60WyU+tJBBXPkNiLGxsdYbC0ADoIauNDCPM9x9mVKBdTTZKZIy52DNw1uQqg6900W8O7wxdE0i5QEq9xbivDQ8pchOJhaCwIOB2caWHFIMQQtgwtcd+otMlU2NjMx/tr27lRT8BN87iVz07ky2ause+571gBXxNaop1Ks7FTY34XtNfszALRpqicBJNNbWhCwiRLVHtvZFKsw61AxHAkaxbI2PSogmmoXwk+sdbxI4At5RnoKpig6lW1oppG3EAskCR1OpmGhlhBBAxymZBVjrQYMcplEPbSuaLimFYkWsxKgg8dQDaZfo/wB23wYZDlFMtmRQSzLoBZmPtcOybN3FjA0G1koq97NjnFUGpXTK3tK6Z1NjdTxBBBAN5EobskbPTCvULAKATlTUdhUgj4TRl4q9T1fKBQ7v7CShSWkCWQaDMbm3ZOVd0MIBkXD0wo9YKFAUEnUqOA8pcUdLQ9Q6nwEYKjDYGmqdWqgLwy2Fh5QlHZtNToij1TwA7f8AnJJpc4+pVUWuwGltSBGGoNHDhTZQB4SzZbSufaNFSM1WmDx1df1kXF70YVfaxNEdn0imXBaldYrazN1d+MCvHE079xJ+QkGv0iYBT+3DDtVXI1HhKNNax849TqZhq3SjgQdHc+FJ/fqJW1Oligt7U6lS5JuAEFidBqb2A08oHpI0nHNxPLKnS6v1cO3m4+Okiv0t1LWXDJ51G/4Y09etppG9Zf3zxqr0rYo8KdJez2j+esr8R0m488GpL9mkL/EmNMe49dbSMq1bzwKp0hbQP+vtx4U0F79umvGQau+GObjiqvvA+QjTH0KrWiVrm0+dn3kxbccTW8qjD5WkR8fVOpq1Ce01HP5xq9X0fXXLe5A8SBaRF2lQAu1emvI/SIPHnPnV3J4knxJMHlHYI7J1/r6Nr7z4AMQcRh1UAWbrrsT61727svneVON332ep0xKNy9QO35TwcmcvHZOr2Wr0jYK5Aaoe8Umt5XIlfX6TKA9mnUb7q/MzyoGImNXHpOL6Tg3s0D/E4HyBkM9JT/8Al086jfHTWYO8V40xtMT0jYhvZp0l8nP5xTJYA0utXr8/VX9fq7Z7W0tfTjbyvFGmR9eCULbYpB2Q1BnBN1Fyw17BrL4RMoOhAI7CLiSiqp4wkXyv91vzEKcQ3+zc/cHzaSTs6kfqKPs+p+G0R2av1XqL4Pm/GGk9EVq1TlT97qPleN9Jq/uJ51G/JIWtsyrY5K/36Qb8DLIRwGLyi3UPf+/UpnyGRvnA62OrX0FIDvLn4WE4uKrn69IeFN/makrsRRxi8cK7Dtp1KLD3Fw3wkGptRk0qUa6d7YesF+/ly/GBfmrWt+1A8EX4XvA1g7Kc1ZiDb1SKVtNeS90oBt+i+i1UJGlg4uPEXvLzCVwtMGytp9YA/HjHqsJt3eDEoxC16gt2N+kzeL3kxbHXEVfvkfKbfG9IFJWK1MFTcA2urAdvIqZTHezAN+12eD3qaYNvuznefL5GpIxlfaFZjdqtQ+Lt+siVKrHizHxYy52/tLC1L+j4U0exjUJIN/3QAtrShZpr9DWN+MEwjy0YxlAzBtCGDMIYYwx5jTKGGabdx9l2RcYtcPr1lS5NMccuRKdmPK9/jM0Y0xZo9cwGyt3HGuKQfaOKpn3O06+7WwSwtjKITW5GIqZh2aGpPIDBOZnp+e016Vt/d7YlNGaltAMwBIRM7FjyUHK/HvsO8TzzHimHIoszppZnUK3eCAT75DvEJvESFMcIEGOzSLok5G55zPAcY2IG/DXw1iYEcQR5QjonYzNO3gOijbzt5R1oo0mcgfYwjhGidEqHiPWDEeIDnOh8DO4f2V8BGVT6reBj6A9UeAkBVj1jL8P1j1e49/w0gDxGEp1BaoiOOx1Vh8RKyturgyNKCp/lZqP+7IlhtF/oKhH+zcj7hMMD6vl+UD582ju/TLNleoNTb1g3P+8LmUuI2A49moD4r+kv2r3ZvE/OdYzKsfW2ZVHIHwMhVqNQcUPlrNq6yJWpyarGNUtxBHiCI01JrKlAdkh1cCh4qPdKjOF40vLqrstOy3gTIlTZPDK1u24v7pVP2Ng6FUgVsSKBJPtUyVA5Eve2vhNENzcKwJTaVBrC/FB5AMwJOvKZRtlt+8PiJHqYFxyv4GSz+jVY3clUQuMbhmUAH20B17s5PwmTxVMKbBlcdqkkfEDWCNBuOU+6Ma443jjLP26WukwNQx5MFUM0hl4oShSzG1wO9jYe+SfQl51V8lqH/wCMqIoM6DJXoS8qq/cqf8MacAfqsjeBIP8AMBIqOTJezNpvQYtTy3IA9ZFbgb6X4eUgnScvGI9HwPSs6Cz4LDvpa4NVfMXLWML/ANaq88BSIve3XPfzOXWeZxTnf8OF/Y1OfKfWl2tvc1ct9BRUM17ZS2Ua+qLm3w5TPZoOKdJJE0XNFmgpLoV6YGtLMeZLtbyC2+cqAZopL9Kp8qVPz64//ZFIr6+nRGgzolQ8RwjBHiA5zoYRIJuB8IRZA+2oPZy+X5x9JLDzJ95J/OROp72+8f1nRR72+8f1gLaq5cNWHIUqn4GhqrWpMf7h/DBNhlbQi45gkkHxEfj9KVT7DfhMD57pNeShIdCTVmaprCR6iyURAOJlUVxI7rJbCBcRBEcQLCSXEC4mkAIgnEORBsIVGZYxkvDsIMiUQ6mHU/VErtoYcKAR4WlywlZtfgvifkJYisiiilR3Me0++ImcigKKKKAooooCiiigKKK0VoCinbRQPskRwMZHCAQRwjBHiA48IUQUIIDiI2PjIDlMFtM2oVf8t/wmFEBtb/s9b/LqfhMI8BoLJaiR6ElLOdaK0DUWSRBNMiIywLCSmgKkKiOJHcSVUkd5pADGMI8wR4yqYwg2EKYxoAGEqtsHRP4vylu3GU+2eK+f5SxFbOqt9BOQuF9qaQhhzO+jNJyiFtMdlxWejNOejmWDwZllMQ+oMXUGSjOS6YjdSf6M51RljhRrDAcZNFR1Z7IurMtiJFre1KA0MC7kADj3zsvNmjh4N+ExSo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hQWFBQXFxUUFRQVFBQVFBUUFRQWFxQUFBYYHCggGBolHBQVITEhJSkrLi4uFx8zODMsNygtLiwBCgoKDg0OGhAQFywcHBwsLCwsLCwsLiwsLCwsLCwsLCwsLCwsLCwsLCwsLDcsLCwsLCwsLDgsKywsLCw3LCwsLP/AABEIAKoBKAMBIgACEQEDEQH/xAAcAAABBQEBAQAAAAAAAAAAAAADAAIEBQYBBwj/xABMEAACAQIDBAYGBwUEBgsAAAABAgADEQQSIQUGMUEHE1FhcYEUIjKRobEjQnKSssHRM1KCovAkYmNzJUNTs9LhFRc0NTZUk6PCw/H/xAAXAQEBAQEAAAAAAAAAAAAAAAAAAQID/8QAHREBAQEAAwEBAQEAAAAAAAAAAAERAhIhQTFhA//aAAwDAQACEQMRAD8A9WvOXjbxXgOvFeNnYDryFi6lsx7JMlFjMTerUQDgBc8uHCSiJX2heQ2xp843HOANeMgakWUHz0kii1qxP1vHw7J3BYgZgPIntgqacjDq1FCCSqnlc/lCPN+k43xgA5IPmZmqB5S86QcarY26kEZF1HnKWhVEVYlPyjW4xzEEaQTzKjAxKsCGhwZRzhE76XnTHIgPdCAbTb6GkP77n4ASlxHES52ufVp/x/lKavxnT4x9DjhGiOAhThCCDEKJUS8CvrL4j5z07Av3ds812Yvrr4j5z0nAuOXKWpG72KP7HWv/AFoJVPhgxF9bRmCxLBCgOhtcSUoiQtOWgoGgEcYwuBxIHnBPj6YHtAzUZqQY0Svq7XT6oJOnKRzthyAQluHE6xiauhOuJnquLqnXNpfkJP2ShJLEk6c+3nGLKZtZ9V8DK2s3D+v64yz2wNR4aysca9+khRGHqn4CKKq3qzk1Ga9NnYopxdynROCdEDsxm2NqJRr1i7AA5QBe5JAHIazaTzzbOwKmJxVfLkQArZmDMeA+qLDl2ychS4/e2nf1FLHny+cp8ZvPWb2QqDtY3Pxmop9HCHWpiKrG+oTLTX4C/wAZbYPcXBJ/qQ57ahaof5iZPV8eW1tqVKunXM5vqtIE/BBLTZmwcQ4BXD1mJ4M65Pi7A/CeuYTZ9OmLU0VB/dUD5SbTSXLTY+bd98BVTFFalPIwRdA2bTWxvYSgRyP0nr/SLgQ+MYn9xPlMfid37xlTWapY3kZJp1wecNid32HDSVtfAunK/hJirIOIfwlFTxJHf3GSaeNHPT5RgtAYWkZCpYgGTMNrzkEPbB1QdxPvMqMRxlttX2l8JU4jjOrIccI0R6wh4EIojQIVBqJUT9mL9In2lHxnoWH43/8A2YDZK/SJ9qb7DDh5RUaHALeVu26zirZWIFhp3y32anyldtaneo38M1xTkZToEi5uTbn84Sjg+NhbX+jLTCUvVElpRlYVeJwuVL21nMLggVWWu01sg8YPCroJN8XDFwQtD4ekANIQxX0mWoqtpi7eQlaza+MssefX90gst2lhQ6yk/DSchGdRclh4k/OKDHpcU7OgTm6uARwEQEcBA4BKjCU7VKp7SPfaXQEqsL7dXj+0I9wgdIiIhCsVpUcUQ1JYxFkimsDy7fY/25/sp+GQaCd3x4w2/bWx9W3Ynn6og8I15pD6mEBHCVGK2SG5WPdwmiThBgAm39GMGIxm7V+XulFjdgunC/nPVKlEdkiVsODy0k6r2eSNTZOII+ULQ2gy8pvsfsZWBsJnMXu92DXumcXVZXxPWZT2C0g4jjJr4Yp6p48fKQsRxmmTBCoIIQqHsgEtHgw2H2fVc2Sm7eCm3frwl3gdycc5FsO4vzayjUX4nSWIg7D/AGqDvPym8og6ctR85G2L0eYtHVn6pQL/AF7nhx0E11DdV/rOo7gCf0imDbJWV20R9Ie9h8JpMHsgoPbN+5QLe+8d/wBCU+LXYk3uTY3/AIbSzxLNQ8Mukkl1HFgLd4kulgEAtlvbtu34rwy0AOAA8NIScVLtQ3AC5jbU2Vj8hB0c+UBaTE8Ncq2tzOY3tNAV7dZwLGtYpUw2IPFaSjl9I7n8AHxh/Qm5t91fzJMsjwg2gxV1NkKbXZj5hb/dA7Yl2PSH1AftXb8RMsjGsYEUYRLZQigWtZVCj4RQpilGinREBO2nJt0COAnFEIBAQErcGmtT7bS0AkPA0/2ne7QOZIurkrJGsyiwYgX4XIF/C8IElOGRIJcXT4dYpPYGBPwjvTk5Zj4K3zNhKPI9/T/b6vdkH8okfAVNNTNHvBunWxWJq1lsqsRlDmzWAA5X7CZIwe4DWu9W3aAL+Gpl0UocWkXDv9J4zdUty6Q9p3bzAHyk2huvh14Uwe8kkxpjDFYE0jy7bW5knlaelJsekOFNfHKL+EkrhlHAD3R2MeZJsOs3CmfO48oQbl1245V8SD8BPSlpiILFpjyyr0VGpUDPXVVFrgIzXHZ7S28byfQ6JcGDd3dj3KgH8wYz0QCcCyDJ4To62fT4YcMe1mP5WvLXC7v4WlqmGoqRz6tbjztLgiMMoEqDQ5QCBYEACwPG0a6kw0YYQILG5YWMJlHAI0zpaNJlQo0zmaCrVQBmJsBxJ0A8TygFJiJkPDbRp1Ez03V019ZWDDTjqJX7T3kw9BVNWsiBwShJ9oC1yvb7Q98KuHMYZlK+/mF6qpVpv1op5MyqCGys6rmUNa4BblLTE7apjCtiA9qYXNmtew8OZ5WhFmTGM4mP3f32TFmoKdGoFRC+d2AB1AtYcDrfjylFs/fyrilqr6OKSmnUtUWoWKtkNr3A58xGxcekkxTJdHm0alXCp1jFiBa7anTtJ5zkqPVAINsSgNi637Li/uhRKzqNT4n5zk2mDHJyufBT+ccuMuNEPnYQNOnJKpAb6Q/IAe8/pBhXsbNa5voo0vx4ySqQi040Vz4dyR9K9uYuBfs4DScp7Mpgk5FzHi2UZj4niZKx1QojOBfKpa3C9he155/sPfzEY2m708MtKmFf1+sL1AwpkqQuWx1tpGmPQ0oADhCLRmW6Mdt18Xgg+J/ahipOXITa2pXgDrymvprAatOdyQkQgD6uLLGNi0DimXUORmCFhmIva4HEidr1goub+QgdYRtpHwO0qdZS1Ns1rgjgQRxDA6g+MzGxN/aWJxtbCU6VUGlnDVTlyZkbKwsDfjwMuDW2nDMEN/6j7TfAph/UTRqpazKct82UixXUc5l16TcU2Dp1RQFTECq9NsnWiiAALNUVW1JvYAm1wSLR4j2ItGZp5hvLvpjKOKwVFBSHW06dSqCpPrMxDKpvcDQyVuJs3E0sTjBWUijUq1K1K5BHrVCwItwNjGwx6Ea65suYZrXy3F7dtuyRcftSlRVnq1FREtnZjYLfhf3ieT7nYUVNu412JJp1KoXU6DPa3hpNZ0uf914g9vVD/wB1JdMaTYu3KGKp9Zh3FRLkXAI1Bsbgi8q98t8aGz1TrQ7tUJyogGY2tc6kCwuPfIvRnRVMBRsALi57yTJe9O7+HxWT0hTdCTTqKbMh0vrwI0GhBGklpiqqb+r1+GTqjkxFMurNdXRwxXKyf853fveDFYagtXDU0b1lWoXucgJGVgARoTpflcSPjMFh/SqNLEa1QufD1OAZQfWW3AEG1x3gzRY/CK4ZGGZGGVgeDKdCDG3DPWW383xqYbB0TSKria+iABXyKLF6liPBRftPZLHcs4r0UHFVDUc+tcgBgp1sbcZ5zsbBem7UbN+yw56pFJvanROVFvzvYse8meyVly0mtyU/ARpjO4XbnWU1xmHYvRYXq0zqyEe0QOTDmBx4jvr+k+ulTZlWohBJ6pQw45TWQ2v2aTOdEpIpPbgSLryPf4yZ0gYXq8FWym1J3pWT91+sBbL3EcuRl3Zhn1e9G2AWlg0yj2vWPiZR9KWzhVq4S9SjTRBUJ62qtO4JT2QdW9nlNTuWLYOl9kTD9KKdbjMIlswytewJ4sP0kpEbbr0EGHpUurqUq61EqPTP7jU7BWHYRf3Tf0Nh0jhPR3GemQBZvePMGx8pl9vbJo4fCNXNMZqIBpg3ADOyrwB5318BNbu7tP0iglTLluBp2GXj+FVmD2RTwtCstMWARz/KZkujHDhk1F5s958YiUqqZ0V3RlAZlXipAJvw4zNdGSBUZCyl1sGysGHC4symx8pJCt3hcMqj1Ra/G05DJwim0a4SMF18zJYkdRObRypDoIxRCASB4EcJwRQI+0kvSqDtVh71Np5l0d4T0PCvTrVKK18tR1pCvRqMSlIsNEY39n4T0rbH7Cr9hvwmeS9D+zEfCElQSzEE21sVAOvgTFFzgN+azbFq40JTWsll0U5CxKi+W9/rcL8pdbC3kf8A6MpYvGuAWyhnQZQoqVMik66WuLkSo6QNj0cJsbE0qCZELUzluSLmqgNr+Egbb/8ADA4WyUPjWTSBsdnbYdXfDYhszFS9CtoOsUDgbfXHOZLoJrO9HE161V3YuCzO7NoFuTqZY7u0RUwGGZzdqaq6sTqMvK/YQLTDbpbQq4fYOLeiHzu4RWQNdAQOsqXA0CqG9bkZbdF7tna74rC09oBGSrhsVUGqsreju/qaHllNL3GbLfLbbLsqpiqJswSnVU8r510PaORHjMzuhgydn1DjK7v6RTsz1qxYLe4Wxc2Fr30ldhMWamxsXgnen1yfRp9IhRhmVwVcEgiwOvDlxuI3YYvdnbTYpT2jQUhXUelUe4aGovaVPE8xrylH0Xr/AKU2mf8AFrf79pedHD/2KmttQGVgQeZOmsj9Hu7uIw+NxlSsmVaru6NcEMGqMw4HQ2I4yaNQ2EoYn6SnkZ7EU8RTysR3FlPrL3H4Sn3L2xTxlF701SqpK1QoFiyki47RcSENn4nCNiRgaBD1SzKGqqaCM5JLppmJ1vlNgO20kdGm6b4Ki/Wm9RzduYFvnxjw9ZPf1P8ATWDX/Cp2/wDWqfpPW8Mlh4fpMDtvdrEYjF0q56kPSZctQCpmNMMTkKlytrsTe15t69FmplQ5RjpmW1wbcRmBHwiDzHo+N9sbRP8AjV/hVImm6WKTvs2qlNGd2alZUUsxtVQmwGpjtjbqtTxPpDVmdyCp9VFzAm/rBALnvOssNv7BWuQxeqpGlkq1FU+Kg2l3wZOttits/YqOFyVwaaKtRDe7PdrqbH2Q0INu1DXoVziKS06tBGrYapVVSjC4NSmGPskWv3jneWdDcbDFgXQueN2JY/GX2J2RSKKpRSF9kEA28JNpjy7bW0vT9pYdcKCaVC460AhWLEZyL/VGUAduvKekbaxoo087K7DQeohc+4SdhcBTTVEC+AAhMUukvo8s6P6GTG1iBUKVCzq7Uylizk5SCT28Z6Jt6u60WyU+tJBBXPkNiLGxsdYbC0ADoIauNDCPM9x9mVKBdTTZKZIy52DNw1uQqg6900W8O7wxdE0i5QEq9xbivDQ8pchOJhaCwIOB2caWHFIMQQtgwtcd+otMlU2NjMx/tr27lRT8BN87iVz07ky2ause+571gBXxNaop1Ks7FTY34XtNfszALRpqicBJNNbWhCwiRLVHtvZFKsw61AxHAkaxbI2PSogmmoXwk+sdbxI4At5RnoKpig6lW1oppG3EAskCR1OpmGhlhBBAxymZBVjrQYMcplEPbSuaLimFYkWsxKgg8dQDaZfo/wB23wYZDlFMtmRQSzLoBZmPtcOybN3FjA0G1koq97NjnFUGpXTK3tK6Z1NjdTxBBBAN5EobskbPTCvULAKATlTUdhUgj4TRl4q9T1fKBQ7v7CShSWkCWQaDMbm3ZOVd0MIBkXD0wo9YKFAUEnUqOA8pcUdLQ9Q6nwEYKjDYGmqdWqgLwy2Fh5QlHZtNToij1TwA7f8AnJJpc4+pVUWuwGltSBGGoNHDhTZQB4SzZbSufaNFSM1WmDx1df1kXF70YVfaxNEdn0imXBaldYrazN1d+MCvHE079xJ+QkGv0iYBT+3DDtVXI1HhKNNax849TqZhq3SjgQdHc+FJ/fqJW1Oligt7U6lS5JuAEFidBqb2A08oHpI0nHNxPLKnS6v1cO3m4+Okiv0t1LWXDJ51G/4Y09etppG9Zf3zxqr0rYo8KdJez2j+esr8R0m488GpL9mkL/EmNMe49dbSMq1bzwKp0hbQP+vtx4U0F79umvGQau+GObjiqvvA+QjTH0KrWiVrm0+dn3kxbccTW8qjD5WkR8fVOpq1Ce01HP5xq9X0fXXLe5A8SBaRF2lQAu1emvI/SIPHnPnV3J4knxJMHlHYI7J1/r6Nr7z4AMQcRh1UAWbrrsT61727svneVON332ep0xKNy9QO35TwcmcvHZOr2Wr0jYK5Aaoe8Umt5XIlfX6TKA9mnUb7q/MzyoGImNXHpOL6Tg3s0D/E4HyBkM9JT/8Al086jfHTWYO8V40xtMT0jYhvZp0l8nP5xTJYA0utXr8/VX9fq7Z7W0tfTjbyvFGmR9eCULbYpB2Q1BnBN1Fyw17BrL4RMoOhAI7CLiSiqp4wkXyv91vzEKcQ3+zc/cHzaSTs6kfqKPs+p+G0R2av1XqL4Pm/GGk9EVq1TlT97qPleN9Jq/uJ51G/JIWtsyrY5K/36Qb8DLIRwGLyi3UPf+/UpnyGRvnA62OrX0FIDvLn4WE4uKrn69IeFN/makrsRRxi8cK7Dtp1KLD3Fw3wkGptRk0qUa6d7YesF+/ly/GBfmrWt+1A8EX4XvA1g7Kc1ZiDb1SKVtNeS90oBt+i+i1UJGlg4uPEXvLzCVwtMGytp9YA/HjHqsJt3eDEoxC16gt2N+kzeL3kxbHXEVfvkfKbfG9IFJWK1MFTcA2urAdvIqZTHezAN+12eD3qaYNvuznefL5GpIxlfaFZjdqtQ+Lt+siVKrHizHxYy52/tLC1L+j4U0exjUJIN/3QAtrShZpr9DWN+MEwjy0YxlAzBtCGDMIYYwx5jTKGGabdx9l2RcYtcPr1lS5NMccuRKdmPK9/jM0Y0xZo9cwGyt3HGuKQfaOKpn3O06+7WwSwtjKITW5GIqZh2aGpPIDBOZnp+e016Vt/d7YlNGaltAMwBIRM7FjyUHK/HvsO8TzzHimHIoszppZnUK3eCAT75DvEJvESFMcIEGOzSLok5G55zPAcY2IG/DXw1iYEcQR5QjonYzNO3gOijbzt5R1oo0mcgfYwjhGidEqHiPWDEeIDnOh8DO4f2V8BGVT6reBj6A9UeAkBVj1jL8P1j1e49/w0gDxGEp1BaoiOOx1Vh8RKyturgyNKCp/lZqP+7IlhtF/oKhH+zcj7hMMD6vl+UD582ju/TLNleoNTb1g3P+8LmUuI2A49moD4r+kv2r3ZvE/OdYzKsfW2ZVHIHwMhVqNQcUPlrNq6yJWpyarGNUtxBHiCI01JrKlAdkh1cCh4qPdKjOF40vLqrstOy3gTIlTZPDK1u24v7pVP2Ng6FUgVsSKBJPtUyVA5Eve2vhNENzcKwJTaVBrC/FB5AMwJOvKZRtlt+8PiJHqYFxyv4GSz+jVY3clUQuMbhmUAH20B17s5PwmTxVMKbBlcdqkkfEDWCNBuOU+6Ma443jjLP26WukwNQx5MFUM0hl4oShSzG1wO9jYe+SfQl51V8lqH/wCMqIoM6DJXoS8qq/cqf8MacAfqsjeBIP8AMBIqOTJezNpvQYtTy3IA9ZFbgb6X4eUgnScvGI9HwPSs6Cz4LDvpa4NVfMXLWML/ANaq88BSIve3XPfzOXWeZxTnf8OF/Y1OfKfWl2tvc1ct9BRUM17ZS2Ua+qLm3w5TPZoOKdJJE0XNFmgpLoV6YGtLMeZLtbyC2+cqAZopL9Kp8qVPz64//ZFIr6+nRGgzolQ8RwjBHiA5zoYRIJuB8IRZA+2oPZy+X5x9JLDzJ95J/OROp72+8f1nRR72+8f1gLaq5cNWHIUqn4GhqrWpMf7h/DBNhlbQi45gkkHxEfj9KVT7DfhMD57pNeShIdCTVmaprCR6iyURAOJlUVxI7rJbCBcRBEcQLCSXEC4mkAIgnEORBsIVGZYxkvDsIMiUQ6mHU/VErtoYcKAR4WlywlZtfgvifkJYisiiilR3Me0++ImcigKKKKAooooCiiigKKK0VoCinbRQPskRwMZHCAQRwjBHiA48IUQUIIDiI2PjIDlMFtM2oVf8t/wmFEBtb/s9b/LqfhMI8BoLJaiR6ElLOdaK0DUWSRBNMiIywLCSmgKkKiOJHcSVUkd5pADGMI8wR4yqYwg2EKYxoAGEqtsHRP4vylu3GU+2eK+f5SxFbOqt9BOQuF9qaQhhzO+jNJyiFtMdlxWejNOejmWDwZllMQ+oMXUGSjOS6YjdSf6M51RljhRrDAcZNFR1Z7IurMtiJFre1KA0MC7kADj3zsvNmjh4N+ExSo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QUEhQWFBQXFxUUFRQVFBQVFBUUFRQWFxQUFBYYHCggGBolHBQVITEhJSkrLi4uFx8zODMsNygtLiwBCgoKDg0OGhAQFywcHBwsLCwsLCwsLiwsLCwsLCwsLCwsLCwsLCwsLCwsLDcsLCwsLCwsLDgsKywsLCw3LCwsLP/AABEIAKoBKAMBIgACEQEDEQH/xAAcAAABBQEBAQAAAAAAAAAAAAADAAIEBQYBBwj/xABMEAACAQIDBAYGBwUEBgsAAAABAgADEQQSIQUGMUEHE1FhcYEUIjKRobEjQnKSssHRM1KCovAkYmNzJUNTs9LhFRc0NTZUk6PCw/H/xAAXAQEBAQEAAAAAAAAAAAAAAAAAAQID/8QAHREBAQEAAwEBAQEAAAAAAAAAAAERAhIhQTFhA//aAAwDAQACEQMRAD8A9WvOXjbxXgOvFeNnYDryFi6lsx7JMlFjMTerUQDgBc8uHCSiJX2heQ2xp843HOANeMgakWUHz0kii1qxP1vHw7J3BYgZgPIntgqacjDq1FCCSqnlc/lCPN+k43xgA5IPmZmqB5S86QcarY26kEZF1HnKWhVEVYlPyjW4xzEEaQTzKjAxKsCGhwZRzhE76XnTHIgPdCAbTb6GkP77n4ASlxHES52ufVp/x/lKavxnT4x9DjhGiOAhThCCDEKJUS8CvrL4j5z07Av3ds812Yvrr4j5z0nAuOXKWpG72KP7HWv/AFoJVPhgxF9bRmCxLBCgOhtcSUoiQtOWgoGgEcYwuBxIHnBPj6YHtAzUZqQY0Svq7XT6oJOnKRzthyAQluHE6xiauhOuJnquLqnXNpfkJP2ShJLEk6c+3nGLKZtZ9V8DK2s3D+v64yz2wNR4aysca9+khRGHqn4CKKq3qzk1Ga9NnYopxdynROCdEDsxm2NqJRr1i7AA5QBe5JAHIazaTzzbOwKmJxVfLkQArZmDMeA+qLDl2ychS4/e2nf1FLHny+cp8ZvPWb2QqDtY3Pxmop9HCHWpiKrG+oTLTX4C/wAZbYPcXBJ/qQ57ahaof5iZPV8eW1tqVKunXM5vqtIE/BBLTZmwcQ4BXD1mJ4M65Pi7A/CeuYTZ9OmLU0VB/dUD5SbTSXLTY+bd98BVTFFalPIwRdA2bTWxvYSgRyP0nr/SLgQ+MYn9xPlMfid37xlTWapY3kZJp1wecNid32HDSVtfAunK/hJirIOIfwlFTxJHf3GSaeNHPT5RgtAYWkZCpYgGTMNrzkEPbB1QdxPvMqMRxlttX2l8JU4jjOrIccI0R6wh4EIojQIVBqJUT9mL9In2lHxnoWH43/8A2YDZK/SJ9qb7DDh5RUaHALeVu26zirZWIFhp3y32anyldtaneo38M1xTkZToEi5uTbn84Sjg+NhbX+jLTCUvVElpRlYVeJwuVL21nMLggVWWu01sg8YPCroJN8XDFwQtD4ekANIQxX0mWoqtpi7eQlaza+MssefX90gst2lhQ6yk/DSchGdRclh4k/OKDHpcU7OgTm6uARwEQEcBA4BKjCU7VKp7SPfaXQEqsL7dXj+0I9wgdIiIhCsVpUcUQ1JYxFkimsDy7fY/25/sp+GQaCd3x4w2/bWx9W3Ynn6og8I15pD6mEBHCVGK2SG5WPdwmiThBgAm39GMGIxm7V+XulFjdgunC/nPVKlEdkiVsODy0k6r2eSNTZOII+ULQ2gy8pvsfsZWBsJnMXu92DXumcXVZXxPWZT2C0g4jjJr4Yp6p48fKQsRxmmTBCoIIQqHsgEtHgw2H2fVc2Sm7eCm3frwl3gdycc5FsO4vzayjUX4nSWIg7D/AGqDvPym8og6ctR85G2L0eYtHVn6pQL/AF7nhx0E11DdV/rOo7gCf0imDbJWV20R9Ie9h8JpMHsgoPbN+5QLe+8d/wBCU+LXYk3uTY3/AIbSzxLNQ8Mukkl1HFgLd4kulgEAtlvbtu34rwy0AOAA8NIScVLtQ3AC5jbU2Vj8hB0c+UBaTE8Ncq2tzOY3tNAV7dZwLGtYpUw2IPFaSjl9I7n8AHxh/Qm5t91fzJMsjwg2gxV1NkKbXZj5hb/dA7Yl2PSH1AftXb8RMsjGsYEUYRLZQigWtZVCj4RQpilGinREBO2nJt0COAnFEIBAQErcGmtT7bS0AkPA0/2ne7QOZIurkrJGsyiwYgX4XIF/C8IElOGRIJcXT4dYpPYGBPwjvTk5Zj4K3zNhKPI9/T/b6vdkH8okfAVNNTNHvBunWxWJq1lsqsRlDmzWAA5X7CZIwe4DWu9W3aAL+Gpl0UocWkXDv9J4zdUty6Q9p3bzAHyk2huvh14Uwe8kkxpjDFYE0jy7bW5knlaelJsekOFNfHKL+EkrhlHAD3R2MeZJsOs3CmfO48oQbl1245V8SD8BPSlpiILFpjyyr0VGpUDPXVVFrgIzXHZ7S28byfQ6JcGDd3dj3KgH8wYz0QCcCyDJ4To62fT4YcMe1mP5WvLXC7v4WlqmGoqRz6tbjztLgiMMoEqDQ5QCBYEACwPG0a6kw0YYQILG5YWMJlHAI0zpaNJlQo0zmaCrVQBmJsBxJ0A8TygFJiJkPDbRp1Ez03V019ZWDDTjqJX7T3kw9BVNWsiBwShJ9oC1yvb7Q98KuHMYZlK+/mF6qpVpv1op5MyqCGys6rmUNa4BblLTE7apjCtiA9qYXNmtew8OZ5WhFmTGM4mP3f32TFmoKdGoFRC+d2AB1AtYcDrfjylFs/fyrilqr6OKSmnUtUWoWKtkNr3A58xGxcekkxTJdHm0alXCp1jFiBa7anTtJ5zkqPVAINsSgNi637Li/uhRKzqNT4n5zk2mDHJyufBT+ccuMuNEPnYQNOnJKpAb6Q/IAe8/pBhXsbNa5voo0vx4ySqQi040Vz4dyR9K9uYuBfs4DScp7Mpgk5FzHi2UZj4niZKx1QojOBfKpa3C9he155/sPfzEY2m708MtKmFf1+sL1AwpkqQuWx1tpGmPQ0oADhCLRmW6Mdt18Xgg+J/ahipOXITa2pXgDrymvprAatOdyQkQgD6uLLGNi0DimXUORmCFhmIva4HEidr1goub+QgdYRtpHwO0qdZS1Ns1rgjgQRxDA6g+MzGxN/aWJxtbCU6VUGlnDVTlyZkbKwsDfjwMuDW2nDMEN/6j7TfAph/UTRqpazKct82UixXUc5l16TcU2Dp1RQFTECq9NsnWiiAALNUVW1JvYAm1wSLR4j2ItGZp5hvLvpjKOKwVFBSHW06dSqCpPrMxDKpvcDQyVuJs3E0sTjBWUijUq1K1K5BHrVCwItwNjGwx6Ea65suYZrXy3F7dtuyRcftSlRVnq1FREtnZjYLfhf3ieT7nYUVNu412JJp1KoXU6DPa3hpNZ0uf914g9vVD/wB1JdMaTYu3KGKp9Zh3FRLkXAI1Bsbgi8q98t8aGz1TrQ7tUJyogGY2tc6kCwuPfIvRnRVMBRsALi57yTJe9O7+HxWT0hTdCTTqKbMh0vrwI0GhBGklpiqqb+r1+GTqjkxFMurNdXRwxXKyf853fveDFYagtXDU0b1lWoXucgJGVgARoTpflcSPjMFh/SqNLEa1QufD1OAZQfWW3AEG1x3gzRY/CK4ZGGZGGVgeDKdCDG3DPWW383xqYbB0TSKria+iABXyKLF6liPBRftPZLHcs4r0UHFVDUc+tcgBgp1sbcZ5zsbBem7UbN+yw56pFJvanROVFvzvYse8meyVly0mtyU/ARpjO4XbnWU1xmHYvRYXq0zqyEe0QOTDmBx4jvr+k+ulTZlWohBJ6pQw45TWQ2v2aTOdEpIpPbgSLryPf4yZ0gYXq8FWym1J3pWT91+sBbL3EcuRl3Zhn1e9G2AWlg0yj2vWPiZR9KWzhVq4S9SjTRBUJ62qtO4JT2QdW9nlNTuWLYOl9kTD9KKdbjMIlswytewJ4sP0kpEbbr0EGHpUurqUq61EqPTP7jU7BWHYRf3Tf0Nh0jhPR3GemQBZvePMGx8pl9vbJo4fCNXNMZqIBpg3ADOyrwB5318BNbu7tP0iglTLluBp2GXj+FVmD2RTwtCstMWARz/KZkujHDhk1F5s958YiUqqZ0V3RlAZlXipAJvw4zNdGSBUZCyl1sGysGHC4symx8pJCt3hcMqj1Ra/G05DJwim0a4SMF18zJYkdRObRypDoIxRCASB4EcJwRQI+0kvSqDtVh71Np5l0d4T0PCvTrVKK18tR1pCvRqMSlIsNEY39n4T0rbH7Cr9hvwmeS9D+zEfCElQSzEE21sVAOvgTFFzgN+azbFq40JTWsll0U5CxKi+W9/rcL8pdbC3kf8A6MpYvGuAWyhnQZQoqVMik66WuLkSo6QNj0cJsbE0qCZELUzluSLmqgNr+Egbb/8ADA4WyUPjWTSBsdnbYdXfDYhszFS9CtoOsUDgbfXHOZLoJrO9HE161V3YuCzO7NoFuTqZY7u0RUwGGZzdqaq6sTqMvK/YQLTDbpbQq4fYOLeiHzu4RWQNdAQOsqXA0CqG9bkZbdF7tna74rC09oBGSrhsVUGqsreju/qaHllNL3GbLfLbbLsqpiqJswSnVU8r510PaORHjMzuhgydn1DjK7v6RTsz1qxYLe4Wxc2Fr30ldhMWamxsXgnen1yfRp9IhRhmVwVcEgiwOvDlxuI3YYvdnbTYpT2jQUhXUelUe4aGovaVPE8xrylH0Xr/AKU2mf8AFrf79pedHD/2KmttQGVgQeZOmsj9Hu7uIw+NxlSsmVaru6NcEMGqMw4HQ2I4yaNQ2EoYn6SnkZ7EU8RTysR3FlPrL3H4Sn3L2xTxlF701SqpK1QoFiyki47RcSENn4nCNiRgaBD1SzKGqqaCM5JLppmJ1vlNgO20kdGm6b4Ki/Wm9RzduYFvnxjw9ZPf1P8ATWDX/Cp2/wDWqfpPW8Mlh4fpMDtvdrEYjF0q56kPSZctQCpmNMMTkKlytrsTe15t69FmplQ5RjpmW1wbcRmBHwiDzHo+N9sbRP8AjV/hVImm6WKTvs2qlNGd2alZUUsxtVQmwGpjtjbqtTxPpDVmdyCp9VFzAm/rBALnvOssNv7BWuQxeqpGlkq1FU+Kg2l3wZOttits/YqOFyVwaaKtRDe7PdrqbH2Q0INu1DXoVziKS06tBGrYapVVSjC4NSmGPskWv3jneWdDcbDFgXQueN2JY/GX2J2RSKKpRSF9kEA28JNpjy7bW0vT9pYdcKCaVC460AhWLEZyL/VGUAduvKekbaxoo087K7DQeohc+4SdhcBTTVEC+AAhMUukvo8s6P6GTG1iBUKVCzq7Uylizk5SCT28Z6Jt6u60WyU+tJBBXPkNiLGxsdYbC0ADoIauNDCPM9x9mVKBdTTZKZIy52DNw1uQqg6900W8O7wxdE0i5QEq9xbivDQ8pchOJhaCwIOB2caWHFIMQQtgwtcd+otMlU2NjMx/tr27lRT8BN87iVz07ky2ause+571gBXxNaop1Ks7FTY34XtNfszALRpqicBJNNbWhCwiRLVHtvZFKsw61AxHAkaxbI2PSogmmoXwk+sdbxI4At5RnoKpig6lW1oppG3EAskCR1OpmGhlhBBAxymZBVjrQYMcplEPbSuaLimFYkWsxKgg8dQDaZfo/wB23wYZDlFMtmRQSzLoBZmPtcOybN3FjA0G1koq97NjnFUGpXTK3tK6Z1NjdTxBBBAN5EobskbPTCvULAKATlTUdhUgj4TRl4q9T1fKBQ7v7CShSWkCWQaDMbm3ZOVd0MIBkXD0wo9YKFAUEnUqOA8pcUdLQ9Q6nwEYKjDYGmqdWqgLwy2Fh5QlHZtNToij1TwA7f8AnJJpc4+pVUWuwGltSBGGoNHDhTZQB4SzZbSufaNFSM1WmDx1df1kXF70YVfaxNEdn0imXBaldYrazN1d+MCvHE079xJ+QkGv0iYBT+3DDtVXI1HhKNNax849TqZhq3SjgQdHc+FJ/fqJW1Oligt7U6lS5JuAEFidBqb2A08oHpI0nHNxPLKnS6v1cO3m4+Okiv0t1LWXDJ51G/4Y09etppG9Zf3zxqr0rYo8KdJez2j+esr8R0m488GpL9mkL/EmNMe49dbSMq1bzwKp0hbQP+vtx4U0F79umvGQau+GObjiqvvA+QjTH0KrWiVrm0+dn3kxbccTW8qjD5WkR8fVOpq1Ce01HP5xq9X0fXXLe5A8SBaRF2lQAu1emvI/SIPHnPnV3J4knxJMHlHYI7J1/r6Nr7z4AMQcRh1UAWbrrsT61727svneVON332ep0xKNy9QO35TwcmcvHZOr2Wr0jYK5Aaoe8Umt5XIlfX6TKA9mnUb7q/MzyoGImNXHpOL6Tg3s0D/E4HyBkM9JT/8Al086jfHTWYO8V40xtMT0jYhvZp0l8nP5xTJYA0utXr8/VX9fq7Z7W0tfTjbyvFGmR9eCULbYpB2Q1BnBN1Fyw17BrL4RMoOhAI7CLiSiqp4wkXyv91vzEKcQ3+zc/cHzaSTs6kfqKPs+p+G0R2av1XqL4Pm/GGk9EVq1TlT97qPleN9Jq/uJ51G/JIWtsyrY5K/36Qb8DLIRwGLyi3UPf+/UpnyGRvnA62OrX0FIDvLn4WE4uKrn69IeFN/makrsRRxi8cK7Dtp1KLD3Fw3wkGptRk0qUa6d7YesF+/ly/GBfmrWt+1A8EX4XvA1g7Kc1ZiDb1SKVtNeS90oBt+i+i1UJGlg4uPEXvLzCVwtMGytp9YA/HjHqsJt3eDEoxC16gt2N+kzeL3kxbHXEVfvkfKbfG9IFJWK1MFTcA2urAdvIqZTHezAN+12eD3qaYNvuznefL5GpIxlfaFZjdqtQ+Lt+siVKrHizHxYy52/tLC1L+j4U0exjUJIN/3QAtrShZpr9DWN+MEwjy0YxlAzBtCGDMIYYwx5jTKGGabdx9l2RcYtcPr1lS5NMccuRKdmPK9/jM0Y0xZo9cwGyt3HGuKQfaOKpn3O06+7WwSwtjKITW5GIqZh2aGpPIDBOZnp+e016Vt/d7YlNGaltAMwBIRM7FjyUHK/HvsO8TzzHimHIoszppZnUK3eCAT75DvEJvESFMcIEGOzSLok5G55zPAcY2IG/DXw1iYEcQR5QjonYzNO3gOijbzt5R1oo0mcgfYwjhGidEqHiPWDEeIDnOh8DO4f2V8BGVT6reBj6A9UeAkBVj1jL8P1j1e49/w0gDxGEp1BaoiOOx1Vh8RKyturgyNKCp/lZqP+7IlhtF/oKhH+zcj7hMMD6vl+UD582ju/TLNleoNTb1g3P+8LmUuI2A49moD4r+kv2r3ZvE/OdYzKsfW2ZVHIHwMhVqNQcUPlrNq6yJWpyarGNUtxBHiCI01JrKlAdkh1cCh4qPdKjOF40vLqrstOy3gTIlTZPDK1u24v7pVP2Ng6FUgVsSKBJPtUyVA5Eve2vhNENzcKwJTaVBrC/FB5AMwJOvKZRtlt+8PiJHqYFxyv4GSz+jVY3clUQuMbhmUAH20B17s5PwmTxVMKbBlcdqkkfEDWCNBuOU+6Ma443jjLP26WukwNQx5MFUM0hl4oShSzG1wO9jYe+SfQl51V8lqH/wCMqIoM6DJXoS8qq/cqf8MacAfqsjeBIP8AMBIqOTJezNpvQYtTy3IA9ZFbgb6X4eUgnScvGI9HwPSs6Cz4LDvpa4NVfMXLWML/ANaq88BSIve3XPfzOXWeZxTnf8OF/Y1OfKfWl2tvc1ct9BRUM17ZS2Ua+qLm3w5TPZoOKdJJE0XNFmgpLoV6YGtLMeZLtbyC2+cqAZopL9Kp8qVPz64//ZFIr6+nRGgzolQ8RwjBHiA5zoYRIJuB8IRZA+2oPZy+X5x9JLDzJ95J/OROp72+8f1nRR72+8f1gLaq5cNWHIUqn4GhqrWpMf7h/DBNhlbQi45gkkHxEfj9KVT7DfhMD57pNeShIdCTVmaprCR6iyURAOJlUVxI7rJbCBcRBEcQLCSXEC4mkAIgnEORBsIVGZYxkvDsIMiUQ6mHU/VErtoYcKAR4WlywlZtfgvifkJYisiiilR3Me0++ImcigKKKKAooooCiiigKKK0VoCinbRQPskRwMZHCAQRwjBHiA48IUQUIIDiI2PjIDlMFtM2oVf8t/wmFEBtb/s9b/LqfhMI8BoLJaiR6ElLOdaK0DUWSRBNMiIywLCSmgKkKiOJHcSVUkd5pADGMI8wR4yqYwg2EKYxoAGEqtsHRP4vylu3GU+2eK+f5SxFbOqt9BOQuF9qaQhhzO+jNJyiFtMdlxWejNOejmWDwZllMQ+oMXUGSjOS6YjdSf6M51RljhRrDAcZNFR1Z7IurMtiJFre1KA0MC7kADj3zsvNmjh4N+ExSo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QUEhQUFBQVFRQVFBQUFRQVFBQUFBQWFhQUFBQYHCggGBolHBQUITEhJSkrLi4uFx8zODMsNygtLisBCgoKDAwNFA8PFCwcFBwsLCwsLCwsLCwsNywsLCwsLCwsLCw3Nzc3LCwsLCsrKyssKysrKywsKysrKysrKysrK//AABEIAKoBKAMBIgACEQEDEQH/xAAbAAACAwEBAQAAAAAAAAAAAAACAwEEBQYAB//EAD4QAAICAQIDBgMECAQHAQAAAAECAAMRBBIFITEGE0FRcZEiYYEyUqHRFDNCcrGywfAjJGKCFVOSorPC4Rb/xAAXAQEBAQEAAAAAAAAAAAAAAAAAAQID/8QAFhEBAQEAAAAAAAAAAAAAAAAAABEB/9oADAMBAAIRAxEAPwDCxBIjkinaGArD2wBGCFAxgZhkTwSBKmM3QCkNEgCZ4R4SR3cAFMaIISeusVAWchVHUk4EDzTwkafUJYMo6sP9JB94qjiFLNtWxC3TGf4ecgwuIVXV6isqwsJ7zYrcto6lc/30nQ0ElQWG0kDI8j4icXxvVWJqmbJBRsp5BccsDyM7nQvvrR/vKG9xGKHbJCywVi8SolIyKENZFFCnp6AJEWwjiIDiVCmiyYxosyBLQY0iCVkV4HENTFwlMtSLKGM2ZlZbJNWp5xSGWabPhKF2lI8JtVWCFqOk2y5plxALS3rRKJmdXEM09BM9FWE/8V1CfrKMjzWQO0FZ5MGQ/MTZLxNtCt9pQfUCBXo16N9l1P15+0vIczLt4DU37O3904kLwG5OdN5HybJH9/SRW2tcaKphfpWtq/WUi1R+0nX8Pyj9P2ppJw4eo+TA49x+UDWNcJUg0ahLBlGVh/pIMeqyojE8EjAsKAoLMLtrQTpwR0VwT6EFR+JE6EmBfSHVlYZVgQR5g9ZByH/5w92t2ltbJUHBIBORzAYYx48jKfA+BrfU53FLEbA8hyyMjr1z7ToOz+ls05eqwr3e490SwDE9eS/X3zKmn/y2vZTyS/mvluPP+bcP9wkVQGorBNWvQl6/sOM7mH3SR1HkZo6ftjUML3TqowAcg4A+UV22pHe6fI+1uU+ZG5PH6mdFbwagIR3SBQDnkM8h1z1lDKNQtihkIKnoZ4zhOC8e/Rwy7dylsjnjH98p1fCeN138lyG+63X6HxgXwI6tJNaS1VXAQUg7ZcdYnEIUBAZZZxAYQKzLAZJZ2xVqwK5WC0Y0BjCktAzDPOQUgCWi98NkipBZq1OI59YCOsoYgssUib7MxISFtkkybqkOJ6MZZEgeoj61jRXAewDmxwPM9J0ZOrWWqxK9Tjwjw0ijd5U1GlSzk6q3qAY9mkCBjXdlKid1ZepvAqTy9/6GKOl11P2HW9R+y32vxx/NOjWMVYHN19qQh26mmyo+eCV+mcE/TM2tHxGq39XYrHyB+IeqnmPaXXpBGGAIPUEAg+oMwuJdltO/NVNbeBQ4Gf3Ty9sQNhhCUTlxpNbR+qtFyj9izr/3H/2EbV2qCnbqanpPnglfz9sxQPbLhVlvdvWCxQEFQefMghl9pV41xG+ldOHVTmsGwMobc4xuBPgfTznT6x27tzUMvtJQebY5DnObbtAp/wAPW0bf9pIyPEKeftmQN4/qdPb+jmxnRiosQgAqoYjG/wCq+E0+1NthoK0qX38mK45J44HU5+Uo8U4dVrVU02IGQbRjn8P3SvIjEo9p9BagpavewrQJlckhh0bA8/6QNfsxwoV0Deo3P8TAjpnoPaYPaLu69TX3GA4I3hemSRges0+LcfspWkMn6ysNZnIOehC46GTwPs6gbv8AcXU4aoHqARnLHxaB0lctI0rqIcAneL3SCIQqgeLRe6S6ReJUFFvGiJsMBRgFYRM8TCg2T2yGDCkFS5YkJLlglfdAhUgWCNzFWGZUloMZtkEQBxPTzCekGmyzN7QVZ09nyGfYzUzK/EEzU481b+E6MuQ4XXqVr7yk7lycrnPT5Gdho7S6KxGCQCR8/GcZwnWX1qTWu5AfiGM4M6PU8SYaUXoADyyDz6nBEittVjQkqaDXKdOt1hCgqCfIZ5S9VcrDKEMPMHIlAxtUDEYiwg2ld1lkwMQE11z2o06sNrKGB6hgCD9DLCrCFcKp3aTfWyA7dylQR+zkYBHpOcu0mupXa6JrKfEMN7Y+vxZ/6p29dMd0EivlwTR2H4Ws0do8Gy1YPr1X8JpV3a6gZ+HU1feU7+XqPi/jOu4lwum8f4tasfBujD0YcxObu7JWVHdo72Q9djnl6bhyP1BgDXxLTa7bTcjK+fhHPIbHMBh06eM6XT6UIqoowqgADyAnNaG+4aipdVplLbsLeowQcHmWXkfwnY4hClrgsI1oMCFSNWueEMtATZXKdglyxpTtEBeYDiRthKsqEFYDS0UgMkikLGZnmWLIgTZ0lPEtCKdZndUuAVjtsEiKBAkFYRgFpAq2TFXWT0g0laS4yCJITEgtOzLH7PaJ6msDDAJyD4GaHHawdNaB4Ln2IMtKsK+jejKf2gR7iRWJoDv4aw8lYexzKfY3VFGNZ6WDcnluXIP9/KbPDuGNVp7KiQ2Q+CPIjymBo6G/RFtXO/T2k/PaSCR+Mg6TsvxJ7xYLMbkbbkcsjzI+k3WYA4yMnp5zjexV+bb8dDtYe7RHaqxrdSlaE7kU4wcYYgsefoBKO2LyVaYnZbWm2gFjllJVievLoT9MS3/xekWmpm2uMcm5BtwBG09D1gagjUldbI1TCLQaLd4G+QJGkloQM8qTxWVAEwbk3Ky5xkEZ8sjGYRELEI5DutfpehGprHgftAenX2zLnDu11LnbZml/EP0z6+H1nRMZmcS4VVcP8RAT97ow+okVpJaCMggjzByPeTunGv2fvoO7S2kj/lsfw8jGabtWyHZqqmrb7wHL2/KB1jGJYRWl1iWDdWwYfI/xEbmVCWSe2wmnpFATFs0NxFMsggmeKyAJDNAFhB2wsyRMqUVi3jmlW9pAq6yVy8Gx4KiUDYZ6Gyz0DaxJCSVMYMTqymtITQO8hCQEkcKFIIIGGzu+eRjnEVrLPeYkVi8K7O/o1rOr7kZcYP2hzyPWc1Ul7aq21E+NSThxjKk4AGfkJ3TXxDdZRy/ZTUMmoet1Kd5k7T4MMnA+mfaVu1WnJ1bBftFFYefwqenz+Gb/ABLhDPZXdWwV68cj0YA5xnw8RKvGEI4hp3wdpCqTjln4xjP1EgXxHj1g01F1RAYttcEZBIU5BHqMzqU1IFe9yFXaCSTgAEeZnz3jlfcm2j9k2LbX8gQwP8cf7Z03FtO1ugG0ZOyp8eJCgEgfPqfpA3dLrUsGa3Vx4lSD74ltJ874Hwpbq92nuavVJk4Jwp58sYGcYx5/MTsuNcXGlRHZGdS21iuMr8JO7ny6jHUdZRsqJ5hM3hvHKb/1dgJ+4fhcf7Tz9pdayBBaQXimeDuhB7oBghpMAXeVtRQtgw6hh8xmPaCBA57UdliDv01hrbyycQE49fpzt1VZI/5i/wB4nVKYq/BGCAR4giQVdDxSq7nWwPy6H2l5Zy3EOzdZO6ompvl09vCV6uK6rTcrl7xPvDr7wrsGEU4mfw/jlV32WwfunkZdZ5At2iGeTcZWeUNFkIWyk74iTdM6NB7xM/U25gmyKYZiK8vMx0BExJaEC5noJnpIraV4wHlA7uEOU6sozHUtEEQ0kVbBgvAUyWMBcciQVIhbpUGDJioaCBnce4CupCncUdQQGwCCD4MPGOZm0+lHLe1SKCBn4tuAcfSXt0gtA4bjOpobbqNM5ru3Asg5HOPteXrjkczt+Fa3vqEdgMugLDwz0P0zmZes7PUWHcU2nxKErn1A5TU01ARVRRhVAAHkBIrg9LwtbtXdVkoAbWUrjkVfC8vLn4Y8J1uv1j6XSqeVrJ3asWz8fMKTnrn3mDwk44laPnb+JBmv2wOdI/71f/kWMF/hWvF1S2427s8ic4wSDz+ks789DkeY6TE7Kc9GvrZ/O0yewLHNi5OAqEDJwDlskDwMDsVjQsitIe8ZxkZ8s8/aECREs0O1pWdoDN8BjF5jVGYCmguAeR6RpEWYVh8Q7PVv8SZrbzHT2lFddqdNysHeJ5+OJ05i3HnIKOi4xVb0OD909ZaaY/EeDVtzX4G8xM8au+jk/wAaefWBtXxKrmJ03EUs6HB8jLtSQIFUPEIiLcwBZoBEgmGBJoHbPSLLJ6Zqt5+UrM8F7YBadGT62jhKynEIvKLBsnt0QpjAIDAZOYInoDEMZEoI4QC2wgsEQwZBIE808HkMcwFGlSwYqNw5BsDcM9QD5Srx/QNdp3RMFjsIycA7XVjz9AZfWWkgYPZTROmmCWKVYM+QfmxI6des57sEcWW/uL/MZ37mchr+zKqd+ndqWHhklfQHqPx9IV0ws5HH9mfNeE8O7y5kezurRnDEHJsB5jOQc9TOv4I9+GGowSCNrDHxDHM8vn8hMrXUU6wF6mC3L1B5E7em4fwYQNXgo1C701B3bcbH+8DnPPx6Drzh6LidVrFFOHBIKNybK8j6/SZ3ZTjDWg12HLIAQx6svTn5kefzlHtCncamu9ejEFvUcm91/rA6siHXOZ472kZHVadpwMtnnnPRf6zap12KhZcBXyG4Zztz05wL0DbJptVhlSCD0IORJMgUwlHUWSzqrMTKtfJgA7yQMjmIa1ecYBAx9ZwVW+JPgPylVNbdQcWDcvnOhaVbRnrzgRpeJJYPhPPyPWHY0yNXwkfar+ExFXEHrO20EjzkVvqINjxFGsVhlTF2vkzOj1lkiDieiK2mkq0hzIVZ1YN3QgIISMRYBosaIIkNZAbJBiC8lXgXEEImVRZPGyRT+8kbojdJ3QhwaMQyqDPd/iFX1hd5KA1M810C5ZdKljZi+8g5hBhpicU7PVWEsv8AhsfugFSfMr+WJqkyGaBl8E4P3DMxfcSMDAwAM5843tLWG075/Zww9Qf/ALL6iFq9ItiMjZwwwcdfpCuT7LcODsbW57DgD/VjOT6TZ7TkjTP6p/MJZ4PwsUKyhtwLbhkYI5AYPn0lPtc3+Xb95P5hIMLsvrTVcoPJLPh+WfA+86PinHxVaEKkggHI6gk46TmLNPnS12DqjN7FvzxA4pqu9sqbzVM+uSDA7DU25lZa8mI42SKXI5cusxeG8XvUE7e8QdeXMfUQOr2wCInhfFEvztBDDqD+cs2coFd4sVkxpMYvSTdUruwJW1VasMEAx91krMcyDC1HDipzWcfKTRxEg4sGD5zXsEp6ihW6iKGraCORzPTIfTPWcocjynog7hKsxyUxoE85m0JcYgb55miwJQ0NCixGgwgCIYE8TALwCaQJA5wgJAYkkwMyC0qpZoh2gvZBDZkBK0cDFrJLQHiA9kTvk4hHmsgq8nbB2YgWqTHBpURofeQp9jYlDWVLYCrgMPI/KMstiupkC6OHIKjWPskMMHn1nILoXrtRXUj41APgfiHMHpO6zBaBn9qD/l39V/jOc4Rq7alZkXchPxcvGdJxijvaymccwc+k5+nvtNkbdyZySP458IVs8J1iWbnVNrdG5flM/iKX1M1itlCckeX0mnwbUpaGKDaRjcMY5+vjB7SMBQ3zwPxkGbpe0Knk4x8x0mqNSCAQcg+M5zg+nVlfcAemJqou0BR0HSTRZNmZ7dEBpG+IGOYrE8XkbpALCekmegdaYiyyNulO6dUQXhKYiSkIfukhotYawDi2MasCyBFZjt0qrGCQE7xbNIMEQoSYaCeEIwPAwGMlukFYBVrLKqImqPgTyle+2NeULoBi2FuldY8SAgMwhykpBeAatJMUsJoCn5mN09cUI9OkgUyohJVQpPXAxnHnMTj7lqyBz5gzR1Zme0iqPA1wrZ85oGAsIyKgiAYcFpQsme3SGizKhheTK7SYg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TEhQUEhQUFBQVFRQVFBQUFRQVFBQUFBQWFhQUFBQYHCggGBolHBQUITEhJSkrLi4uFx8zODMsNygtLisBCgoKDAwNFA8PFCwcFBwsLCwsLCwsLCwsNywsLCwsLCwsLCw3Nzc3LCwsLCsrKyssKysrKywsKysrKysrKysrK//AABEIAKoBKAMBIgACEQEDEQH/xAAbAAACAwEBAQAAAAAAAAAAAAACAwEEBQYAB//EAD4QAAICAQIDBgMECAQHAQAAAAECAAMRBBIFITEGE0FRcZEiYYEyUqHRFDNCcrGywfAjJGKCFVOSorPC4Rb/xAAXAQEBAQEAAAAAAAAAAAAAAAAAAQID/8QAFhEBAQEAAAAAAAAAAAAAAAAAABEB/9oADAMBAAIRAxEAPwDCxBIjkinaGArD2wBGCFAxgZhkTwSBKmM3QCkNEgCZ4R4SR3cAFMaIISeusVAWchVHUk4EDzTwkafUJYMo6sP9JB94qjiFLNtWxC3TGf4ecgwuIVXV6isqwsJ7zYrcto6lc/30nQ0ElQWG0kDI8j4icXxvVWJqmbJBRsp5BccsDyM7nQvvrR/vKG9xGKHbJCywVi8SolIyKENZFFCnp6AJEWwjiIDiVCmiyYxosyBLQY0iCVkV4HENTFwlMtSLKGM2ZlZbJNWp5xSGWabPhKF2lI8JtVWCFqOk2y5plxALS3rRKJmdXEM09BM9FWE/8V1CfrKMjzWQO0FZ5MGQ/MTZLxNtCt9pQfUCBXo16N9l1P15+0vIczLt4DU37O3904kLwG5OdN5HybJH9/SRW2tcaKphfpWtq/WUi1R+0nX8Pyj9P2ppJw4eo+TA49x+UDWNcJUg0ahLBlGVh/pIMeqyojE8EjAsKAoLMLtrQTpwR0VwT6EFR+JE6EmBfSHVlYZVgQR5g9ZByH/5w92t2ltbJUHBIBORzAYYx48jKfA+BrfU53FLEbA8hyyMjr1z7ToOz+ls05eqwr3e490SwDE9eS/X3zKmn/y2vZTyS/mvluPP+bcP9wkVQGorBNWvQl6/sOM7mH3SR1HkZo6ftjUML3TqowAcg4A+UV22pHe6fI+1uU+ZG5PH6mdFbwagIR3SBQDnkM8h1z1lDKNQtihkIKnoZ4zhOC8e/Rwy7dylsjnjH98p1fCeN138lyG+63X6HxgXwI6tJNaS1VXAQUg7ZcdYnEIUBAZZZxAYQKzLAZJZ2xVqwK5WC0Y0BjCktAzDPOQUgCWi98NkipBZq1OI59YCOsoYgssUib7MxISFtkkybqkOJ6MZZEgeoj61jRXAewDmxwPM9J0ZOrWWqxK9Tjwjw0ijd5U1GlSzk6q3qAY9mkCBjXdlKid1ZepvAqTy9/6GKOl11P2HW9R+y32vxx/NOjWMVYHN19qQh26mmyo+eCV+mcE/TM2tHxGq39XYrHyB+IeqnmPaXXpBGGAIPUEAg+oMwuJdltO/NVNbeBQ4Gf3Ty9sQNhhCUTlxpNbR+qtFyj9izr/3H/2EbV2qCnbqanpPnglfz9sxQPbLhVlvdvWCxQEFQefMghl9pV41xG+ldOHVTmsGwMobc4xuBPgfTznT6x27tzUMvtJQebY5DnObbtAp/wAPW0bf9pIyPEKeftmQN4/qdPb+jmxnRiosQgAqoYjG/wCq+E0+1NthoK0qX38mK45J44HU5+Uo8U4dVrVU02IGQbRjn8P3SvIjEo9p9BagpavewrQJlckhh0bA8/6QNfsxwoV0Deo3P8TAjpnoPaYPaLu69TX3GA4I3hemSRges0+LcfspWkMn6ysNZnIOehC46GTwPs6gbv8AcXU4aoHqARnLHxaB0lctI0rqIcAneL3SCIQqgeLRe6S6ReJUFFvGiJsMBRgFYRM8TCg2T2yGDCkFS5YkJLlglfdAhUgWCNzFWGZUloMZtkEQBxPTzCekGmyzN7QVZ09nyGfYzUzK/EEzU481b+E6MuQ4XXqVr7yk7lycrnPT5Gdho7S6KxGCQCR8/GcZwnWX1qTWu5AfiGM4M6PU8SYaUXoADyyDz6nBEittVjQkqaDXKdOt1hCgqCfIZ5S9VcrDKEMPMHIlAxtUDEYiwg2ld1lkwMQE11z2o06sNrKGB6hgCD9DLCrCFcKp3aTfWyA7dylQR+zkYBHpOcu0mupXa6JrKfEMN7Y+vxZ/6p29dMd0EivlwTR2H4Ws0do8Gy1YPr1X8JpV3a6gZ+HU1feU7+XqPi/jOu4lwum8f4tasfBujD0YcxObu7JWVHdo72Q9djnl6bhyP1BgDXxLTa7bTcjK+fhHPIbHMBh06eM6XT6UIqoowqgADyAnNaG+4aipdVplLbsLeowQcHmWXkfwnY4hClrgsI1oMCFSNWueEMtATZXKdglyxpTtEBeYDiRthKsqEFYDS0UgMkikLGZnmWLIgTZ0lPEtCKdZndUuAVjtsEiKBAkFYRgFpAq2TFXWT0g0laS4yCJITEgtOzLH7PaJ6msDDAJyD4GaHHawdNaB4Ln2IMtKsK+jejKf2gR7iRWJoDv4aw8lYexzKfY3VFGNZ6WDcnluXIP9/KbPDuGNVp7KiQ2Q+CPIjymBo6G/RFtXO/T2k/PaSCR+Mg6TsvxJ7xYLMbkbbkcsjzI+k3WYA4yMnp5zjexV+bb8dDtYe7RHaqxrdSlaE7kU4wcYYgsefoBKO2LyVaYnZbWm2gFjllJVievLoT9MS3/xekWmpm2uMcm5BtwBG09D1gagjUldbI1TCLQaLd4G+QJGkloQM8qTxWVAEwbk3Ky5xkEZ8sjGYRELEI5DutfpehGprHgftAenX2zLnDu11LnbZml/EP0z6+H1nRMZmcS4VVcP8RAT97ow+okVpJaCMggjzByPeTunGv2fvoO7S2kj/lsfw8jGabtWyHZqqmrb7wHL2/KB1jGJYRWl1iWDdWwYfI/xEbmVCWSe2wmnpFATFs0NxFMsggmeKyAJDNAFhB2wsyRMqUVi3jmlW9pAq6yVy8Gx4KiUDYZ6Gyz0DaxJCSVMYMTqymtITQO8hCQEkcKFIIIGGzu+eRjnEVrLPeYkVi8K7O/o1rOr7kZcYP2hzyPWc1Ul7aq21E+NSThxjKk4AGfkJ3TXxDdZRy/ZTUMmoet1Kd5k7T4MMnA+mfaVu1WnJ1bBftFFYefwqenz+Gb/ABLhDPZXdWwV68cj0YA5xnw8RKvGEI4hp3wdpCqTjln4xjP1EgXxHj1g01F1RAYttcEZBIU5BHqMzqU1IFe9yFXaCSTgAEeZnz3jlfcm2j9k2LbX8gQwP8cf7Z03FtO1ugG0ZOyp8eJCgEgfPqfpA3dLrUsGa3Vx4lSD74ltJ874Hwpbq92nuavVJk4Jwp58sYGcYx5/MTsuNcXGlRHZGdS21iuMr8JO7ny6jHUdZRsqJ5hM3hvHKb/1dgJ+4fhcf7Tz9pdayBBaQXimeDuhB7oBghpMAXeVtRQtgw6hh8xmPaCBA57UdliDv01hrbyycQE49fpzt1VZI/5i/wB4nVKYq/BGCAR4giQVdDxSq7nWwPy6H2l5Zy3EOzdZO6ompvl09vCV6uK6rTcrl7xPvDr7wrsGEU4mfw/jlV32WwfunkZdZ5At2iGeTcZWeUNFkIWyk74iTdM6NB7xM/U25gmyKYZiK8vMx0BExJaEC5noJnpIraV4wHlA7uEOU6sozHUtEEQ0kVbBgvAUyWMBcciQVIhbpUGDJioaCBnce4CupCncUdQQGwCCD4MPGOZm0+lHLe1SKCBn4tuAcfSXt0gtA4bjOpobbqNM5ru3Asg5HOPteXrjkczt+Fa3vqEdgMugLDwz0P0zmZes7PUWHcU2nxKErn1A5TU01ARVRRhVAAHkBIrg9LwtbtXdVkoAbWUrjkVfC8vLn4Y8J1uv1j6XSqeVrJ3asWz8fMKTnrn3mDwk44laPnb+JBmv2wOdI/71f/kWMF/hWvF1S2427s8ic4wSDz+ks789DkeY6TE7Kc9GvrZ/O0yewLHNi5OAqEDJwDlskDwMDsVjQsitIe8ZxkZ8s8/aECREs0O1pWdoDN8BjF5jVGYCmguAeR6RpEWYVh8Q7PVv8SZrbzHT2lFddqdNysHeJ5+OJ05i3HnIKOi4xVb0OD909ZaaY/EeDVtzX4G8xM8au+jk/wAaefWBtXxKrmJ03EUs6HB8jLtSQIFUPEIiLcwBZoBEgmGBJoHbPSLLJ6Zqt5+UrM8F7YBadGT62jhKynEIvKLBsnt0QpjAIDAZOYInoDEMZEoI4QC2wgsEQwZBIE808HkMcwFGlSwYqNw5BsDcM9QD5Srx/QNdp3RMFjsIycA7XVjz9AZfWWkgYPZTROmmCWKVYM+QfmxI6des57sEcWW/uL/MZ37mchr+zKqd+ndqWHhklfQHqPx9IV0ws5HH9mfNeE8O7y5kezurRnDEHJsB5jOQc9TOv4I9+GGowSCNrDHxDHM8vn8hMrXUU6wF6mC3L1B5E7em4fwYQNXgo1C701B3bcbH+8DnPPx6Drzh6LidVrFFOHBIKNybK8j6/SZ3ZTjDWg12HLIAQx6svTn5kefzlHtCncamu9ejEFvUcm91/rA6siHXOZ472kZHVadpwMtnnnPRf6zap12KhZcBXyG4Zztz05wL0DbJptVhlSCD0IORJMgUwlHUWSzqrMTKtfJgA7yQMjmIa1ecYBAx9ZwVW+JPgPylVNbdQcWDcvnOhaVbRnrzgRpeJJYPhPPyPWHY0yNXwkfar+ExFXEHrO20EjzkVvqINjxFGsVhlTF2vkzOj1lkiDieiK2mkq0hzIVZ1YN3QgIISMRYBosaIIkNZAbJBiC8lXgXEEImVRZPGyRT+8kbojdJ3QhwaMQyqDPd/iFX1hd5KA1M810C5ZdKljZi+8g5hBhpicU7PVWEsv8AhsfugFSfMr+WJqkyGaBl8E4P3DMxfcSMDAwAM5843tLWG075/Zww9Qf/ALL6iFq9ItiMjZwwwcdfpCuT7LcODsbW57DgD/VjOT6TZ7TkjTP6p/MJZ4PwsUKyhtwLbhkYI5AYPn0lPtc3+Xb95P5hIMLsvrTVcoPJLPh+WfA+86PinHxVaEKkggHI6gk46TmLNPnS12DqjN7FvzxA4pqu9sqbzVM+uSDA7DU25lZa8mI42SKXI5cusxeG8XvUE7e8QdeXMfUQOr2wCInhfFEvztBDDqD+cs2coFd4sVkxpMYvSTdUruwJW1VasMEAx91krMcyDC1HDipzWcfKTRxEg4sGD5zXsEp6ihW6iKGraCORzPTIfTPWcocjynog7hKsxyUxoE85m0JcYgb55miwJQ0NCixGgwgCIYE8TALwCaQJA5wgJAYkkwMyC0qpZoh2gvZBDZkBK0cDFrJLQHiA9kTvk4hHmsgq8nbB2YgWqTHBpURofeQp9jYlDWVLYCrgMPI/KMstiupkC6OHIKjWPskMMHn1nILoXrtRXUj41APgfiHMHpO6zBaBn9qD/l39V/jOc4Rq7alZkXchPxcvGdJxijvaymccwc+k5+nvtNkbdyZySP458IVs8J1iWbnVNrdG5flM/iKX1M1itlCckeX0mnwbUpaGKDaRjcMY5+vjB7SMBQ3zwPxkGbpe0Knk4x8x0mqNSCAQcg+M5zg+nVlfcAemJqou0BR0HSTRZNmZ7dEBpG+IGOYrE8XkbpALCekmegdaYiyyNulO6dUQXhKYiSkIfukhotYawDi2MasCyBFZjt0qrGCQE7xbNIMEQoSYaCeEIwPAwGMlukFYBVrLKqImqPgTyle+2NeULoBi2FuldY8SAgMwhykpBeAatJMUsJoCn5mN09cUI9OkgUyohJVQpPXAxnHnMTj7lqyBz5gzR1Zme0iqPA1wrZ85oGAsIyKgiAYcFpQsme3SGizKhheTK7SYg//Z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8" y="1662250"/>
            <a:ext cx="2819400" cy="1619250"/>
          </a:xfrm>
          <a:prstGeom prst="rect">
            <a:avLst/>
          </a:prstGeom>
        </p:spPr>
      </p:pic>
      <p:pic>
        <p:nvPicPr>
          <p:cNvPr id="1036" name="Picture 12" descr="http://i.investopedia.com/inv/articles/site/CT-Basel1x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63" y="3645024"/>
            <a:ext cx="4042420" cy="12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Og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kreativt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blev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det</a:t>
            </a:r>
            <a:r>
              <a:rPr lang="en-US" sz="3200" b="1" dirty="0" smtClean="0"/>
              <a:t>….</a:t>
            </a:r>
            <a:endParaRPr lang="en-US" sz="3200" b="1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607050" cy="4205288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36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Andre tiltag for at hjælpe fattige huskøbere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600" dirty="0"/>
              <a:t>Øgede krav (under Bush) til Fannie Mae og Freddie Mac om at give risikable lån</a:t>
            </a:r>
          </a:p>
          <a:p>
            <a:r>
              <a:rPr lang="da-DK" sz="2600" dirty="0"/>
              <a:t>Tilsynsmyndigheder holdt øje med om banker i fattige områder lånte ‘nok’ ud til svage husholdninger</a:t>
            </a:r>
          </a:p>
          <a:p>
            <a:r>
              <a:rPr lang="da-DK" sz="2600" dirty="0"/>
              <a:t>En slags </a:t>
            </a:r>
            <a:r>
              <a:rPr lang="da-DK" sz="2600" dirty="0" smtClean="0"/>
              <a:t>kvoter </a:t>
            </a:r>
            <a:r>
              <a:rPr lang="da-DK" sz="2600" dirty="0"/>
              <a:t>for at undgå </a:t>
            </a:r>
            <a:r>
              <a:rPr lang="da-DK" sz="2600" dirty="0" smtClean="0"/>
              <a:t>diskrimination</a:t>
            </a:r>
          </a:p>
          <a:p>
            <a:r>
              <a:rPr lang="da-DK" sz="2600" dirty="0" smtClean="0"/>
              <a:t>Den finansielle innovation, der gav finansiering til fattige huskøbere, blev hyldet fra mange sider</a:t>
            </a:r>
            <a:endParaRPr lang="da-DK" sz="26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36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Vi </a:t>
            </a:r>
            <a:r>
              <a:rPr lang="en-US" sz="3200" b="1" dirty="0" err="1"/>
              <a:t>ved</a:t>
            </a:r>
            <a:r>
              <a:rPr lang="en-US" sz="3200" b="1" dirty="0"/>
              <a:t> </a:t>
            </a:r>
            <a:r>
              <a:rPr lang="en-US" sz="3200" b="1" dirty="0" err="1"/>
              <a:t>hvad</a:t>
            </a:r>
            <a:r>
              <a:rPr lang="en-US" sz="3200" b="1" dirty="0"/>
              <a:t> der </a:t>
            </a:r>
            <a:r>
              <a:rPr lang="en-US" sz="3200" b="1" dirty="0" err="1" smtClean="0"/>
              <a:t>siden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skete</a:t>
            </a:r>
            <a:endParaRPr lang="en-US" sz="3200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5" name="Picture 2" descr="http://upload.wikimedia.org/wikipedia/commons/e/e0/Mortgage_delinquencies_by_loan_type_-_1998-201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2574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 Vi ønsker nok ikke en verden uden kriser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600" dirty="0"/>
              <a:t>Folk med gode ideer efterspørger kapital</a:t>
            </a:r>
          </a:p>
          <a:p>
            <a:r>
              <a:rPr lang="da-DK" sz="2600" dirty="0"/>
              <a:t>Folk med kapital vil gerne have folk med gode ideer, som kan give gode afkast</a:t>
            </a:r>
          </a:p>
          <a:p>
            <a:r>
              <a:rPr lang="da-DK" sz="2600" dirty="0"/>
              <a:t>En planøkonomisk styring af, hvor kapitalen flyder hen er dræbende for </a:t>
            </a:r>
            <a:r>
              <a:rPr lang="da-DK" sz="2600" dirty="0" smtClean="0"/>
              <a:t>initiativet, produktiviteten, friheden til at føre en ide ud i livet</a:t>
            </a:r>
            <a:endParaRPr lang="da-DK" sz="2600" dirty="0"/>
          </a:p>
          <a:p>
            <a:r>
              <a:rPr lang="da-DK" sz="2600" dirty="0" smtClean="0"/>
              <a:t>Vi skal selvfølgelig regulere mange steder, men der skal være nok frihed til, at kapital kan søge mod nye områder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21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Fordele ved dynamik opvejer ulemper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600" dirty="0"/>
              <a:t>Det vil nogen gange medføre bobler og </a:t>
            </a:r>
            <a:r>
              <a:rPr lang="da-DK" sz="2600" dirty="0" smtClean="0"/>
              <a:t>overallokering</a:t>
            </a:r>
          </a:p>
          <a:p>
            <a:r>
              <a:rPr lang="da-DK" sz="2600" dirty="0" smtClean="0"/>
              <a:t>Mange bliver ansat i en sektor, som så bliver for stor</a:t>
            </a:r>
          </a:p>
          <a:p>
            <a:r>
              <a:rPr lang="da-DK" sz="2600" dirty="0" smtClean="0"/>
              <a:t>Når markedet køler ned, går investeringer tabt, arbejdskraft skal flyttes, virksomheder skal lukkes og nye skal bygges op</a:t>
            </a:r>
          </a:p>
          <a:p>
            <a:r>
              <a:rPr lang="da-DK" sz="2600" dirty="0" smtClean="0"/>
              <a:t>Omstilling tager tid og koster penge  </a:t>
            </a:r>
          </a:p>
          <a:p>
            <a:r>
              <a:rPr lang="da-DK" sz="2600" dirty="0" smtClean="0"/>
              <a:t>Er omstillingerne store, er der måske en grad af krise</a:t>
            </a:r>
          </a:p>
          <a:p>
            <a:r>
              <a:rPr lang="da-DK" sz="2600" dirty="0" smtClean="0"/>
              <a:t>Så nogen gange ”skrider bilen ud”</a:t>
            </a:r>
          </a:p>
          <a:p>
            <a:r>
              <a:rPr lang="da-DK" sz="2600" dirty="0" smtClean="0"/>
              <a:t>Men fremskridt pga. kapital, der gik nye veje, mere end opvejer tabet ved kriser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1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Vi risikerer at falde i søvn bag rattet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25</a:t>
            </a:fld>
            <a:endParaRPr lang="da-DK" dirty="0"/>
          </a:p>
        </p:txBody>
      </p:sp>
      <p:pic>
        <p:nvPicPr>
          <p:cNvPr id="5" name="Picture 2" descr="http://home.comcast.net/~jd_traveler2/baltic/copenhagen_tivoli_veteranbilern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07050" cy="42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Litteratur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mtClean="0"/>
              <a:t>R</a:t>
            </a:r>
            <a:r>
              <a:rPr lang="en-US" sz="2000" dirty="0" smtClean="0"/>
              <a:t>. Alton Gilbert: Requiem </a:t>
            </a:r>
            <a:r>
              <a:rPr lang="en-US" sz="2000" dirty="0"/>
              <a:t>for Regulation Q: What </a:t>
            </a:r>
            <a:r>
              <a:rPr lang="en-US" sz="2000" dirty="0" smtClean="0"/>
              <a:t>It Did </a:t>
            </a:r>
            <a:r>
              <a:rPr lang="en-US" sz="2000" dirty="0"/>
              <a:t>and Why It Passed </a:t>
            </a:r>
            <a:r>
              <a:rPr lang="en-US" sz="2000" dirty="0" smtClean="0"/>
              <a:t>Away. Federal Reserve bank of St. Louis. February 1986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Jonathan </a:t>
            </a:r>
            <a:r>
              <a:rPr lang="en-US" sz="2000" dirty="0" smtClean="0"/>
              <a:t>Macey: Reducing </a:t>
            </a:r>
            <a:r>
              <a:rPr lang="en-US" sz="2000" dirty="0"/>
              <a:t>Systemic Risk: </a:t>
            </a:r>
            <a:r>
              <a:rPr lang="en-US" sz="2000" i="1" dirty="0"/>
              <a:t>The Role of </a:t>
            </a:r>
            <a:r>
              <a:rPr lang="en-US" sz="2000" i="1" dirty="0" smtClean="0"/>
              <a:t>Money Market </a:t>
            </a:r>
            <a:r>
              <a:rPr lang="en-US" sz="2000" i="1" dirty="0"/>
              <a:t>Mutual Funds as Substitutes for </a:t>
            </a:r>
            <a:r>
              <a:rPr lang="en-US" sz="2000" i="1" dirty="0" smtClean="0"/>
              <a:t>Federally Insured </a:t>
            </a:r>
            <a:r>
              <a:rPr lang="en-US" sz="2000" i="1" dirty="0"/>
              <a:t>Bank </a:t>
            </a:r>
            <a:r>
              <a:rPr lang="en-US" sz="2000" i="1" dirty="0" smtClean="0"/>
              <a:t>Deposits. </a:t>
            </a:r>
            <a:r>
              <a:rPr lang="en-US" sz="2000" dirty="0"/>
              <a:t>Yale Law </a:t>
            </a:r>
            <a:r>
              <a:rPr lang="en-US" sz="2000" dirty="0" smtClean="0"/>
              <a:t>School. </a:t>
            </a:r>
            <a:r>
              <a:rPr lang="en-US" sz="2000" dirty="0" err="1" smtClean="0"/>
              <a:t>Worki</a:t>
            </a:r>
            <a:r>
              <a:rPr lang="en-US" sz="2000" dirty="0" smtClean="0"/>
              <a:t> ng Paper 3-1-2011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Raghuram</a:t>
            </a:r>
            <a:r>
              <a:rPr lang="en-US" sz="2000" dirty="0" smtClean="0"/>
              <a:t> </a:t>
            </a:r>
            <a:r>
              <a:rPr lang="en-US" sz="2000" dirty="0"/>
              <a:t>G. </a:t>
            </a:r>
            <a:r>
              <a:rPr lang="en-US" sz="2000" dirty="0" err="1"/>
              <a:t>Rajan</a:t>
            </a:r>
            <a:r>
              <a:rPr lang="en-US" sz="2000" dirty="0"/>
              <a:t>: Fault Lines. Princeton University Press. 2010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Raymond de </a:t>
            </a:r>
            <a:r>
              <a:rPr lang="en-US" sz="2000" dirty="0" err="1" smtClean="0"/>
              <a:t>Roover</a:t>
            </a:r>
            <a:r>
              <a:rPr lang="en-US" sz="2000" dirty="0" smtClean="0"/>
              <a:t>: The Scholastics</a:t>
            </a:r>
            <a:r>
              <a:rPr lang="en-US" sz="2000" dirty="0"/>
              <a:t>, Usury, and Foreign </a:t>
            </a:r>
            <a:r>
              <a:rPr lang="en-US" sz="2000" dirty="0" smtClean="0"/>
              <a:t>Exchange. </a:t>
            </a:r>
            <a:r>
              <a:rPr lang="en-US" sz="2000" i="1" dirty="0" smtClean="0"/>
              <a:t>The Business History Review, </a:t>
            </a:r>
            <a:r>
              <a:rPr lang="en-US" sz="2000" dirty="0" smtClean="0"/>
              <a:t>Vol. 41, No 3. 1967, pp. 257-271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480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TAK FORDI I KOM</a:t>
            </a:r>
          </a:p>
          <a:p>
            <a:pPr marL="0" indent="0" algn="ctr">
              <a:buNone/>
            </a:pPr>
            <a:r>
              <a:rPr lang="en-US" sz="4000" dirty="0" smtClean="0"/>
              <a:t>SE FRIC TAPETET 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NYD Science in the City!</a:t>
            </a:r>
            <a:endParaRPr lang="en-US" sz="4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66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Hvorfor undgår vi ikke kriser?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205064"/>
          </a:xfrm>
        </p:spPr>
        <p:txBody>
          <a:bodyPr>
            <a:normAutofit/>
          </a:bodyPr>
          <a:lstStyle/>
          <a:p>
            <a:r>
              <a:rPr lang="en-US" sz="2800" dirty="0" err="1"/>
              <a:t>Kreativiteten</a:t>
            </a:r>
            <a:r>
              <a:rPr lang="en-US" sz="2800" dirty="0"/>
              <a:t> </a:t>
            </a:r>
            <a:r>
              <a:rPr lang="en-US" sz="2800" dirty="0" err="1" smtClean="0"/>
              <a:t>mht</a:t>
            </a:r>
            <a:r>
              <a:rPr lang="en-US" sz="2800" dirty="0" smtClean="0"/>
              <a:t>. </a:t>
            </a:r>
            <a:r>
              <a:rPr lang="en-US" sz="2800" dirty="0" err="1" smtClean="0"/>
              <a:t>omgåelse</a:t>
            </a:r>
            <a:r>
              <a:rPr lang="en-US" sz="2800" dirty="0" smtClean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meget</a:t>
            </a:r>
            <a:r>
              <a:rPr lang="en-US" sz="2800" dirty="0"/>
              <a:t> </a:t>
            </a:r>
            <a:r>
              <a:rPr lang="en-US" sz="2800" dirty="0" err="1"/>
              <a:t>stærk</a:t>
            </a:r>
            <a:endParaRPr lang="en-US" sz="2800" dirty="0"/>
          </a:p>
          <a:p>
            <a:r>
              <a:rPr lang="en-US" sz="2800" dirty="0"/>
              <a:t>En </a:t>
            </a:r>
            <a:r>
              <a:rPr lang="en-US" sz="2800" dirty="0" err="1"/>
              <a:t>regulering</a:t>
            </a:r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dirty="0" err="1"/>
              <a:t>selv</a:t>
            </a:r>
            <a:r>
              <a:rPr lang="en-US" sz="2800" dirty="0"/>
              <a:t> med de </a:t>
            </a:r>
            <a:r>
              <a:rPr lang="en-US" sz="2800" dirty="0" err="1"/>
              <a:t>bedste</a:t>
            </a:r>
            <a:r>
              <a:rPr lang="en-US" sz="2800" dirty="0"/>
              <a:t> </a:t>
            </a:r>
            <a:r>
              <a:rPr lang="en-US" sz="2800" dirty="0" err="1" smtClean="0"/>
              <a:t>intentioner</a:t>
            </a:r>
            <a:r>
              <a:rPr lang="en-US" sz="2800" dirty="0" smtClean="0"/>
              <a:t> -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/>
              <a:t>vise sig at have </a:t>
            </a:r>
            <a:r>
              <a:rPr lang="en-US" sz="2800" dirty="0" err="1"/>
              <a:t>utilsigtede</a:t>
            </a:r>
            <a:r>
              <a:rPr lang="en-US" sz="2800" dirty="0"/>
              <a:t>  </a:t>
            </a:r>
            <a:r>
              <a:rPr lang="en-US" sz="2800" dirty="0" err="1" smtClean="0"/>
              <a:t>effekter</a:t>
            </a:r>
            <a:endParaRPr lang="en-US" sz="2800" dirty="0" smtClean="0"/>
          </a:p>
          <a:p>
            <a:r>
              <a:rPr lang="en-US" sz="2800" dirty="0" err="1" smtClean="0"/>
              <a:t>Politiske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populistiske</a:t>
            </a:r>
            <a:r>
              <a:rPr lang="en-US" sz="2800" dirty="0" smtClean="0"/>
              <a:t>) </a:t>
            </a:r>
            <a:r>
              <a:rPr lang="en-US" sz="2800" dirty="0" err="1" smtClean="0"/>
              <a:t>initiativer</a:t>
            </a:r>
            <a:r>
              <a:rPr lang="en-US" sz="2800" dirty="0" smtClean="0"/>
              <a:t> </a:t>
            </a:r>
            <a:r>
              <a:rPr lang="en-US" sz="2800" dirty="0" err="1" smtClean="0"/>
              <a:t>kan</a:t>
            </a:r>
            <a:r>
              <a:rPr lang="en-US" sz="2800" dirty="0"/>
              <a:t> </a:t>
            </a:r>
            <a:r>
              <a:rPr lang="en-US" sz="2800" dirty="0" err="1" smtClean="0"/>
              <a:t>udvande</a:t>
            </a:r>
            <a:r>
              <a:rPr lang="en-US" sz="2800" dirty="0" smtClean="0"/>
              <a:t> </a:t>
            </a:r>
            <a:r>
              <a:rPr lang="en-US" sz="2800" dirty="0" err="1" smtClean="0"/>
              <a:t>effekten</a:t>
            </a:r>
            <a:endParaRPr lang="en-US" sz="2800" dirty="0"/>
          </a:p>
          <a:p>
            <a:r>
              <a:rPr lang="en-US" sz="2800" dirty="0" err="1"/>
              <a:t>Prisen</a:t>
            </a:r>
            <a:r>
              <a:rPr lang="en-US" sz="2800" dirty="0"/>
              <a:t> for at </a:t>
            </a:r>
            <a:r>
              <a:rPr lang="en-US" sz="2800" dirty="0" err="1"/>
              <a:t>undgå</a:t>
            </a:r>
            <a:r>
              <a:rPr lang="en-US" sz="2800" dirty="0"/>
              <a:t> </a:t>
            </a:r>
            <a:r>
              <a:rPr lang="en-US" sz="2800" dirty="0" err="1"/>
              <a:t>kriser</a:t>
            </a:r>
            <a:r>
              <a:rPr lang="en-US" sz="2800" dirty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/>
              <a:t>for </a:t>
            </a:r>
            <a:r>
              <a:rPr lang="en-US" sz="2800" dirty="0" err="1"/>
              <a:t>høj</a:t>
            </a:r>
            <a:r>
              <a:rPr lang="en-US" sz="2800" dirty="0"/>
              <a:t>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4098" name="Picture 2" descr="http://home.comcast.net/~jd_traveler2/baltic/copenhagen_tivoli_veteranbiler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76370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SsU5ubiyQ8MTHxBxjCGY_1dwb6KxK6RtswJvBJQVHBJubQ7s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6370"/>
            <a:ext cx="32146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63272" cy="1143000"/>
          </a:xfrm>
        </p:spPr>
        <p:txBody>
          <a:bodyPr>
            <a:normAutofit/>
          </a:bodyPr>
          <a:lstStyle/>
          <a:p>
            <a:r>
              <a:rPr lang="da-DK" sz="3200" b="1" dirty="0"/>
              <a:t>T</a:t>
            </a:r>
            <a:r>
              <a:rPr lang="da-DK" sz="3200" b="1" dirty="0" smtClean="0"/>
              <a:t>re lærerige eksempler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800" dirty="0" smtClean="0"/>
              <a:t>Middelalderen-Italien:  Rente = Åger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/>
              <a:t>Forbud mod – eller begrænsninger på - at give renter: </a:t>
            </a:r>
            <a:r>
              <a:rPr lang="da-DK" sz="2800" dirty="0" err="1" smtClean="0"/>
              <a:t>Regulation</a:t>
            </a:r>
            <a:r>
              <a:rPr lang="da-DK" sz="2800" dirty="0" smtClean="0"/>
              <a:t> Q i USA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/>
              <a:t>Det politiske ønske i USA om at gøre det muligt for flere mennesker at eje en bolig</a:t>
            </a:r>
          </a:p>
          <a:p>
            <a:pPr marL="514350" indent="-514350">
              <a:buFont typeface="+mj-lt"/>
              <a:buAutoNum type="arabicPeriod"/>
            </a:pPr>
            <a:endParaRPr lang="da-DK" sz="28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42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1. I </a:t>
            </a:r>
            <a:r>
              <a:rPr lang="en-US" sz="3200" b="1" dirty="0" err="1"/>
              <a:t>middelalder-Italien</a:t>
            </a:r>
            <a:r>
              <a:rPr lang="en-US" sz="3200" b="1" dirty="0"/>
              <a:t> </a:t>
            </a:r>
            <a:r>
              <a:rPr lang="en-US" sz="3200" b="1" dirty="0" err="1" smtClean="0"/>
              <a:t>var</a:t>
            </a:r>
            <a:r>
              <a:rPr lang="en-US" sz="3200" b="1" dirty="0" smtClean="0"/>
              <a:t> </a:t>
            </a:r>
            <a:r>
              <a:rPr lang="en-US" sz="3200" b="1" dirty="0" err="1"/>
              <a:t>rente</a:t>
            </a:r>
            <a:r>
              <a:rPr lang="en-US" sz="3200" b="1" dirty="0"/>
              <a:t> </a:t>
            </a:r>
            <a:r>
              <a:rPr lang="en-US" sz="3200" b="1" dirty="0" smtClean="0"/>
              <a:t>= </a:t>
            </a:r>
            <a:r>
              <a:rPr lang="en-US" sz="3200" b="1" dirty="0" err="1"/>
              <a:t>åger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Vi forbinder i dag åger med opkrævning af ekstremt høje </a:t>
            </a:r>
            <a:r>
              <a:rPr lang="da-DK" sz="2800" dirty="0" smtClean="0"/>
              <a:t>renter, hvor man fx. udnytter en person i nød</a:t>
            </a:r>
          </a:p>
          <a:p>
            <a:r>
              <a:rPr lang="da-DK" sz="2800" dirty="0"/>
              <a:t>Sådan var det ikke </a:t>
            </a:r>
            <a:r>
              <a:rPr lang="da-DK" sz="2800" dirty="0" smtClean="0"/>
              <a:t>i middelalderens Italien</a:t>
            </a:r>
          </a:p>
          <a:p>
            <a:r>
              <a:rPr lang="da-DK" sz="2800" dirty="0" smtClean="0"/>
              <a:t>Enhver betaling udover ‘hovedstolen’ på et lån var at betragte som åger</a:t>
            </a:r>
          </a:p>
          <a:p>
            <a:r>
              <a:rPr lang="da-DK" sz="2800" dirty="0" smtClean="0"/>
              <a:t>Stor rente/lille rente? </a:t>
            </a:r>
          </a:p>
          <a:p>
            <a:r>
              <a:rPr lang="da-DK" sz="2800" dirty="0" smtClean="0"/>
              <a:t>Fattig låner/rig låner? Formål med lånet? </a:t>
            </a:r>
          </a:p>
          <a:p>
            <a:r>
              <a:rPr lang="da-DK" sz="2800" dirty="0" smtClean="0"/>
              <a:t>LIGE MEGET! Rente = åger = synd!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AutoShape 2" descr="data:image/jpeg;base64,/9j/4AAQSkZJRgABAQAAAQABAAD/2wCEAAkGBxAPDw8PDw8PDw8QEA8PDw4QDw8PEBAQFRIXFhQVFRQYHCggGBolHBUUITEhJSkrLi4uFx8zODMsOCgtLisBCgoKDg0OGhAQGiwkICUsLCwsLCwsLCwsLC0sLS0sLCwsLCwsLCwsLCwsLCwsLCwsLCwsLCwsLCwsLCwsLCwsLP/AABEIAPsAyQMBEQACEQEDEQH/xAAcAAEAAQUBAQAAAAAAAAAAAAAAAgMEBQYHAQj/xABFEAACAgEBBQMGCQoGAgMAAAABAgADEQQFBhIhMUFRcQcTYYGRsRQiIyQycqGywTM0QlJiY3OSwtF0gqKz4fAVZENE0v/EABoBAQACAwEAAAAAAAAAAAAAAAAEBQIDBgH/xAA3EQEAAgECAwUFBwMFAQEAAAAAAQIDBBEFITESMkFRcRMUM2GBBiKRobHB0SQ04SNCQ3LwUhX/2gAMAwEAAhEDEQA/AO4wEBAQEBAQEBAQEBAQEBAQEBAQEBAQEBAQEBAQEBAQEBAQEBAQEBAQEBAQEBAQEBAQEBAQEBAQEBAQEBAQLS7aCK4TOW7cdkD1denpgTGrQ/pQKi3KejD2wJwEBAQEBAQEBAQEBAQEBAQEBAQEBAtNq2lKbGBwQvI+JxA1bQvmzJ9MC/zAcUCpp3+Ur+usDYYCAgICAgICAgICAgICAgICAgICAgWO2/ze36v4iBqugPxx64F+WgOKBPTH5Sr66++Bs0BAQEBAQEBAQEBAQEBAQEBAQEBAQLLbP5vd9QmBpNOurqYF2CjnzJxAuU2lW30XU+BgVRql7xAr6G8G6oZHOxYG3QEBAQEBAQEBAQEBAQEBAQEBAQEBApaqgWVvW2QrqyEjkQCMcvTA5NvZ5LdSVe6raBuRFZzTdWFbCjJw6HBOOzhHjA1WrdW1UVlufn3EjH2wLrZG62t1OoTTprHpDBi1rcT8KqM8lyMnoOo6wOrbr7k0aFhabb9VqACBde+QueR4K1wo8Tk9ecDaICAgICAgICAgICAgICAgICAgaXvRvi9Nx0ulRTaCFa1+aqxGcBe047T7DIuXPNZ7NV7w/hVMtPbZp2jyjrP1apfvjtKpyjagEjr8lVj7sjTnyxPVdV4Vw+9d4rP4y9Tf7Xj9OpvGpfwxPfechPA9DPn+P+FUeUPX92nPjU/4PHvWT5MZ4Bo/O34x/D23yh6tkZHr02GUqTwWjkRj9ee+938oYT9ndNPS9vy/hiU3iPCF83Wcdxae++W8mE/ZvD4ZJ/Jd7K3rOnuFvmA2FZccZXr6eEz33yfJrn7NV8Mn5f5bCnlOX9LSEeFwPvSe++R5MJ+zVvDJH4f5Vl8plHbprR4Oh9+Jl75Xyap+zebwvX81ZPKXpD1p1A9VJ/rnvvlPKWM/ZvU+Fq/n/CsnlF0R6rqB41ofc0997x/Nqn7PauOnZn6/4V13/wBAer2jxqf8Jl71j82E8B1sf7Y/GFVd+dnn/wCcjxpu/wDzPfecfm1zwTWx/s/OP5Vk3w2ef/tIPFbF96z32+Pza54TrI/45ZjSaqu5BZU62I3R1IYH1zbExMbwg5Md8dpreNp+atPWBAQEBAQEBAQEBA4/vGMbVu/jqfagMr8vxJdhoeekr6MPt0fOLPV7pqv1TtN8OFhMEjdte5u6vwz5W7K0DoByNnr7B/3xk4cHa5ypuI8V9jPYx9fPydK0Oy9PQAtVFSAdoReI+J6mTYpWOkOZy6nLlne9pn6rq7R1WDD1VuO5kVh9ons1iWuuW9Z3rMx9Wqbw7iU2Kz6QCm0c/N5+Sf0Y/QPhy9EjZNNWedeS50XGsuOYrm+9Xz8Y/lzSysqxVlKspKspGCCDggiQZjblLrK3i0Ras7xKOJ4yeYg3l4VEbPd5ecA7p5s97UnAO6Nnvbk4BGx25dK8lOfg+oHPHnhgdx4Bn8JP0ndn1cl9oZ3z1n5fu3mS3PkBAQEBAQEBAQEDkW9wxtW7+JUfbWkr83xHXcN56Sv1/Vhd4vzhvBZqv1T9N8OFlpaTbZXUOrsFz2gfpH1AE+qKV7UxBqMvssVr+UO4bM0wpprrUAAKDgdnLkPUMS0iNo2cLkvN7TMm1tpJpdPbqHyVrXi4R1Y5wqjxJA9cTO0bmOk3tFa9Zc+2R5StU2qCaimkUMeXm+LiRc4JyeuMjPITXTLFpSs+itirvLqgORmbUJzHyl7MFeoTUKMLepD/AMRMDPrBH8pkHU02ntebquBambY5xT4dPSWnyI6AxBsYh6YgeYnjwxD10vyVr82vP/sEeytP7yw0nccjx+f6ivp+8t1kpREBAQEBAQEBAQKZuXvBPdkQOU7/AKtXrG1Loy0u1Cq/IgsFVccu3lIWes9rfZ0/Cs9PYRj358+TB7y/l/FFM0X6rXTdxV3Op85ral7gx9ZKr7mM26ePvIHF77YNvOXZWbmfGT3JNX8pNmNnsP1rqV+0t/TNWedqLDhle1qI+rlel/LU+lmX2oT/AEiRcM/fXvEaf08u+7Js4tPQx6mqsnxKDMnuSlr/AJSdPxaEv21W1v7TwH780aiN6LXg2TsaqI84mHM9m6VtRaKk68izdQuegx2k93/TCx45vOzp9Xra6em8858Ibynk6Xg56hlfHThVlz9kk+6V81JH2gyRPOsbNL3g2e+hsdLsfFXjVh9F07CPd4yJkxzSdpdDpdZj1OPt0+seTP7vbofCavOW2tSQoZ8BSoJGSOfdJNdNExzlSZuOXpeYpWJjwatdw8TcBLIGbgYjBZc8iR2cpEmI35Ogx2tasTaNp25o4njN07yXrjR2nv1L/wC3WJYaXuOO47P9T9I/duEkqYgICAgICAgIFvr7CtTsOoHv5QNOv3m01D8NtyIR3mBrm/W19PqdBbwXIxDUuuGGcrap5TDJG9ZSNJaa5azDA7eOXqPfTX7pX5OrsNJO+NkNwfz1fGse2wf2m7TdZVvGp/06+rrWecmuZap5TD8xX/EV/ceaNR3Fnwj+4+kuZUflaP4v9DCRcXfh0Gvj+nt6O77vn5rp/wCEg9gxLFxs9Vnvwudnar6in2OpmvL3JS+Hztqaern3kxUNqefU33H+RcL92atPH3U7jN5nLt8mf3x1L/8Al9nIGYLWK34QxCk2WsrZHQ8kA9ZkjxVHZ+5ueVDRiyzZ5PQWWcf7SqFZR/NiasuPtTEp+h1U4ceSI8Yj/wB+C43l1XwPZa1DlbqfiekBhlz/AC4X1zzNbs09XvDcPt9TEz0jn/Dm4lc7SqU8Zuk+TfUEaRl4Pii6wmziHcOgljpvhuM43O+qn0hukkKggICAgICAgIFptYZot7MITn0Dn+EDme2dzaSSzZYtzyO3MDRN5tgV6Z9O6oQnn0DluY6zVl7qfoIicsRLOb0D5Sv+GJBydXU6XlSfVdeT5wNcme0p9/H4zdpuqs418OvrLrOeZk1zTVvKV+Yj0X1fdcTRqO4s+E/3MekuZaf8rT/EH3TIuLvQ6HXfAv6O6bBPzWj+GssIcZPVa77PjZ2q+oB7XUTDL3JStDG+op6uVbnbVXR6xTYcIbS+f2HXhb2Ek+yadPblssuL4Zm0X+TqW0dgrqtZpdati8FarkDnxhWLIVI5fpGSVHvy2Y/adi67alGnQh69IrveRzXzjEfE8Rwj+b0T08Gq78bQOr1rrWC9enzSvCCRxA/KHl+1y/yyDqO1a3KOjqOE+xwYt7WiJt/6GukY5dCOueUir+sxMbw9nj1tm5202WtNNXU7vZa3xyAtShjyJbr7AZZ6f4cOJ4xP9Xb6OnoMADuAGZuViUBAQEBAQEBAo61c1WDvrcf6TA1zYt62KKbOo5IT7oFnvfuqNTpL6lA4ipKHudean2gTG0bxs24cns7xbyc12veXTTsevm8HPXIx1lfkjm7DR3iaS83b1Pm9Ujeg48QQw+7NmCfvInFq74d/KXa3PxjjoTkeB5iTnKta8oa52dYf1bKW/wBYX+qac/clY8KnbU1+v6OX6PnfQP3nuRjImLvw6PX8tPb0dz2Py09A/dVn2rmWLjJ6sR5RNRw7OtHbY9KD+cMfsUzVnnakp/C69rU1+W7kjICMEA+MgRbZ1t8UXjaUhfeAmnpv1CC1uHhS+1VC9XOAcdM+2ba5LWnbdW59FgxUnJNY5OkbHrXZezL9TgC2wcNQPaxPDX9pz4CTocted7br3T+b2Rswag1eeuYVlskBnewjkWI5AZyfAw85ys9/dFXdo6teqBLPkixGMslgGA3eQSOfjI2ppE17S84JqbVy+ymeU/rDnhMgOrhvO4tBapHHYzeohjLPT/DhxPFp31d/p+jo1bZAM3K1KAgICB5A9gICB4wyCD28oHPLeKp2XoyMVPiIFltLejUnK+cIA5csA+2Bpm1DlKW7+P8ACQM3V1nDp/01hVbwMr/qsD6u37MzCk7Tuk6rH7TFNXbNi6wXaaiwHOUCN9ZPin3A+uWMS4y0bTs82/oTqdJfQuOJ0+JnkONSGX7VA9c8vXtVmG3TZfZZq38pc03d2DqH1ShqXQpxDDKQeI8ufcAM85FxYrRbeV5xDX4smHsUnd2CpQoVR0VVQeCgD8JMc40TypbRB+D6YHmCb3HdyKp73kXU26QveCYfvWyfRogMhOmhmtytmnUag2Y5ZFNZ9ebG/wC9xkrT08VDxnUbbY49Z/Zm/KTtYHVafZ6fk6ajY3cbfihF8QmT/nkmb/e7Kmpp5nBOWfPZse+1Zv2bSawWHHp3woJ+KVIB5fWEzlFjkp78N5nZNdTcmb4NXjtyoDH7hmnUT9xZcHpM6qJ8on+HL8yudnDbtwduLpaHFqlg1trZBwVHGR+EtMMbUhwvErb6q8/N1HRvxVq3CV4hxcLfSAbmAfTzmxCVoCAgICAgICAgYDeTYhu+Vpx54DDL0FoHTn2N3H1eAcs2yz1uRZXahJIHFW65x1xkekTybRHVsx4r5O7G7H7TqK6fS8WOLDE459ZAyzvLqtDXaswxRmpPmG07k70DSE0Xk+YcjDdfNt0DY7scj6u6TMOWNtpc5xHRTE+0pDp9NyuqujK6MMq6kMpHoIklSq4tOMZOO7JgYzbu8NGiQm1gbCPiUKR5xz4dg9J5TC94rHNvwabJnt2aR9XItoa+zU3WX2nL2HJA6KOgUegDAlfe/and2Wl09cOOKV8FBycHh64OM98wSd9m37sbzaTZ6KoruuZU4RwKigE82YliOZ59Aepk2mSlI2cxqNDqdRlm0x1avtG9tRbZe5+UexrMj9Ek9B6AOXhI05J7XaXUaSsYYxeGzYt39+tVpKhS1dd9a/QLMyMo7sjORJEamIjoqb8Fta3Kyy2zt/UbSdbHGUUEVpWr+bXnzOe08uZ9HZNGS1snPZZaPBp9HE1m0dqeu7FEzQtYbxufuvdY1FlqAaU/LcXEh84CeJV4Qc8yRnI6Zlpi7kOE139zf1l1CbEQgICAgICAgICAgc+8rCZGkP8AiB/tyNqPBdcHjebx6NH3gHzfTH1fYZFtPKF7grta0MJpqjZYla4BckAnpyUn8J5Ss2nZnnzRipN58GS21u9dpK1su4eFnCDBBOeEnv8AQZtvimkboWn1+PU2mkV2Y3R662k/I32VE8yK7GQHxAPOeRltHRnl0OC/O0Qv6dsa2+xajrtQoIbJFjDGBy6EembaXtedt0HU6XBp6duKxPqud4t3m0KVWWWi03cZZgGyMcPNiepPFMc2OY5w28M1kZZmkxEbdFlToLnXiWmwjGfo88eHWaPZX232WPv2ni3Z7X8Gz9JbqCwpTiIYpw5wSwGTgAGe0xWtHI1Gvw4J2t5br2/d/VIU4qwiuzJxsSMOOq8OMk9fZM/d7ov/AOxp9pmInfy/yutp7p62ik3CoOowWAYBkB/SZeuB290W09o6GHjOC87WjZdaDc57qTY2qqqBIQWuAELkgAAZ58yB17ZsjTcuqHbjkxbuxt+bObh7L+Dah9Nayec04IKEg+cLDJZe8c89O0STjr2Y2U+q1E5sk382qb1VVV6y4U2i5WZnZlxhbGdiycu48pX5qxF52dbw7Jkvp69uNvD6ebse6wxoNH/h6T7UB/GWGPuR6OR1v9xk/wC0/qykzRiAgICAgICAgICBo3lUX5LTH95YPao/tI2p6QuuC9+/o0Ta1fHpaQOvZIs9F/j5XswuyARqqQeR4yMf5GmWLvw06/4Fm8+UznpdOf8A29P9qtJmXpDm9DO177f/ADKVOn0en0NWrto4zhOIJ1dmbgAwSBjmD6pn2YRbZbzymVpvTp6dFq9JdVSoFvH52teSv5oqw5HlzDMPZMdoi3q3Ra+TDMTPKv7slvvtbzdOnq80jfCxYvGTzp4VV/ijHPPTs6T207bQwwY5mLXie6v0f4PpdKU1FGmDGp7rLio84pXiZFJ7TyHgDM4homZnqxWmtobbCPpmR67VNjtWQVNvm2VuY5Zwqn1zGI2ltvebUiJ8DUbWa/bC6Vyoq016cCYGSzVB+In0sxHdynkW3mYZXxdnHW3nH7stqNYo1Ou83p77bBUi6ix7KkoWvzeV4eJumCc8uvFM2iOrFbn+f+BUU6jTLqtNbYAtiEFkOebOh+iAyn42cieR0e26p7u6bT6bbF9FLDCo2FLFmDMFdlyeZ5k+meV2jlDZl7doi1oafvJoG0+strdlYs/ncrnpYSwBz285X5a9m2zsOH5/a4K2228Pwdu3fXh0ekHdpqB7K1lhTux6OQ1M75rz85/VkJk0EBAQEBAQEBAQEDS/KivzfTn9/j21t/aR9T3YXPBfi2j5fu0TU/m9PiZE8HQR8SVhp0HnqWxzFg5+g5H4zLH3oadd8C3o23ylad/gOnfhPCdRpWBHMY4D7JMy9Ic1ofiW/wCs/ottrsP/AA9YJAOaTgkZ/LzZvCJ2ZmZiIWHlD2lUx0ZqtrtNbXca12K5UMqjng8u32TVkvETCfo9Pe9L12232T2/tzZ+r0aE2N8JqqPma+CwFbigBzyxjI65xFsldjDos8X2mOXj6KOg3w0rUaevW6e2yzTMrVsnCVYqCqk5Ydhxg5E8jPXbmztwrLv92Y2WZ3yc606xqQ+MrVWbOHhThKgFuE56lvEmYe359EmeE7xEb/kw+0dqWXap9WvyNjOrjgbPAVAAwSOf0QZq9rPa3hOjQ09lGO3PZkdo74a3U1GiyxAjDhfzdYVrB2hj3H0Ynts1pjZjh4Zhx27Uc5+ax0G09XQhSi66tDzKqzAZ7x3eqY+1t0bp0OCZ3tWFsamzxH6WeLiLDOSck5znMx3s3TXFHXZe6DZl9zqKq3tZmH0VZsnPacYHiZ57O1vAtrNPjjvQ+gtDSa6qkPVK0Q471UD8JZRyhxmS3atNvOVeesCAgICAgICAgICBrHlD0L3aPKDiNNguYDrwBWVseHFn1Gac9ZmvJZcLzVx5/veMbObXfm1foYyF4Oo/5JY4nHMEgjoQcETyJ2L0i0bSlqNXbYMWXWWAdA9juBjpgE8pnN5lGrp8VOcRELC7SVMckDP6w6xvMstqVWw0Sk8KvknkFC5YnuABjsWnweTnxV6y8r0qluEMzN3BDMvZWlptxDT18VzXsw/qP62Qf8zONPZotxbDHSGe3b3NbWtYqvXX5sKSW43J4icYA8JlGm85aLcZj/bVtmm8llY/Kaon+HQqfazGZRp6tFuMZZ6Qymm8m+iX6Taiz61iqP8AQomcYawj24lqJ8WR0+5ezk6aVG/iNZZ94mZRSseDRbVZrdbSyem2Rpqvyemor+pTWvuEy2iGmb2nrK8AnrF7AQEBAQEBAQEBAQEDwwNK2j5PK7LCatTZTUzFvMBFdVJ68ByMD0c5pnBWZWVOKZq126/NGjyZ6Uc3v1T+jiqUfYmftnsYasLcSz28dmJ2zuro6LiiVsQFU/GttbmR3cWPsmUY6x4NNtXmt1s1p9BWCcVp/KDMtoaZyXnrMsju3VjW6TAx8sk9YNb0YzrX9L2e8wM55r0QNu8nK4t1A766/sY/3gb5AQEBAQEBAQEBAQEBAQEBAQEBAQNM3h+NqbPRwD/QIGp3U8z4wLjYq8Or0p/f1D2sB+MDUdlHOs8Xb8YG0+bgbDuQeHVMP1qW9oZT/eBvcBAQEBAQEBAQEBAQEBAQEBAQEBA0rahzqLT+2R7OX4QNfsTmYEtEMX6c919H+4sDS9in52v14G6MkDKbsNw6ur9rjX/QT7wIG/wEBAQEBAQEBAQEBAQEBAQEDzMDwtAiXgaVqG4rbD3u5+0wMS684FKw8OG/VZW9jA/hA0nYp+dJ9ce+BvzLzgXGy24dRQ371B6icfjA30PAmHgSDQJQEBAQEBAQEBAQEBA8JgRLQIF4FNngUbLsZPdzgaog5+33QLB15wLbWp8m/wBVvdA0TY7fOUP7Y98DpDrzgeBSCGA+iQ3sOYG6LcO+BVW2BUWyBVV4Ew0CUBAQEBAQEBAQPCYECYFNjAps0Cg7QLLW24VvSMe3lAxKJz9R90C0OnPXGPSeUC31KpwsC65IIwPjdnogc02c/BqAG6q+CPSDzgdRptstAatF4T+kef8AxArpWw52XAehf+IFzRrRkgEkDHM8oGTouzAvK3gXCNAqq0CopgTgICAgICAgeGBEwIGBTYwKLtAtbrsQMFtW9j0PQ5x2HECts+4Eq3YYFvrKqeI8TM3P/vWBbGylfo1g+liTA51vUvDrWsVQAwRmCjl0xn7IG57M1Hzao56gnr6YFO7adanBcZ/VB4m9g5wLvYtptckK4XA5sOHPgDzgbRp0xAva4FwpgVVMCqpgTBgTgICAgICBEwIEwKbGBScwLewwLO4QMbqacwLCi7zDHjPDWTniPIKfSewGBitVtioseFuM5P0AX90C3Ostb6FLeLkKPsyYFIbGa5+O3h4sAYUHAHr69YF5Vu+gAHxio6IWYoPBc4EDI6XZKLjCAeAEDM6SkL05QMjWIFZIFZYFVYFRYFQQJiBKAgICAgQMCBgQaBSYQKLrAoOkCg9MCjZplPIgGBZPsxB0UD1QIfAgOyBUTTY7IFdaIFRaYFZK4FwiwKyiBUUQKiwKggTECYgSED2AgICBEwIGBTMCDCBTKwKbLAplYECsCDJApmuA81AkK4EwkCoEgTVYFQCBMCBMCBMQJiBIQJiB7AQEBAiYEDAgYETApkQIEQIlYESsCJSB5wQHBA9CwJBYEgsCQECQECYECQgSECQgSECQgSgICB5A8MCJgQaBAwImBGBEwPIHkDyAgewPRAlA9geiBIQJQPRAkIEhAkIEoCAg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APDw8PDw8PDw8QEA8PDw4QDw8PEBAQFRIXFhQVFRQYHCggGBolHBUUITEhJSkrLi4uFx8zODMsOCgtLisBCgoKDg0OGhAQGiwkICUsLCwsLCwsLCwsLC0sLS0sLCwsLCwsLCwsLCwsLCwsLCwsLCwsLCwsLCwsLCwsLCwsLP/AABEIAPsAyQMBEQACEQEDEQH/xAAcAAEAAQUBAQAAAAAAAAAAAAAAAgMEBQYHAQj/xABFEAACAgEBBQMGCQoGAgMAAAABAgADEQQFBhIhMUFRcQcTYYGRsRQiIyQycqGywTM0QlJiY3OSwtF0gqKz4fAVZENE0v/EABoBAQACAwEAAAAAAAAAAAAAAAAEBQIDBgH/xAA3EQEAAgECAwUFBwMFAQEAAAAAAQIDBBEFITESMkFRcRMUM2GBBiKRobHB0SQ04SNCQ3LwUhX/2gAMAwEAAhEDEQA/AO4wEBAQEBAQEBAQEBAQEBAQEBAQEBAQEBAQEBAQEBAQEBAQEBAQEBAQEBAQEBAQEBAQEBAQEBAQEBAQEBAQLS7aCK4TOW7cdkD1denpgTGrQ/pQKi3KejD2wJwEBAQEBAQEBAQEBAQEBAQEBAQEBAtNq2lKbGBwQvI+JxA1bQvmzJ9MC/zAcUCpp3+Ur+usDYYCAgICAgICAgICAgICAgICAgICAgWO2/ze36v4iBqugPxx64F+WgOKBPTH5Sr66++Bs0BAQEBAQEBAQEBAQEBAQEBAQEBAQLLbP5vd9QmBpNOurqYF2CjnzJxAuU2lW30XU+BgVRql7xAr6G8G6oZHOxYG3QEBAQEBAQEBAQEBAQEBAQEBAQEBApaqgWVvW2QrqyEjkQCMcvTA5NvZ5LdSVe6raBuRFZzTdWFbCjJw6HBOOzhHjA1WrdW1UVlufn3EjH2wLrZG62t1OoTTprHpDBi1rcT8KqM8lyMnoOo6wOrbr7k0aFhabb9VqACBde+QueR4K1wo8Tk9ecDaICAgICAgICAgICAgICAgICAgaXvRvi9Nx0ulRTaCFa1+aqxGcBe047T7DIuXPNZ7NV7w/hVMtPbZp2jyjrP1apfvjtKpyjagEjr8lVj7sjTnyxPVdV4Vw+9d4rP4y9Tf7Xj9OpvGpfwxPfechPA9DPn+P+FUeUPX92nPjU/4PHvWT5MZ4Bo/O34x/D23yh6tkZHr02GUqTwWjkRj9ee+938oYT9ndNPS9vy/hiU3iPCF83Wcdxae++W8mE/ZvD4ZJ/Jd7K3rOnuFvmA2FZccZXr6eEz33yfJrn7NV8Mn5f5bCnlOX9LSEeFwPvSe++R5MJ+zVvDJH4f5Vl8plHbprR4Oh9+Jl75Xyap+zebwvX81ZPKXpD1p1A9VJ/rnvvlPKWM/ZvU+Fq/n/CsnlF0R6rqB41ofc0997x/Nqn7PauOnZn6/4V13/wBAer2jxqf8Jl71j82E8B1sf7Y/GFVd+dnn/wCcjxpu/wDzPfecfm1zwTWx/s/OP5Vk3w2ef/tIPFbF96z32+Pza54TrI/45ZjSaqu5BZU62I3R1IYH1zbExMbwg5Md8dpreNp+atPWBAQEBAQEBAQEBA4/vGMbVu/jqfagMr8vxJdhoeekr6MPt0fOLPV7pqv1TtN8OFhMEjdte5u6vwz5W7K0DoByNnr7B/3xk4cHa5ypuI8V9jPYx9fPydK0Oy9PQAtVFSAdoReI+J6mTYpWOkOZy6nLlne9pn6rq7R1WDD1VuO5kVh9ons1iWuuW9Z3rMx9Wqbw7iU2Kz6QCm0c/N5+Sf0Y/QPhy9EjZNNWedeS50XGsuOYrm+9Xz8Y/lzSysqxVlKspKspGCCDggiQZjblLrK3i0Ras7xKOJ4yeYg3l4VEbPd5ecA7p5s97UnAO6Nnvbk4BGx25dK8lOfg+oHPHnhgdx4Bn8JP0ndn1cl9oZ3z1n5fu3mS3PkBAQEBAQEBAQEDkW9wxtW7+JUfbWkr83xHXcN56Sv1/Vhd4vzhvBZqv1T9N8OFlpaTbZXUOrsFz2gfpH1AE+qKV7UxBqMvssVr+UO4bM0wpprrUAAKDgdnLkPUMS0iNo2cLkvN7TMm1tpJpdPbqHyVrXi4R1Y5wqjxJA9cTO0bmOk3tFa9Zc+2R5StU2qCaimkUMeXm+LiRc4JyeuMjPITXTLFpSs+itirvLqgORmbUJzHyl7MFeoTUKMLepD/AMRMDPrBH8pkHU02ntebquBambY5xT4dPSWnyI6AxBsYh6YgeYnjwxD10vyVr82vP/sEeytP7yw0nccjx+f6ivp+8t1kpREBAQEBAQEBAQKZuXvBPdkQOU7/AKtXrG1Loy0u1Cq/IgsFVccu3lIWes9rfZ0/Cs9PYRj358+TB7y/l/FFM0X6rXTdxV3Op85ral7gx9ZKr7mM26ePvIHF77YNvOXZWbmfGT3JNX8pNmNnsP1rqV+0t/TNWedqLDhle1qI+rlel/LU+lmX2oT/AEiRcM/fXvEaf08u+7Js4tPQx6mqsnxKDMnuSlr/AJSdPxaEv21W1v7TwH780aiN6LXg2TsaqI84mHM9m6VtRaKk68izdQuegx2k93/TCx45vOzp9Xra6em8858Ibynk6Xg56hlfHThVlz9kk+6V81JH2gyRPOsbNL3g2e+hsdLsfFXjVh9F07CPd4yJkxzSdpdDpdZj1OPt0+seTP7vbofCavOW2tSQoZ8BSoJGSOfdJNdNExzlSZuOXpeYpWJjwatdw8TcBLIGbgYjBZc8iR2cpEmI35Ogx2tasTaNp25o4njN07yXrjR2nv1L/wC3WJYaXuOO47P9T9I/duEkqYgICAgICAgIFvr7CtTsOoHv5QNOv3m01D8NtyIR3mBrm/W19PqdBbwXIxDUuuGGcrap5TDJG9ZSNJaa5azDA7eOXqPfTX7pX5OrsNJO+NkNwfz1fGse2wf2m7TdZVvGp/06+rrWecmuZap5TD8xX/EV/ceaNR3Fnwj+4+kuZUflaP4v9DCRcXfh0Gvj+nt6O77vn5rp/wCEg9gxLFxs9Vnvwudnar6in2OpmvL3JS+Hztqaern3kxUNqefU33H+RcL92atPH3U7jN5nLt8mf3x1L/8Al9nIGYLWK34QxCk2WsrZHQ8kA9ZkjxVHZ+5ueVDRiyzZ5PQWWcf7SqFZR/NiasuPtTEp+h1U4ceSI8Yj/wB+C43l1XwPZa1DlbqfiekBhlz/AC4X1zzNbs09XvDcPt9TEz0jn/Dm4lc7SqU8Zuk+TfUEaRl4Pii6wmziHcOgljpvhuM43O+qn0hukkKggICAgICAgIFptYZot7MITn0Dn+EDme2dzaSSzZYtzyO3MDRN5tgV6Z9O6oQnn0DluY6zVl7qfoIicsRLOb0D5Sv+GJBydXU6XlSfVdeT5wNcme0p9/H4zdpuqs418OvrLrOeZk1zTVvKV+Yj0X1fdcTRqO4s+E/3MekuZaf8rT/EH3TIuLvQ6HXfAv6O6bBPzWj+GssIcZPVa77PjZ2q+oB7XUTDL3JStDG+op6uVbnbVXR6xTYcIbS+f2HXhb2Ek+yadPblssuL4Zm0X+TqW0dgrqtZpdati8FarkDnxhWLIVI5fpGSVHvy2Y/adi67alGnQh69IrveRzXzjEfE8Rwj+b0T08Gq78bQOr1rrWC9enzSvCCRxA/KHl+1y/yyDqO1a3KOjqOE+xwYt7WiJt/6GukY5dCOueUir+sxMbw9nj1tm5202WtNNXU7vZa3xyAtShjyJbr7AZZ6f4cOJ4xP9Xb6OnoMADuAGZuViUBAQEBAQEBAo61c1WDvrcf6TA1zYt62KKbOo5IT7oFnvfuqNTpL6lA4ipKHudean2gTG0bxs24cns7xbyc12veXTTsevm8HPXIx1lfkjm7DR3iaS83b1Pm9Ujeg48QQw+7NmCfvInFq74d/KXa3PxjjoTkeB5iTnKta8oa52dYf1bKW/wBYX+qac/clY8KnbU1+v6OX6PnfQP3nuRjImLvw6PX8tPb0dz2Py09A/dVn2rmWLjJ6sR5RNRw7OtHbY9KD+cMfsUzVnnakp/C69rU1+W7kjICMEA+MgRbZ1t8UXjaUhfeAmnpv1CC1uHhS+1VC9XOAcdM+2ba5LWnbdW59FgxUnJNY5OkbHrXZezL9TgC2wcNQPaxPDX9pz4CTocted7br3T+b2Rswag1eeuYVlskBnewjkWI5AZyfAw85ys9/dFXdo6teqBLPkixGMslgGA3eQSOfjI2ppE17S84JqbVy+ymeU/rDnhMgOrhvO4tBapHHYzeohjLPT/DhxPFp31d/p+jo1bZAM3K1KAgICB5A9gICB4wyCD28oHPLeKp2XoyMVPiIFltLejUnK+cIA5csA+2Bpm1DlKW7+P8ACQM3V1nDp/01hVbwMr/qsD6u37MzCk7Tuk6rH7TFNXbNi6wXaaiwHOUCN9ZPin3A+uWMS4y0bTs82/oTqdJfQuOJ0+JnkONSGX7VA9c8vXtVmG3TZfZZq38pc03d2DqH1ShqXQpxDDKQeI8ufcAM85FxYrRbeV5xDX4smHsUnd2CpQoVR0VVQeCgD8JMc40TypbRB+D6YHmCb3HdyKp73kXU26QveCYfvWyfRogMhOmhmtytmnUag2Y5ZFNZ9ebG/wC9xkrT08VDxnUbbY49Z/Zm/KTtYHVafZ6fk6ajY3cbfihF8QmT/nkmb/e7Kmpp5nBOWfPZse+1Zv2bSawWHHp3woJ+KVIB5fWEzlFjkp78N5nZNdTcmb4NXjtyoDH7hmnUT9xZcHpM6qJ8on+HL8yudnDbtwduLpaHFqlg1trZBwVHGR+EtMMbUhwvErb6q8/N1HRvxVq3CV4hxcLfSAbmAfTzmxCVoCAgICAgICAgYDeTYhu+Vpx54DDL0FoHTn2N3H1eAcs2yz1uRZXahJIHFW65x1xkekTybRHVsx4r5O7G7H7TqK6fS8WOLDE459ZAyzvLqtDXaswxRmpPmG07k70DSE0Xk+YcjDdfNt0DY7scj6u6TMOWNtpc5xHRTE+0pDp9NyuqujK6MMq6kMpHoIklSq4tOMZOO7JgYzbu8NGiQm1gbCPiUKR5xz4dg9J5TC94rHNvwabJnt2aR9XItoa+zU3WX2nL2HJA6KOgUegDAlfe/and2Wl09cOOKV8FBycHh64OM98wSd9m37sbzaTZ6KoruuZU4RwKigE82YliOZ59Aepk2mSlI2cxqNDqdRlm0x1avtG9tRbZe5+UexrMj9Ek9B6AOXhI05J7XaXUaSsYYxeGzYt39+tVpKhS1dd9a/QLMyMo7sjORJEamIjoqb8Fta3Kyy2zt/UbSdbHGUUEVpWr+bXnzOe08uZ9HZNGS1snPZZaPBp9HE1m0dqeu7FEzQtYbxufuvdY1FlqAaU/LcXEh84CeJV4Qc8yRnI6Zlpi7kOE139zf1l1CbEQgICAgICAgICAgc+8rCZGkP8AiB/tyNqPBdcHjebx6NH3gHzfTH1fYZFtPKF7grta0MJpqjZYla4BckAnpyUn8J5Ss2nZnnzRipN58GS21u9dpK1su4eFnCDBBOeEnv8AQZtvimkboWn1+PU2mkV2Y3R662k/I32VE8yK7GQHxAPOeRltHRnl0OC/O0Qv6dsa2+xajrtQoIbJFjDGBy6EembaXtedt0HU6XBp6duKxPqud4t3m0KVWWWi03cZZgGyMcPNiepPFMc2OY5w28M1kZZmkxEbdFlToLnXiWmwjGfo88eHWaPZX232WPv2ni3Z7X8Gz9JbqCwpTiIYpw5wSwGTgAGe0xWtHI1Gvw4J2t5br2/d/VIU4qwiuzJxsSMOOq8OMk9fZM/d7ov/AOxp9pmInfy/yutp7p62ik3CoOowWAYBkB/SZeuB290W09o6GHjOC87WjZdaDc57qTY2qqqBIQWuAELkgAAZ58yB17ZsjTcuqHbjkxbuxt+bObh7L+Dah9Nayec04IKEg+cLDJZe8c89O0STjr2Y2U+q1E5sk382qb1VVV6y4U2i5WZnZlxhbGdiycu48pX5qxF52dbw7Jkvp69uNvD6ebse6wxoNH/h6T7UB/GWGPuR6OR1v9xk/wC0/qykzRiAgICAgICAgICBo3lUX5LTH95YPao/tI2p6QuuC9+/o0Ta1fHpaQOvZIs9F/j5XswuyARqqQeR4yMf5GmWLvw06/4Fm8+UznpdOf8A29P9qtJmXpDm9DO177f/ADKVOn0en0NWrto4zhOIJ1dmbgAwSBjmD6pn2YRbZbzymVpvTp6dFq9JdVSoFvH52teSv5oqw5HlzDMPZMdoi3q3Ra+TDMTPKv7slvvtbzdOnq80jfCxYvGTzp4VV/ijHPPTs6T207bQwwY5mLXie6v0f4PpdKU1FGmDGp7rLio84pXiZFJ7TyHgDM4homZnqxWmtobbCPpmR67VNjtWQVNvm2VuY5Zwqn1zGI2ltvebUiJ8DUbWa/bC6Vyoq016cCYGSzVB+In0sxHdynkW3mYZXxdnHW3nH7stqNYo1Ou83p77bBUi6ix7KkoWvzeV4eJumCc8uvFM2iOrFbn+f+BUU6jTLqtNbYAtiEFkOebOh+iAyn42cieR0e26p7u6bT6bbF9FLDCo2FLFmDMFdlyeZ5k+meV2jlDZl7doi1oafvJoG0+strdlYs/ncrnpYSwBz285X5a9m2zsOH5/a4K2228Pwdu3fXh0ekHdpqB7K1lhTux6OQ1M75rz85/VkJk0EBAQEBAQEBAQEDS/KivzfTn9/j21t/aR9T3YXPBfi2j5fu0TU/m9PiZE8HQR8SVhp0HnqWxzFg5+g5H4zLH3oadd8C3o23ylad/gOnfhPCdRpWBHMY4D7JMy9Ic1ofiW/wCs/ottrsP/AA9YJAOaTgkZ/LzZvCJ2ZmZiIWHlD2lUx0ZqtrtNbXca12K5UMqjng8u32TVkvETCfo9Pe9L12232T2/tzZ+r0aE2N8JqqPma+CwFbigBzyxjI65xFsldjDos8X2mOXj6KOg3w0rUaevW6e2yzTMrVsnCVYqCqk5Ydhxg5E8jPXbmztwrLv92Y2WZ3yc606xqQ+MrVWbOHhThKgFuE56lvEmYe359EmeE7xEb/kw+0dqWXap9WvyNjOrjgbPAVAAwSOf0QZq9rPa3hOjQ09lGO3PZkdo74a3U1GiyxAjDhfzdYVrB2hj3H0Ynts1pjZjh4Zhx27Uc5+ax0G09XQhSi66tDzKqzAZ7x3eqY+1t0bp0OCZ3tWFsamzxH6WeLiLDOSck5znMx3s3TXFHXZe6DZl9zqKq3tZmH0VZsnPacYHiZ57O1vAtrNPjjvQ+gtDSa6qkPVK0Q471UD8JZRyhxmS3atNvOVeesCAgICAgICAgICBrHlD0L3aPKDiNNguYDrwBWVseHFn1Gac9ZmvJZcLzVx5/veMbObXfm1foYyF4Oo/5JY4nHMEgjoQcETyJ2L0i0bSlqNXbYMWXWWAdA9juBjpgE8pnN5lGrp8VOcRELC7SVMckDP6w6xvMstqVWw0Sk8KvknkFC5YnuABjsWnweTnxV6y8r0qluEMzN3BDMvZWlptxDT18VzXsw/qP62Qf8zONPZotxbDHSGe3b3NbWtYqvXX5sKSW43J4icYA8JlGm85aLcZj/bVtmm8llY/Kaon+HQqfazGZRp6tFuMZZ6Qymm8m+iX6Taiz61iqP8AQomcYawj24lqJ8WR0+5ezk6aVG/iNZZ94mZRSseDRbVZrdbSyem2Rpqvyemor+pTWvuEy2iGmb2nrK8AnrF7AQEBAQEBAQEBAQEDwwNK2j5PK7LCatTZTUzFvMBFdVJ68ByMD0c5pnBWZWVOKZq126/NGjyZ6Uc3v1T+jiqUfYmftnsYasLcSz28dmJ2zuro6LiiVsQFU/GttbmR3cWPsmUY6x4NNtXmt1s1p9BWCcVp/KDMtoaZyXnrMsju3VjW6TAx8sk9YNb0YzrX9L2e8wM55r0QNu8nK4t1A766/sY/3gb5AQEBAQEBAQEBAQEBAQEBAQEBAQNM3h+NqbPRwD/QIGp3U8z4wLjYq8Or0p/f1D2sB+MDUdlHOs8Xb8YG0+bgbDuQeHVMP1qW9oZT/eBvcBAQEBAQEBAQEBAQEBAQEBAQEBA0rahzqLT+2R7OX4QNfsTmYEtEMX6c919H+4sDS9in52v14G6MkDKbsNw6ur9rjX/QT7wIG/wEBAQEBAQEBAQEBAQEBAQEDzMDwtAiXgaVqG4rbD3u5+0wMS684FKw8OG/VZW9jA/hA0nYp+dJ9ce+BvzLzgXGy24dRQ371B6icfjA30PAmHgSDQJQEBAQEBAQEBAQEBA8JgRLQIF4FNngUbLsZPdzgaog5+33QLB15wLbWp8m/wBVvdA0TY7fOUP7Y98DpDrzgeBSCGA+iQ3sOYG6LcO+BVW2BUWyBVV4Ew0CUBAQEBAQEBAQPCYECYFNjAps0Cg7QLLW24VvSMe3lAxKJz9R90C0OnPXGPSeUC31KpwsC65IIwPjdnogc02c/BqAG6q+CPSDzgdRptstAatF4T+kef8AxArpWw52XAehf+IFzRrRkgEkDHM8oGTouzAvK3gXCNAqq0CopgTgICAgICAgeGBEwIGBTYwKLtAtbrsQMFtW9j0PQ5x2HECts+4Eq3YYFvrKqeI8TM3P/vWBbGylfo1g+liTA51vUvDrWsVQAwRmCjl0xn7IG57M1Hzao56gnr6YFO7adanBcZ/VB4m9g5wLvYtptckK4XA5sOHPgDzgbRp0xAva4FwpgVVMCqpgTBgTgICAgICBEwIEwKbGBScwLewwLO4QMbqacwLCi7zDHjPDWTniPIKfSewGBitVtioseFuM5P0AX90C3Ostb6FLeLkKPsyYFIbGa5+O3h4sAYUHAHr69YF5Vu+gAHxio6IWYoPBc4EDI6XZKLjCAeAEDM6SkL05QMjWIFZIFZYFVYFRYFQQJiBKAgICAgQMCBgQaBSYQKLrAoOkCg9MCjZplPIgGBZPsxB0UD1QIfAgOyBUTTY7IFdaIFRaYFZK4FwiwKyiBUUQKiwKggTECYgSED2AgICBEwIGBTMCDCBTKwKbLAplYECsCDJApmuA81AkK4EwkCoEgTVYFQCBMCBMCBMQJiBIQJiB7AQEBAiYEDAgYETApkQIEQIlYESsCJSB5wQHBA9CwJBYEgsCQECQECYECQgSECQgSECQgSgICB5A8MCJgQaBAwImBGBEwPIHkDyAgewPRAlA9geiBIQJQPRAkIEhAkIEoCAg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APDw8PDw8PDw8QEA8PDw4QDw8PEBAQFRIXFhQVFRQYHCggGBolHBUUITEhJSkrLi4uFx8zODMsOCgtLisBCgoKDg0OGhAQGiwkICUsLCwsLCwsLCwsLC0sLS0sLCwsLCwsLCwsLCwsLCwsLCwsLCwsLCwsLCwsLCwsLCwsLP/AABEIAPsAyQMBEQACEQEDEQH/xAAcAAEAAQUBAQAAAAAAAAAAAAAAAgMEBQYHAQj/xABFEAACAgEBBQMGCQoGAgMAAAABAgADEQQFBhIhMUFRcQcTYYGRsRQiIyQycqGywTM0QlJiY3OSwtF0gqKz4fAVZENE0v/EABoBAQACAwEAAAAAAAAAAAAAAAAEBQIDBgH/xAA3EQEAAgECAwUFBwMFAQEAAAAAAQIDBBEFITESMkFRcRMUM2GBBiKRobHB0SQ04SNCQ3LwUhX/2gAMAwEAAhEDEQA/AO4wEBAQEBAQEBAQEBAQEBAQEBAQEBAQEBAQEBAQEBAQEBAQEBAQEBAQEBAQEBAQEBAQEBAQEBAQEBAQEBAQLS7aCK4TOW7cdkD1denpgTGrQ/pQKi3KejD2wJwEBAQEBAQEBAQEBAQEBAQEBAQEBAtNq2lKbGBwQvI+JxA1bQvmzJ9MC/zAcUCpp3+Ur+usDYYCAgICAgICAgICAgICAgICAgICAgWO2/ze36v4iBqugPxx64F+WgOKBPTH5Sr66++Bs0BAQEBAQEBAQEBAQEBAQEBAQEBAQLLbP5vd9QmBpNOurqYF2CjnzJxAuU2lW30XU+BgVRql7xAr6G8G6oZHOxYG3QEBAQEBAQEBAQEBAQEBAQEBAQEBApaqgWVvW2QrqyEjkQCMcvTA5NvZ5LdSVe6raBuRFZzTdWFbCjJw6HBOOzhHjA1WrdW1UVlufn3EjH2wLrZG62t1OoTTprHpDBi1rcT8KqM8lyMnoOo6wOrbr7k0aFhabb9VqACBde+QueR4K1wo8Tk9ecDaICAgICAgICAgICAgICAgICAgaXvRvi9Nx0ulRTaCFa1+aqxGcBe047T7DIuXPNZ7NV7w/hVMtPbZp2jyjrP1apfvjtKpyjagEjr8lVj7sjTnyxPVdV4Vw+9d4rP4y9Tf7Xj9OpvGpfwxPfechPA9DPn+P+FUeUPX92nPjU/4PHvWT5MZ4Bo/O34x/D23yh6tkZHr02GUqTwWjkRj9ee+938oYT9ndNPS9vy/hiU3iPCF83Wcdxae++W8mE/ZvD4ZJ/Jd7K3rOnuFvmA2FZccZXr6eEz33yfJrn7NV8Mn5f5bCnlOX9LSEeFwPvSe++R5MJ+zVvDJH4f5Vl8plHbprR4Oh9+Jl75Xyap+zebwvX81ZPKXpD1p1A9VJ/rnvvlPKWM/ZvU+Fq/n/CsnlF0R6rqB41ofc0997x/Nqn7PauOnZn6/4V13/wBAer2jxqf8Jl71j82E8B1sf7Y/GFVd+dnn/wCcjxpu/wDzPfecfm1zwTWx/s/OP5Vk3w2ef/tIPFbF96z32+Pza54TrI/45ZjSaqu5BZU62I3R1IYH1zbExMbwg5Md8dpreNp+atPWBAQEBAQEBAQEBA4/vGMbVu/jqfagMr8vxJdhoeekr6MPt0fOLPV7pqv1TtN8OFhMEjdte5u6vwz5W7K0DoByNnr7B/3xk4cHa5ypuI8V9jPYx9fPydK0Oy9PQAtVFSAdoReI+J6mTYpWOkOZy6nLlne9pn6rq7R1WDD1VuO5kVh9ons1iWuuW9Z3rMx9Wqbw7iU2Kz6QCm0c/N5+Sf0Y/QPhy9EjZNNWedeS50XGsuOYrm+9Xz8Y/lzSysqxVlKspKspGCCDggiQZjblLrK3i0Ras7xKOJ4yeYg3l4VEbPd5ecA7p5s97UnAO6Nnvbk4BGx25dK8lOfg+oHPHnhgdx4Bn8JP0ndn1cl9oZ3z1n5fu3mS3PkBAQEBAQEBAQEDkW9wxtW7+JUfbWkr83xHXcN56Sv1/Vhd4vzhvBZqv1T9N8OFlpaTbZXUOrsFz2gfpH1AE+qKV7UxBqMvssVr+UO4bM0wpprrUAAKDgdnLkPUMS0iNo2cLkvN7TMm1tpJpdPbqHyVrXi4R1Y5wqjxJA9cTO0bmOk3tFa9Zc+2R5StU2qCaimkUMeXm+LiRc4JyeuMjPITXTLFpSs+itirvLqgORmbUJzHyl7MFeoTUKMLepD/AMRMDPrBH8pkHU02ntebquBambY5xT4dPSWnyI6AxBsYh6YgeYnjwxD10vyVr82vP/sEeytP7yw0nccjx+f6ivp+8t1kpREBAQEBAQEBAQKZuXvBPdkQOU7/AKtXrG1Loy0u1Cq/IgsFVccu3lIWes9rfZ0/Cs9PYRj358+TB7y/l/FFM0X6rXTdxV3Op85ral7gx9ZKr7mM26ePvIHF77YNvOXZWbmfGT3JNX8pNmNnsP1rqV+0t/TNWedqLDhle1qI+rlel/LU+lmX2oT/AEiRcM/fXvEaf08u+7Js4tPQx6mqsnxKDMnuSlr/AJSdPxaEv21W1v7TwH780aiN6LXg2TsaqI84mHM9m6VtRaKk68izdQuegx2k93/TCx45vOzp9Xra6em8858Ibynk6Xg56hlfHThVlz9kk+6V81JH2gyRPOsbNL3g2e+hsdLsfFXjVh9F07CPd4yJkxzSdpdDpdZj1OPt0+seTP7vbofCavOW2tSQoZ8BSoJGSOfdJNdNExzlSZuOXpeYpWJjwatdw8TcBLIGbgYjBZc8iR2cpEmI35Ogx2tasTaNp25o4njN07yXrjR2nv1L/wC3WJYaXuOO47P9T9I/duEkqYgICAgICAgIFvr7CtTsOoHv5QNOv3m01D8NtyIR3mBrm/W19PqdBbwXIxDUuuGGcrap5TDJG9ZSNJaa5azDA7eOXqPfTX7pX5OrsNJO+NkNwfz1fGse2wf2m7TdZVvGp/06+rrWecmuZap5TD8xX/EV/ceaNR3Fnwj+4+kuZUflaP4v9DCRcXfh0Gvj+nt6O77vn5rp/wCEg9gxLFxs9Vnvwudnar6in2OpmvL3JS+Hztqaern3kxUNqefU33H+RcL92atPH3U7jN5nLt8mf3x1L/8Al9nIGYLWK34QxCk2WsrZHQ8kA9ZkjxVHZ+5ueVDRiyzZ5PQWWcf7SqFZR/NiasuPtTEp+h1U4ceSI8Yj/wB+C43l1XwPZa1DlbqfiekBhlz/AC4X1zzNbs09XvDcPt9TEz0jn/Dm4lc7SqU8Zuk+TfUEaRl4Pii6wmziHcOgljpvhuM43O+qn0hukkKggICAgICAgIFptYZot7MITn0Dn+EDme2dzaSSzZYtzyO3MDRN5tgV6Z9O6oQnn0DluY6zVl7qfoIicsRLOb0D5Sv+GJBydXU6XlSfVdeT5wNcme0p9/H4zdpuqs418OvrLrOeZk1zTVvKV+Yj0X1fdcTRqO4s+E/3MekuZaf8rT/EH3TIuLvQ6HXfAv6O6bBPzWj+GssIcZPVa77PjZ2q+oB7XUTDL3JStDG+op6uVbnbVXR6xTYcIbS+f2HXhb2Ek+yadPblssuL4Zm0X+TqW0dgrqtZpdati8FarkDnxhWLIVI5fpGSVHvy2Y/adi67alGnQh69IrveRzXzjEfE8Rwj+b0T08Gq78bQOr1rrWC9enzSvCCRxA/KHl+1y/yyDqO1a3KOjqOE+xwYt7WiJt/6GukY5dCOueUir+sxMbw9nj1tm5202WtNNXU7vZa3xyAtShjyJbr7AZZ6f4cOJ4xP9Xb6OnoMADuAGZuViUBAQEBAQEBAo61c1WDvrcf6TA1zYt62KKbOo5IT7oFnvfuqNTpL6lA4ipKHudean2gTG0bxs24cns7xbyc12veXTTsevm8HPXIx1lfkjm7DR3iaS83b1Pm9Ujeg48QQw+7NmCfvInFq74d/KXa3PxjjoTkeB5iTnKta8oa52dYf1bKW/wBYX+qac/clY8KnbU1+v6OX6PnfQP3nuRjImLvw6PX8tPb0dz2Py09A/dVn2rmWLjJ6sR5RNRw7OtHbY9KD+cMfsUzVnnakp/C69rU1+W7kjICMEA+MgRbZ1t8UXjaUhfeAmnpv1CC1uHhS+1VC9XOAcdM+2ba5LWnbdW59FgxUnJNY5OkbHrXZezL9TgC2wcNQPaxPDX9pz4CTocted7br3T+b2Rswag1eeuYVlskBnewjkWI5AZyfAw85ys9/dFXdo6teqBLPkixGMslgGA3eQSOfjI2ppE17S84JqbVy+ymeU/rDnhMgOrhvO4tBapHHYzeohjLPT/DhxPFp31d/p+jo1bZAM3K1KAgICB5A9gICB4wyCD28oHPLeKp2XoyMVPiIFltLejUnK+cIA5csA+2Bpm1DlKW7+P8ACQM3V1nDp/01hVbwMr/qsD6u37MzCk7Tuk6rH7TFNXbNi6wXaaiwHOUCN9ZPin3A+uWMS4y0bTs82/oTqdJfQuOJ0+JnkONSGX7VA9c8vXtVmG3TZfZZq38pc03d2DqH1ShqXQpxDDKQeI8ufcAM85FxYrRbeV5xDX4smHsUnd2CpQoVR0VVQeCgD8JMc40TypbRB+D6YHmCb3HdyKp73kXU26QveCYfvWyfRogMhOmhmtytmnUag2Y5ZFNZ9ebG/wC9xkrT08VDxnUbbY49Z/Zm/KTtYHVafZ6fk6ajY3cbfihF8QmT/nkmb/e7Kmpp5nBOWfPZse+1Zv2bSawWHHp3woJ+KVIB5fWEzlFjkp78N5nZNdTcmb4NXjtyoDH7hmnUT9xZcHpM6qJ8on+HL8yudnDbtwduLpaHFqlg1trZBwVHGR+EtMMbUhwvErb6q8/N1HRvxVq3CV4hxcLfSAbmAfTzmxCVoCAgICAgICAgYDeTYhu+Vpx54DDL0FoHTn2N3H1eAcs2yz1uRZXahJIHFW65x1xkekTybRHVsx4r5O7G7H7TqK6fS8WOLDE459ZAyzvLqtDXaswxRmpPmG07k70DSE0Xk+YcjDdfNt0DY7scj6u6TMOWNtpc5xHRTE+0pDp9NyuqujK6MMq6kMpHoIklSq4tOMZOO7JgYzbu8NGiQm1gbCPiUKR5xz4dg9J5TC94rHNvwabJnt2aR9XItoa+zU3WX2nL2HJA6KOgUegDAlfe/and2Wl09cOOKV8FBycHh64OM98wSd9m37sbzaTZ6KoruuZU4RwKigE82YliOZ59Aepk2mSlI2cxqNDqdRlm0x1avtG9tRbZe5+UexrMj9Ek9B6AOXhI05J7XaXUaSsYYxeGzYt39+tVpKhS1dd9a/QLMyMo7sjORJEamIjoqb8Fta3Kyy2zt/UbSdbHGUUEVpWr+bXnzOe08uZ9HZNGS1snPZZaPBp9HE1m0dqeu7FEzQtYbxufuvdY1FlqAaU/LcXEh84CeJV4Qc8yRnI6Zlpi7kOE139zf1l1CbEQgICAgICAgICAgc+8rCZGkP8AiB/tyNqPBdcHjebx6NH3gHzfTH1fYZFtPKF7grta0MJpqjZYla4BckAnpyUn8J5Ss2nZnnzRipN58GS21u9dpK1su4eFnCDBBOeEnv8AQZtvimkboWn1+PU2mkV2Y3R662k/I32VE8yK7GQHxAPOeRltHRnl0OC/O0Qv6dsa2+xajrtQoIbJFjDGBy6EembaXtedt0HU6XBp6duKxPqud4t3m0KVWWWi03cZZgGyMcPNiepPFMc2OY5w28M1kZZmkxEbdFlToLnXiWmwjGfo88eHWaPZX232WPv2ni3Z7X8Gz9JbqCwpTiIYpw5wSwGTgAGe0xWtHI1Gvw4J2t5br2/d/VIU4qwiuzJxsSMOOq8OMk9fZM/d7ov/AOxp9pmInfy/yutp7p62ik3CoOowWAYBkB/SZeuB290W09o6GHjOC87WjZdaDc57qTY2qqqBIQWuAELkgAAZ58yB17ZsjTcuqHbjkxbuxt+bObh7L+Dah9Nayec04IKEg+cLDJZe8c89O0STjr2Y2U+q1E5sk382qb1VVV6y4U2i5WZnZlxhbGdiycu48pX5qxF52dbw7Jkvp69uNvD6ebse6wxoNH/h6T7UB/GWGPuR6OR1v9xk/wC0/qykzRiAgICAgICAgICBo3lUX5LTH95YPao/tI2p6QuuC9+/o0Ta1fHpaQOvZIs9F/j5XswuyARqqQeR4yMf5GmWLvw06/4Fm8+UznpdOf8A29P9qtJmXpDm9DO177f/ADKVOn0en0NWrto4zhOIJ1dmbgAwSBjmD6pn2YRbZbzymVpvTp6dFq9JdVSoFvH52teSv5oqw5HlzDMPZMdoi3q3Ra+TDMTPKv7slvvtbzdOnq80jfCxYvGTzp4VV/ijHPPTs6T207bQwwY5mLXie6v0f4PpdKU1FGmDGp7rLio84pXiZFJ7TyHgDM4homZnqxWmtobbCPpmR67VNjtWQVNvm2VuY5Zwqn1zGI2ltvebUiJ8DUbWa/bC6Vyoq016cCYGSzVB+In0sxHdynkW3mYZXxdnHW3nH7stqNYo1Ou83p77bBUi6ix7KkoWvzeV4eJumCc8uvFM2iOrFbn+f+BUU6jTLqtNbYAtiEFkOebOh+iAyn42cieR0e26p7u6bT6bbF9FLDCo2FLFmDMFdlyeZ5k+meV2jlDZl7doi1oafvJoG0+strdlYs/ncrnpYSwBz285X5a9m2zsOH5/a4K2228Pwdu3fXh0ekHdpqB7K1lhTux6OQ1M75rz85/VkJk0EBAQEBAQEBAQEDS/KivzfTn9/j21t/aR9T3YXPBfi2j5fu0TU/m9PiZE8HQR8SVhp0HnqWxzFg5+g5H4zLH3oadd8C3o23ylad/gOnfhPCdRpWBHMY4D7JMy9Ic1ofiW/wCs/ottrsP/AA9YJAOaTgkZ/LzZvCJ2ZmZiIWHlD2lUx0ZqtrtNbXca12K5UMqjng8u32TVkvETCfo9Pe9L12232T2/tzZ+r0aE2N8JqqPma+CwFbigBzyxjI65xFsldjDos8X2mOXj6KOg3w0rUaevW6e2yzTMrVsnCVYqCqk5Ydhxg5E8jPXbmztwrLv92Y2WZ3yc606xqQ+MrVWbOHhThKgFuE56lvEmYe359EmeE7xEb/kw+0dqWXap9WvyNjOrjgbPAVAAwSOf0QZq9rPa3hOjQ09lGO3PZkdo74a3U1GiyxAjDhfzdYVrB2hj3H0Ynts1pjZjh4Zhx27Uc5+ax0G09XQhSi66tDzKqzAZ7x3eqY+1t0bp0OCZ3tWFsamzxH6WeLiLDOSck5znMx3s3TXFHXZe6DZl9zqKq3tZmH0VZsnPacYHiZ57O1vAtrNPjjvQ+gtDSa6qkPVK0Q471UD8JZRyhxmS3atNvOVeesCAgICAgICAgICBrHlD0L3aPKDiNNguYDrwBWVseHFn1Gac9ZmvJZcLzVx5/veMbObXfm1foYyF4Oo/5JY4nHMEgjoQcETyJ2L0i0bSlqNXbYMWXWWAdA9juBjpgE8pnN5lGrp8VOcRELC7SVMckDP6w6xvMstqVWw0Sk8KvknkFC5YnuABjsWnweTnxV6y8r0qluEMzN3BDMvZWlptxDT18VzXsw/qP62Qf8zONPZotxbDHSGe3b3NbWtYqvXX5sKSW43J4icYA8JlGm85aLcZj/bVtmm8llY/Kaon+HQqfazGZRp6tFuMZZ6Qymm8m+iX6Taiz61iqP8AQomcYawj24lqJ8WR0+5ezk6aVG/iNZZ94mZRSseDRbVZrdbSyem2Rpqvyemor+pTWvuEy2iGmb2nrK8AnrF7AQEBAQEBAQEBAQEDwwNK2j5PK7LCatTZTUzFvMBFdVJ68ByMD0c5pnBWZWVOKZq126/NGjyZ6Uc3v1T+jiqUfYmftnsYasLcSz28dmJ2zuro6LiiVsQFU/GttbmR3cWPsmUY6x4NNtXmt1s1p9BWCcVp/KDMtoaZyXnrMsju3VjW6TAx8sk9YNb0YzrX9L2e8wM55r0QNu8nK4t1A766/sY/3gb5AQEBAQEBAQEBAQEBAQEBAQEBAQNM3h+NqbPRwD/QIGp3U8z4wLjYq8Or0p/f1D2sB+MDUdlHOs8Xb8YG0+bgbDuQeHVMP1qW9oZT/eBvcBAQEBAQEBAQEBAQEBAQEBAQEBA0rahzqLT+2R7OX4QNfsTmYEtEMX6c919H+4sDS9in52v14G6MkDKbsNw6ur9rjX/QT7wIG/wEBAQEBAQEBAQEBAQEBAQEDzMDwtAiXgaVqG4rbD3u5+0wMS684FKw8OG/VZW9jA/hA0nYp+dJ9ce+BvzLzgXGy24dRQ371B6icfjA30PAmHgSDQJQEBAQEBAQEBAQEBA8JgRLQIF4FNngUbLsZPdzgaog5+33QLB15wLbWp8m/wBVvdA0TY7fOUP7Y98DpDrzgeBSCGA+iQ3sOYG6LcO+BVW2BUWyBVV4Ew0CUBAQEBAQEBAQPCYECYFNjAps0Cg7QLLW24VvSMe3lAxKJz9R90C0OnPXGPSeUC31KpwsC65IIwPjdnogc02c/BqAG6q+CPSDzgdRptstAatF4T+kef8AxArpWw52XAehf+IFzRrRkgEkDHM8oGTouzAvK3gXCNAqq0CopgTgICAgICAgeGBEwIGBTYwKLtAtbrsQMFtW9j0PQ5x2HECts+4Eq3YYFvrKqeI8TM3P/vWBbGylfo1g+liTA51vUvDrWsVQAwRmCjl0xn7IG57M1Hzao56gnr6YFO7adanBcZ/VB4m9g5wLvYtptckK4XA5sOHPgDzgbRp0xAva4FwpgVVMCqpgTBgTgICAgICBEwIEwKbGBScwLewwLO4QMbqacwLCi7zDHjPDWTniPIKfSewGBitVtioseFuM5P0AX90C3Ostb6FLeLkKPsyYFIbGa5+O3h4sAYUHAHr69YF5Vu+gAHxio6IWYoPBc4EDI6XZKLjCAeAEDM6SkL05QMjWIFZIFZYFVYFRYFQQJiBKAgICAgQMCBgQaBSYQKLrAoOkCg9MCjZplPIgGBZPsxB0UD1QIfAgOyBUTTY7IFdaIFRaYFZK4FwiwKyiBUUQKiwKggTECYgSED2AgICBEwIGBTMCDCBTKwKbLAplYECsCDJApmuA81AkK4EwkCoEgTVYFQCBMCBMCBMQJiBIQJiB7AQEBAiYEDAgYETApkQIEQIlYESsCJSB5wQHBA9CwJBYEgsCQECQECYECQgSECQgSECQgSgICB5A8MCJgQaBAwImBGBEwPIHkDyAgewPRAlA9geiBIQJQPRAkIEhAkIEoCAgf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APDw8PDw8PDw8QEA8PDw4QDw8PEBAQFRIXFhQVFRQYHCggGBolHBUUITEhJSkrLi4uFx8zODMsOCgtLisBCgoKDg0OGhAQGiwkICUsLCwsLCwsLCwsLC0sLS0sLCwsLCwsLCwsLCwsLCwsLCwsLCwsLCwsLCwsLCwsLCwsLP/AABEIAPsAyQMBEQACEQEDEQH/xAAcAAEAAQUBAQAAAAAAAAAAAAAAAgMEBQYHAQj/xABFEAACAgEBBQMGCQoGAgMAAAABAgADEQQFBhIhMUFRcQcTYYGRsRQiIyQycqGywTM0QlJiY3OSwtF0gqKz4fAVZENE0v/EABoBAQACAwEAAAAAAAAAAAAAAAAEBQIDBgH/xAA3EQEAAgECAwUFBwMFAQEAAAAAAQIDBBEFITESMkFRcRMUM2GBBiKRobHB0SQ04SNCQ3LwUhX/2gAMAwEAAhEDEQA/AO4wEBAQEBAQEBAQEBAQEBAQEBAQEBAQEBAQEBAQEBAQEBAQEBAQEBAQEBAQEBAQEBAQEBAQEBAQEBAQEBAQLS7aCK4TOW7cdkD1denpgTGrQ/pQKi3KejD2wJwEBAQEBAQEBAQEBAQEBAQEBAQEBAtNq2lKbGBwQvI+JxA1bQvmzJ9MC/zAcUCpp3+Ur+usDYYCAgICAgICAgICAgICAgICAgICAgWO2/ze36v4iBqugPxx64F+WgOKBPTH5Sr66++Bs0BAQEBAQEBAQEBAQEBAQEBAQEBAQLLbP5vd9QmBpNOurqYF2CjnzJxAuU2lW30XU+BgVRql7xAr6G8G6oZHOxYG3QEBAQEBAQEBAQEBAQEBAQEBAQEBApaqgWVvW2QrqyEjkQCMcvTA5NvZ5LdSVe6raBuRFZzTdWFbCjJw6HBOOzhHjA1WrdW1UVlufn3EjH2wLrZG62t1OoTTprHpDBi1rcT8KqM8lyMnoOo6wOrbr7k0aFhabb9VqACBde+QueR4K1wo8Tk9ecDaICAgICAgICAgICAgICAgICAgaXvRvi9Nx0ulRTaCFa1+aqxGcBe047T7DIuXPNZ7NV7w/hVMtPbZp2jyjrP1apfvjtKpyjagEjr8lVj7sjTnyxPVdV4Vw+9d4rP4y9Tf7Xj9OpvGpfwxPfechPA9DPn+P+FUeUPX92nPjU/4PHvWT5MZ4Bo/O34x/D23yh6tkZHr02GUqTwWjkRj9ee+938oYT9ndNPS9vy/hiU3iPCF83Wcdxae++W8mE/ZvD4ZJ/Jd7K3rOnuFvmA2FZccZXr6eEz33yfJrn7NV8Mn5f5bCnlOX9LSEeFwPvSe++R5MJ+zVvDJH4f5Vl8plHbprR4Oh9+Jl75Xyap+zebwvX81ZPKXpD1p1A9VJ/rnvvlPKWM/ZvU+Fq/n/CsnlF0R6rqB41ofc0997x/Nqn7PauOnZn6/4V13/wBAer2jxqf8Jl71j82E8B1sf7Y/GFVd+dnn/wCcjxpu/wDzPfecfm1zwTWx/s/OP5Vk3w2ef/tIPFbF96z32+Pza54TrI/45ZjSaqu5BZU62I3R1IYH1zbExMbwg5Md8dpreNp+atPWBAQEBAQEBAQEBA4/vGMbVu/jqfagMr8vxJdhoeekr6MPt0fOLPV7pqv1TtN8OFhMEjdte5u6vwz5W7K0DoByNnr7B/3xk4cHa5ypuI8V9jPYx9fPydK0Oy9PQAtVFSAdoReI+J6mTYpWOkOZy6nLlne9pn6rq7R1WDD1VuO5kVh9ons1iWuuW9Z3rMx9Wqbw7iU2Kz6QCm0c/N5+Sf0Y/QPhy9EjZNNWedeS50XGsuOYrm+9Xz8Y/lzSysqxVlKspKspGCCDggiQZjblLrK3i0Ras7xKOJ4yeYg3l4VEbPd5ecA7p5s97UnAO6Nnvbk4BGx25dK8lOfg+oHPHnhgdx4Bn8JP0ndn1cl9oZ3z1n5fu3mS3PkBAQEBAQEBAQEDkW9wxtW7+JUfbWkr83xHXcN56Sv1/Vhd4vzhvBZqv1T9N8OFlpaTbZXUOrsFz2gfpH1AE+qKV7UxBqMvssVr+UO4bM0wpprrUAAKDgdnLkPUMS0iNo2cLkvN7TMm1tpJpdPbqHyVrXi4R1Y5wqjxJA9cTO0bmOk3tFa9Zc+2R5StU2qCaimkUMeXm+LiRc4JyeuMjPITXTLFpSs+itirvLqgORmbUJzHyl7MFeoTUKMLepD/AMRMDPrBH8pkHU02ntebquBambY5xT4dPSWnyI6AxBsYh6YgeYnjwxD10vyVr82vP/sEeytP7yw0nccjx+f6ivp+8t1kpREBAQEBAQEBAQKZuXvBPdkQOU7/AKtXrG1Loy0u1Cq/IgsFVccu3lIWes9rfZ0/Cs9PYRj358+TB7y/l/FFM0X6rXTdxV3Op85ral7gx9ZKr7mM26ePvIHF77YNvOXZWbmfGT3JNX8pNmNnsP1rqV+0t/TNWedqLDhle1qI+rlel/LU+lmX2oT/AEiRcM/fXvEaf08u+7Js4tPQx6mqsnxKDMnuSlr/AJSdPxaEv21W1v7TwH780aiN6LXg2TsaqI84mHM9m6VtRaKk68izdQuegx2k93/TCx45vOzp9Xra6em8858Ibynk6Xg56hlfHThVlz9kk+6V81JH2gyRPOsbNL3g2e+hsdLsfFXjVh9F07CPd4yJkxzSdpdDpdZj1OPt0+seTP7vbofCavOW2tSQoZ8BSoJGSOfdJNdNExzlSZuOXpeYpWJjwatdw8TcBLIGbgYjBZc8iR2cpEmI35Ogx2tasTaNp25o4njN07yXrjR2nv1L/wC3WJYaXuOO47P9T9I/duEkqYgICAgICAgIFvr7CtTsOoHv5QNOv3m01D8NtyIR3mBrm/W19PqdBbwXIxDUuuGGcrap5TDJG9ZSNJaa5azDA7eOXqPfTX7pX5OrsNJO+NkNwfz1fGse2wf2m7TdZVvGp/06+rrWecmuZap5TD8xX/EV/ceaNR3Fnwj+4+kuZUflaP4v9DCRcXfh0Gvj+nt6O77vn5rp/wCEg9gxLFxs9Vnvwudnar6in2OpmvL3JS+Hztqaern3kxUNqefU33H+RcL92atPH3U7jN5nLt8mf3x1L/8Al9nIGYLWK34QxCk2WsrZHQ8kA9ZkjxVHZ+5ueVDRiyzZ5PQWWcf7SqFZR/NiasuPtTEp+h1U4ceSI8Yj/wB+C43l1XwPZa1DlbqfiekBhlz/AC4X1zzNbs09XvDcPt9TEz0jn/Dm4lc7SqU8Zuk+TfUEaRl4Pii6wmziHcOgljpvhuM43O+qn0hukkKggICAgICAgIFptYZot7MITn0Dn+EDme2dzaSSzZYtzyO3MDRN5tgV6Z9O6oQnn0DluY6zVl7qfoIicsRLOb0D5Sv+GJBydXU6XlSfVdeT5wNcme0p9/H4zdpuqs418OvrLrOeZk1zTVvKV+Yj0X1fdcTRqO4s+E/3MekuZaf8rT/EH3TIuLvQ6HXfAv6O6bBPzWj+GssIcZPVa77PjZ2q+oB7XUTDL3JStDG+op6uVbnbVXR6xTYcIbS+f2HXhb2Ek+yadPblssuL4Zm0X+TqW0dgrqtZpdati8FarkDnxhWLIVI5fpGSVHvy2Y/adi67alGnQh69IrveRzXzjEfE8Rwj+b0T08Gq78bQOr1rrWC9enzSvCCRxA/KHl+1y/yyDqO1a3KOjqOE+xwYt7WiJt/6GukY5dCOueUir+sxMbw9nj1tm5202WtNNXU7vZa3xyAtShjyJbr7AZZ6f4cOJ4xP9Xb6OnoMADuAGZuViUBAQEBAQEBAo61c1WDvrcf6TA1zYt62KKbOo5IT7oFnvfuqNTpL6lA4ipKHudean2gTG0bxs24cns7xbyc12veXTTsevm8HPXIx1lfkjm7DR3iaS83b1Pm9Ujeg48QQw+7NmCfvInFq74d/KXa3PxjjoTkeB5iTnKta8oa52dYf1bKW/wBYX+qac/clY8KnbU1+v6OX6PnfQP3nuRjImLvw6PX8tPb0dz2Py09A/dVn2rmWLjJ6sR5RNRw7OtHbY9KD+cMfsUzVnnakp/C69rU1+W7kjICMEA+MgRbZ1t8UXjaUhfeAmnpv1CC1uHhS+1VC9XOAcdM+2ba5LWnbdW59FgxUnJNY5OkbHrXZezL9TgC2wcNQPaxPDX9pz4CTocted7br3T+b2Rswag1eeuYVlskBnewjkWI5AZyfAw85ys9/dFXdo6teqBLPkixGMslgGA3eQSOfjI2ppE17S84JqbVy+ymeU/rDnhMgOrhvO4tBapHHYzeohjLPT/DhxPFp31d/p+jo1bZAM3K1KAgICB5A9gICB4wyCD28oHPLeKp2XoyMVPiIFltLejUnK+cIA5csA+2Bpm1DlKW7+P8ACQM3V1nDp/01hVbwMr/qsD6u37MzCk7Tuk6rH7TFNXbNi6wXaaiwHOUCN9ZPin3A+uWMS4y0bTs82/oTqdJfQuOJ0+JnkONSGX7VA9c8vXtVmG3TZfZZq38pc03d2DqH1ShqXQpxDDKQeI8ufcAM85FxYrRbeV5xDX4smHsUnd2CpQoVR0VVQeCgD8JMc40TypbRB+D6YHmCb3HdyKp73kXU26QveCYfvWyfRogMhOmhmtytmnUag2Y5ZFNZ9ebG/wC9xkrT08VDxnUbbY49Z/Zm/KTtYHVafZ6fk6ajY3cbfihF8QmT/nkmb/e7Kmpp5nBOWfPZse+1Zv2bSawWHHp3woJ+KVIB5fWEzlFjkp78N5nZNdTcmb4NXjtyoDH7hmnUT9xZcHpM6qJ8on+HL8yudnDbtwduLpaHFqlg1trZBwVHGR+EtMMbUhwvErb6q8/N1HRvxVq3CV4hxcLfSAbmAfTzmxCVoCAgICAgICAgYDeTYhu+Vpx54DDL0FoHTn2N3H1eAcs2yz1uRZXahJIHFW65x1xkekTybRHVsx4r5O7G7H7TqK6fS8WOLDE459ZAyzvLqtDXaswxRmpPmG07k70DSE0Xk+YcjDdfNt0DY7scj6u6TMOWNtpc5xHRTE+0pDp9NyuqujK6MMq6kMpHoIklSq4tOMZOO7JgYzbu8NGiQm1gbCPiUKR5xz4dg9J5TC94rHNvwabJnt2aR9XItoa+zU3WX2nL2HJA6KOgUegDAlfe/and2Wl09cOOKV8FBycHh64OM98wSd9m37sbzaTZ6KoruuZU4RwKigE82YliOZ59Aepk2mSlI2cxqNDqdRlm0x1avtG9tRbZe5+UexrMj9Ek9B6AOXhI05J7XaXUaSsYYxeGzYt39+tVpKhS1dd9a/QLMyMo7sjORJEamIjoqb8Fta3Kyy2zt/UbSdbHGUUEVpWr+bXnzOe08uZ9HZNGS1snPZZaPBp9HE1m0dqeu7FEzQtYbxufuvdY1FlqAaU/LcXEh84CeJV4Qc8yRnI6Zlpi7kOE139zf1l1CbEQgICAgICAgICAgc+8rCZGkP8AiB/tyNqPBdcHjebx6NH3gHzfTH1fYZFtPKF7grta0MJpqjZYla4BckAnpyUn8J5Ss2nZnnzRipN58GS21u9dpK1su4eFnCDBBOeEnv8AQZtvimkboWn1+PU2mkV2Y3R662k/I32VE8yK7GQHxAPOeRltHRnl0OC/O0Qv6dsa2+xajrtQoIbJFjDGBy6EembaXtedt0HU6XBp6duKxPqud4t3m0KVWWWi03cZZgGyMcPNiepPFMc2OY5w28M1kZZmkxEbdFlToLnXiWmwjGfo88eHWaPZX232WPv2ni3Z7X8Gz9JbqCwpTiIYpw5wSwGTgAGe0xWtHI1Gvw4J2t5br2/d/VIU4qwiuzJxsSMOOq8OMk9fZM/d7ov/AOxp9pmInfy/yutp7p62ik3CoOowWAYBkB/SZeuB290W09o6GHjOC87WjZdaDc57qTY2qqqBIQWuAELkgAAZ58yB17ZsjTcuqHbjkxbuxt+bObh7L+Dah9Nayec04IKEg+cLDJZe8c89O0STjr2Y2U+q1E5sk382qb1VVV6y4U2i5WZnZlxhbGdiycu48pX5qxF52dbw7Jkvp69uNvD6ebse6wxoNH/h6T7UB/GWGPuR6OR1v9xk/wC0/qykzRiAgICAgICAgICBo3lUX5LTH95YPao/tI2p6QuuC9+/o0Ta1fHpaQOvZIs9F/j5XswuyARqqQeR4yMf5GmWLvw06/4Fm8+UznpdOf8A29P9qtJmXpDm9DO177f/ADKVOn0en0NWrto4zhOIJ1dmbgAwSBjmD6pn2YRbZbzymVpvTp6dFq9JdVSoFvH52teSv5oqw5HlzDMPZMdoi3q3Ra+TDMTPKv7slvvtbzdOnq80jfCxYvGTzp4VV/ijHPPTs6T207bQwwY5mLXie6v0f4PpdKU1FGmDGp7rLio84pXiZFJ7TyHgDM4homZnqxWmtobbCPpmR67VNjtWQVNvm2VuY5Zwqn1zGI2ltvebUiJ8DUbWa/bC6Vyoq016cCYGSzVB+In0sxHdynkW3mYZXxdnHW3nH7stqNYo1Ou83p77bBUi6ix7KkoWvzeV4eJumCc8uvFM2iOrFbn+f+BUU6jTLqtNbYAtiEFkOebOh+iAyn42cieR0e26p7u6bT6bbF9FLDCo2FLFmDMFdlyeZ5k+meV2jlDZl7doi1oafvJoG0+strdlYs/ncrnpYSwBz285X5a9m2zsOH5/a4K2228Pwdu3fXh0ekHdpqB7K1lhTux6OQ1M75rz85/VkJk0EBAQEBAQEBAQEDS/KivzfTn9/j21t/aR9T3YXPBfi2j5fu0TU/m9PiZE8HQR8SVhp0HnqWxzFg5+g5H4zLH3oadd8C3o23ylad/gOnfhPCdRpWBHMY4D7JMy9Ic1ofiW/wCs/ottrsP/AA9YJAOaTgkZ/LzZvCJ2ZmZiIWHlD2lUx0ZqtrtNbXca12K5UMqjng8u32TVkvETCfo9Pe9L12232T2/tzZ+r0aE2N8JqqPma+CwFbigBzyxjI65xFsldjDos8X2mOXj6KOg3w0rUaevW6e2yzTMrVsnCVYqCqk5Ydhxg5E8jPXbmztwrLv92Y2WZ3yc606xqQ+MrVWbOHhThKgFuE56lvEmYe359EmeE7xEb/kw+0dqWXap9WvyNjOrjgbPAVAAwSOf0QZq9rPa3hOjQ09lGO3PZkdo74a3U1GiyxAjDhfzdYVrB2hj3H0Ynts1pjZjh4Zhx27Uc5+ax0G09XQhSi66tDzKqzAZ7x3eqY+1t0bp0OCZ3tWFsamzxH6WeLiLDOSck5znMx3s3TXFHXZe6DZl9zqKq3tZmH0VZsnPacYHiZ57O1vAtrNPjjvQ+gtDSa6qkPVK0Q471UD8JZRyhxmS3atNvOVeesCAgICAgICAgICBrHlD0L3aPKDiNNguYDrwBWVseHFn1Gac9ZmvJZcLzVx5/veMbObXfm1foYyF4Oo/5JY4nHMEgjoQcETyJ2L0i0bSlqNXbYMWXWWAdA9juBjpgE8pnN5lGrp8VOcRELC7SVMckDP6w6xvMstqVWw0Sk8KvknkFC5YnuABjsWnweTnxV6y8r0qluEMzN3BDMvZWlptxDT18VzXsw/qP62Qf8zONPZotxbDHSGe3b3NbWtYqvXX5sKSW43J4icYA8JlGm85aLcZj/bVtmm8llY/Kaon+HQqfazGZRp6tFuMZZ6Qymm8m+iX6Taiz61iqP8AQomcYawj24lqJ8WR0+5ezk6aVG/iNZZ94mZRSseDRbVZrdbSyem2Rpqvyemor+pTWvuEy2iGmb2nrK8AnrF7AQEBAQEBAQEBAQEDwwNK2j5PK7LCatTZTUzFvMBFdVJ68ByMD0c5pnBWZWVOKZq126/NGjyZ6Uc3v1T+jiqUfYmftnsYasLcSz28dmJ2zuro6LiiVsQFU/GttbmR3cWPsmUY6x4NNtXmt1s1p9BWCcVp/KDMtoaZyXnrMsju3VjW6TAx8sk9YNb0YzrX9L2e8wM55r0QNu8nK4t1A766/sY/3gb5AQEBAQEBAQEBAQEBAQEBAQEBAQNM3h+NqbPRwD/QIGp3U8z4wLjYq8Or0p/f1D2sB+MDUdlHOs8Xb8YG0+bgbDuQeHVMP1qW9oZT/eBvcBAQEBAQEBAQEBAQEBAQEBAQEBA0rahzqLT+2R7OX4QNfsTmYEtEMX6c919H+4sDS9in52v14G6MkDKbsNw6ur9rjX/QT7wIG/wEBAQEBAQEBAQEBAQEBAQEDzMDwtAiXgaVqG4rbD3u5+0wMS684FKw8OG/VZW9jA/hA0nYp+dJ9ce+BvzLzgXGy24dRQ371B6icfjA30PAmHgSDQJQEBAQEBAQEBAQEBA8JgRLQIF4FNngUbLsZPdzgaog5+33QLB15wLbWp8m/wBVvdA0TY7fOUP7Y98DpDrzgeBSCGA+iQ3sOYG6LcO+BVW2BUWyBVV4Ew0CUBAQEBAQEBAQPCYECYFNjAps0Cg7QLLW24VvSMe3lAxKJz9R90C0OnPXGPSeUC31KpwsC65IIwPjdnogc02c/BqAG6q+CPSDzgdRptstAatF4T+kef8AxArpWw52XAehf+IFzRrRkgEkDHM8oGTouzAvK3gXCNAqq0CopgTgICAgICAgeGBEwIGBTYwKLtAtbrsQMFtW9j0PQ5x2HECts+4Eq3YYFvrKqeI8TM3P/vWBbGylfo1g+liTA51vUvDrWsVQAwRmCjl0xn7IG57M1Hzao56gnr6YFO7adanBcZ/VB4m9g5wLvYtptckK4XA5sOHPgDzgbRp0xAva4FwpgVVMCqpgTBgTgICAgICBEwIEwKbGBScwLewwLO4QMbqacwLCi7zDHjPDWTniPIKfSewGBitVtioseFuM5P0AX90C3Ostb6FLeLkKPsyYFIbGa5+O3h4sAYUHAHr69YF5Vu+gAHxio6IWYoPBc4EDI6XZKLjCAeAEDM6SkL05QMjWIFZIFZYFVYFRYFQQJiBKAgICAgQMCBgQaBSYQKLrAoOkCg9MCjZplPIgGBZPsxB0UD1QIfAgOyBUTTY7IFdaIFRaYFZK4FwiwKyiBUUQKiwKggTECYgSED2AgICBEwIGBTMCDCBTKwKbLAplYECsCDJApmuA81AkK4EwkCoEgTVYFQCBMCBMCBMQJiBIQJiB7AQEBAiYEDAgYETApkQIEQIlYESsCJSB5wQHBA9CwJBYEgsCQECQECYECQgSECQgSECQgSgICB5A8MCJgQaBAwImBGBEwPIHkDyAgewPRAlA9geiBIQJQPRAkIEhAkIEoCAgf//Z"/>
          <p:cNvSpPr>
            <a:spLocks noChangeAspect="1" noChangeArrowheads="1"/>
          </p:cNvSpPr>
          <p:nvPr/>
        </p:nvSpPr>
        <p:spPr bwMode="auto">
          <a:xfrm>
            <a:off x="500404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xAPDw8PDw8PDw8QEA8PDw4QDw8PEBAQFRIXFhQVFRQYHCggGBolHBUUITEhJSkrLi4uFx8zODMsOCgtLisBCgoKDg0OGhAQGiwkICUsLCwsLCwsLCwsLC0sLS0sLCwsLCwsLCwsLCwsLCwsLCwsLCwsLCwsLCwsLCwsLCwsLP/AABEIAPsAyQMBEQACEQEDEQH/xAAcAAEAAQUBAQAAAAAAAAAAAAAAAgMEBQYHAQj/xABFEAACAgEBBQMGCQoGAgMAAAABAgADEQQFBhIhMUFRcQcTYYGRsRQiIyQycqGywTM0QlJiY3OSwtF0gqKz4fAVZENE0v/EABoBAQACAwEAAAAAAAAAAAAAAAAEBQIDBgH/xAA3EQEAAgECAwUFBwMFAQEAAAAAAQIDBBEFITESMkFRcRMUM2GBBiKRobHB0SQ04SNCQ3LwUhX/2gAMAwEAAhEDEQA/AO4wEBAQEBAQEBAQEBAQEBAQEBAQEBAQEBAQEBAQEBAQEBAQEBAQEBAQEBAQEBAQEBAQEBAQEBAQEBAQEBAQLS7aCK4TOW7cdkD1denpgTGrQ/pQKi3KejD2wJwEBAQEBAQEBAQEBAQEBAQEBAQEBAtNq2lKbGBwQvI+JxA1bQvmzJ9MC/zAcUCpp3+Ur+usDYYCAgICAgICAgICAgICAgICAgICAgWO2/ze36v4iBqugPxx64F+WgOKBPTH5Sr66++Bs0BAQEBAQEBAQEBAQEBAQEBAQEBAQLLbP5vd9QmBpNOurqYF2CjnzJxAuU2lW30XU+BgVRql7xAr6G8G6oZHOxYG3QEBAQEBAQEBAQEBAQEBAQEBAQEBApaqgWVvW2QrqyEjkQCMcvTA5NvZ5LdSVe6raBuRFZzTdWFbCjJw6HBOOzhHjA1WrdW1UVlufn3EjH2wLrZG62t1OoTTprHpDBi1rcT8KqM8lyMnoOo6wOrbr7k0aFhabb9VqACBde+QueR4K1wo8Tk9ecDaICAgICAgICAgICAgICAgICAgaXvRvi9Nx0ulRTaCFa1+aqxGcBe047T7DIuXPNZ7NV7w/hVMtPbZp2jyjrP1apfvjtKpyjagEjr8lVj7sjTnyxPVdV4Vw+9d4rP4y9Tf7Xj9OpvGpfwxPfechPA9DPn+P+FUeUPX92nPjU/4PHvWT5MZ4Bo/O34x/D23yh6tkZHr02GUqTwWjkRj9ee+938oYT9ndNPS9vy/hiU3iPCF83Wcdxae++W8mE/ZvD4ZJ/Jd7K3rOnuFvmA2FZccZXr6eEz33yfJrn7NV8Mn5f5bCnlOX9LSEeFwPvSe++R5MJ+zVvDJH4f5Vl8plHbprR4Oh9+Jl75Xyap+zebwvX81ZPKXpD1p1A9VJ/rnvvlPKWM/ZvU+Fq/n/CsnlF0R6rqB41ofc0997x/Nqn7PauOnZn6/4V13/wBAer2jxqf8Jl71j82E8B1sf7Y/GFVd+dnn/wCcjxpu/wDzPfecfm1zwTWx/s/OP5Vk3w2ef/tIPFbF96z32+Pza54TrI/45ZjSaqu5BZU62I3R1IYH1zbExMbwg5Md8dpreNp+atPWBAQEBAQEBAQEBA4/vGMbVu/jqfagMr8vxJdhoeekr6MPt0fOLPV7pqv1TtN8OFhMEjdte5u6vwz5W7K0DoByNnr7B/3xk4cHa5ypuI8V9jPYx9fPydK0Oy9PQAtVFSAdoReI+J6mTYpWOkOZy6nLlne9pn6rq7R1WDD1VuO5kVh9ons1iWuuW9Z3rMx9Wqbw7iU2Kz6QCm0c/N5+Sf0Y/QPhy9EjZNNWedeS50XGsuOYrm+9Xz8Y/lzSysqxVlKspKspGCCDggiQZjblLrK3i0Ras7xKOJ4yeYg3l4VEbPd5ecA7p5s97UnAO6Nnvbk4BGx25dK8lOfg+oHPHnhgdx4Bn8JP0ndn1cl9oZ3z1n5fu3mS3PkBAQEBAQEBAQEDkW9wxtW7+JUfbWkr83xHXcN56Sv1/Vhd4vzhvBZqv1T9N8OFlpaTbZXUOrsFz2gfpH1AE+qKV7UxBqMvssVr+UO4bM0wpprrUAAKDgdnLkPUMS0iNo2cLkvN7TMm1tpJpdPbqHyVrXi4R1Y5wqjxJA9cTO0bmOk3tFa9Zc+2R5StU2qCaimkUMeXm+LiRc4JyeuMjPITXTLFpSs+itirvLqgORmbUJzHyl7MFeoTUKMLepD/AMRMDPrBH8pkHU02ntebquBambY5xT4dPSWnyI6AxBsYh6YgeYnjwxD10vyVr82vP/sEeytP7yw0nccjx+f6ivp+8t1kpREBAQEBAQEBAQKZuXvBPdkQOU7/AKtXrG1Loy0u1Cq/IgsFVccu3lIWes9rfZ0/Cs9PYRj358+TB7y/l/FFM0X6rXTdxV3Op85ral7gx9ZKr7mM26ePvIHF77YNvOXZWbmfGT3JNX8pNmNnsP1rqV+0t/TNWedqLDhle1qI+rlel/LU+lmX2oT/AEiRcM/fXvEaf08u+7Js4tPQx6mqsnxKDMnuSlr/AJSdPxaEv21W1v7TwH780aiN6LXg2TsaqI84mHM9m6VtRaKk68izdQuegx2k93/TCx45vOzp9Xra6em8858Ibynk6Xg56hlfHThVlz9kk+6V81JH2gyRPOsbNL3g2e+hsdLsfFXjVh9F07CPd4yJkxzSdpdDpdZj1OPt0+seTP7vbofCavOW2tSQoZ8BSoJGSOfdJNdNExzlSZuOXpeYpWJjwatdw8TcBLIGbgYjBZc8iR2cpEmI35Ogx2tasTaNp25o4njN07yXrjR2nv1L/wC3WJYaXuOO47P9T9I/duEkqYgICAgICAgIFvr7CtTsOoHv5QNOv3m01D8NtyIR3mBrm/W19PqdBbwXIxDUuuGGcrap5TDJG9ZSNJaa5azDA7eOXqPfTX7pX5OrsNJO+NkNwfz1fGse2wf2m7TdZVvGp/06+rrWecmuZap5TD8xX/EV/ceaNR3Fnwj+4+kuZUflaP4v9DCRcXfh0Gvj+nt6O77vn5rp/wCEg9gxLFxs9Vnvwudnar6in2OpmvL3JS+Hztqaern3kxUNqefU33H+RcL92atPH3U7jN5nLt8mf3x1L/8Al9nIGYLWK34QxCk2WsrZHQ8kA9ZkjxVHZ+5ueVDRiyzZ5PQWWcf7SqFZR/NiasuPtTEp+h1U4ceSI8Yj/wB+C43l1XwPZa1DlbqfiekBhlz/AC4X1zzNbs09XvDcPt9TEz0jn/Dm4lc7SqU8Zuk+TfUEaRl4Pii6wmziHcOgljpvhuM43O+qn0hukkKggICAgICAgIFptYZot7MITn0Dn+EDme2dzaSSzZYtzyO3MDRN5tgV6Z9O6oQnn0DluY6zVl7qfoIicsRLOb0D5Sv+GJBydXU6XlSfVdeT5wNcme0p9/H4zdpuqs418OvrLrOeZk1zTVvKV+Yj0X1fdcTRqO4s+E/3MekuZaf8rT/EH3TIuLvQ6HXfAv6O6bBPzWj+GssIcZPVa77PjZ2q+oB7XUTDL3JStDG+op6uVbnbVXR6xTYcIbS+f2HXhb2Ek+yadPblssuL4Zm0X+TqW0dgrqtZpdati8FarkDnxhWLIVI5fpGSVHvy2Y/adi67alGnQh69IrveRzXzjEfE8Rwj+b0T08Gq78bQOr1rrWC9enzSvCCRxA/KHl+1y/yyDqO1a3KOjqOE+xwYt7WiJt/6GukY5dCOueUir+sxMbw9nj1tm5202WtNNXU7vZa3xyAtShjyJbr7AZZ6f4cOJ4xP9Xb6OnoMADuAGZuViUBAQEBAQEBAo61c1WDvrcf6TA1zYt62KKbOo5IT7oFnvfuqNTpL6lA4ipKHudean2gTG0bxs24cns7xbyc12veXTTsevm8HPXIx1lfkjm7DR3iaS83b1Pm9Ujeg48QQw+7NmCfvInFq74d/KXa3PxjjoTkeB5iTnKta8oa52dYf1bKW/wBYX+qac/clY8KnbU1+v6OX6PnfQP3nuRjImLvw6PX8tPb0dz2Py09A/dVn2rmWLjJ6sR5RNRw7OtHbY9KD+cMfsUzVnnakp/C69rU1+W7kjICMEA+MgRbZ1t8UXjaUhfeAmnpv1CC1uHhS+1VC9XOAcdM+2ba5LWnbdW59FgxUnJNY5OkbHrXZezL9TgC2wcNQPaxPDX9pz4CTocted7br3T+b2Rswag1eeuYVlskBnewjkWI5AZyfAw85ys9/dFXdo6teqBLPkixGMslgGA3eQSOfjI2ppE17S84JqbVy+ymeU/rDnhMgOrhvO4tBapHHYzeohjLPT/DhxPFp31d/p+jo1bZAM3K1KAgICB5A9gICB4wyCD28oHPLeKp2XoyMVPiIFltLejUnK+cIA5csA+2Bpm1DlKW7+P8ACQM3V1nDp/01hVbwMr/qsD6u37MzCk7Tuk6rH7TFNXbNi6wXaaiwHOUCN9ZPin3A+uWMS4y0bTs82/oTqdJfQuOJ0+JnkONSGX7VA9c8vXtVmG3TZfZZq38pc03d2DqH1ShqXQpxDDKQeI8ufcAM85FxYrRbeV5xDX4smHsUnd2CpQoVR0VVQeCgD8JMc40TypbRB+D6YHmCb3HdyKp73kXU26QveCYfvWyfRogMhOmhmtytmnUag2Y5ZFNZ9ebG/wC9xkrT08VDxnUbbY49Z/Zm/KTtYHVafZ6fk6ajY3cbfihF8QmT/nkmb/e7Kmpp5nBOWfPZse+1Zv2bSawWHHp3woJ+KVIB5fWEzlFjkp78N5nZNdTcmb4NXjtyoDH7hmnUT9xZcHpM6qJ8on+HL8yudnDbtwduLpaHFqlg1trZBwVHGR+EtMMbUhwvErb6q8/N1HRvxVq3CV4hxcLfSAbmAfTzmxCVoCAgICAgICAgYDeTYhu+Vpx54DDL0FoHTn2N3H1eAcs2yz1uRZXahJIHFW65x1xkekTybRHVsx4r5O7G7H7TqK6fS8WOLDE459ZAyzvLqtDXaswxRmpPmG07k70DSE0Xk+YcjDdfNt0DY7scj6u6TMOWNtpc5xHRTE+0pDp9NyuqujK6MMq6kMpHoIklSq4tOMZOO7JgYzbu8NGiQm1gbCPiUKR5xz4dg9J5TC94rHNvwabJnt2aR9XItoa+zU3WX2nL2HJA6KOgUegDAlfe/and2Wl09cOOKV8FBycHh64OM98wSd9m37sbzaTZ6KoruuZU4RwKigE82YliOZ59Aepk2mSlI2cxqNDqdRlm0x1avtG9tRbZe5+UexrMj9Ek9B6AOXhI05J7XaXUaSsYYxeGzYt39+tVpKhS1dd9a/QLMyMo7sjORJEamIjoqb8Fta3Kyy2zt/UbSdbHGUUEVpWr+bXnzOe08uZ9HZNGS1snPZZaPBp9HE1m0dqeu7FEzQtYbxufuvdY1FlqAaU/LcXEh84CeJV4Qc8yRnI6Zlpi7kOE139zf1l1CbEQgICAgICAgICAgc+8rCZGkP8AiB/tyNqPBdcHjebx6NH3gHzfTH1fYZFtPKF7grta0MJpqjZYla4BckAnpyUn8J5Ss2nZnnzRipN58GS21u9dpK1su4eFnCDBBOeEnv8AQZtvimkboWn1+PU2mkV2Y3R662k/I32VE8yK7GQHxAPOeRltHRnl0OC/O0Qv6dsa2+xajrtQoIbJFjDGBy6EembaXtedt0HU6XBp6duKxPqud4t3m0KVWWWi03cZZgGyMcPNiepPFMc2OY5w28M1kZZmkxEbdFlToLnXiWmwjGfo88eHWaPZX232WPv2ni3Z7X8Gz9JbqCwpTiIYpw5wSwGTgAGe0xWtHI1Gvw4J2t5br2/d/VIU4qwiuzJxsSMOOq8OMk9fZM/d7ov/AOxp9pmInfy/yutp7p62ik3CoOowWAYBkB/SZeuB290W09o6GHjOC87WjZdaDc57qTY2qqqBIQWuAELkgAAZ58yB17ZsjTcuqHbjkxbuxt+bObh7L+Dah9Nayec04IKEg+cLDJZe8c89O0STjr2Y2U+q1E5sk382qb1VVV6y4U2i5WZnZlxhbGdiycu48pX5qxF52dbw7Jkvp69uNvD6ebse6wxoNH/h6T7UB/GWGPuR6OR1v9xk/wC0/qykzRiAgICAgICAgICBo3lUX5LTH95YPao/tI2p6QuuC9+/o0Ta1fHpaQOvZIs9F/j5XswuyARqqQeR4yMf5GmWLvw06/4Fm8+UznpdOf8A29P9qtJmXpDm9DO177f/ADKVOn0en0NWrto4zhOIJ1dmbgAwSBjmD6pn2YRbZbzymVpvTp6dFq9JdVSoFvH52teSv5oqw5HlzDMPZMdoi3q3Ra+TDMTPKv7slvvtbzdOnq80jfCxYvGTzp4VV/ijHPPTs6T207bQwwY5mLXie6v0f4PpdKU1FGmDGp7rLio84pXiZFJ7TyHgDM4homZnqxWmtobbCPpmR67VNjtWQVNvm2VuY5Zwqn1zGI2ltvebUiJ8DUbWa/bC6Vyoq016cCYGSzVB+In0sxHdynkW3mYZXxdnHW3nH7stqNYo1Ou83p77bBUi6ix7KkoWvzeV4eJumCc8uvFM2iOrFbn+f+BUU6jTLqtNbYAtiEFkOebOh+iAyn42cieR0e26p7u6bT6bbF9FLDCo2FLFmDMFdlyeZ5k+meV2jlDZl7doi1oafvJoG0+strdlYs/ncrnpYSwBz285X5a9m2zsOH5/a4K2228Pwdu3fXh0ekHdpqB7K1lhTux6OQ1M75rz85/VkJk0EBAQEBAQEBAQEDS/KivzfTn9/j21t/aR9T3YXPBfi2j5fu0TU/m9PiZE8HQR8SVhp0HnqWxzFg5+g5H4zLH3oadd8C3o23ylad/gOnfhPCdRpWBHMY4D7JMy9Ic1ofiW/wCs/ottrsP/AA9YJAOaTgkZ/LzZvCJ2ZmZiIWHlD2lUx0ZqtrtNbXca12K5UMqjng8u32TVkvETCfo9Pe9L12232T2/tzZ+r0aE2N8JqqPma+CwFbigBzyxjI65xFsldjDos8X2mOXj6KOg3w0rUaevW6e2yzTMrVsnCVYqCqk5Ydhxg5E8jPXbmztwrLv92Y2WZ3yc606xqQ+MrVWbOHhThKgFuE56lvEmYe359EmeE7xEb/kw+0dqWXap9WvyNjOrjgbPAVAAwSOf0QZq9rPa3hOjQ09lGO3PZkdo74a3U1GiyxAjDhfzdYVrB2hj3H0Ynts1pjZjh4Zhx27Uc5+ax0G09XQhSi66tDzKqzAZ7x3eqY+1t0bp0OCZ3tWFsamzxH6WeLiLDOSck5znMx3s3TXFHXZe6DZl9zqKq3tZmH0VZsnPacYHiZ57O1vAtrNPjjvQ+gtDSa6qkPVK0Q471UD8JZRyhxmS3atNvOVeesCAgICAgICAgICBrHlD0L3aPKDiNNguYDrwBWVseHFn1Gac9ZmvJZcLzVx5/veMbObXfm1foYyF4Oo/5JY4nHMEgjoQcETyJ2L0i0bSlqNXbYMWXWWAdA9juBjpgE8pnN5lGrp8VOcRELC7SVMckDP6w6xvMstqVWw0Sk8KvknkFC5YnuABjsWnweTnxV6y8r0qluEMzN3BDMvZWlptxDT18VzXsw/qP62Qf8zONPZotxbDHSGe3b3NbWtYqvXX5sKSW43J4icYA8JlGm85aLcZj/bVtmm8llY/Kaon+HQqfazGZRp6tFuMZZ6Qymm8m+iX6Taiz61iqP8AQomcYawj24lqJ8WR0+5ezk6aVG/iNZZ94mZRSseDRbVZrdbSyem2Rpqvyemor+pTWvuEy2iGmb2nrK8AnrF7AQEBAQEBAQEBAQEDwwNK2j5PK7LCatTZTUzFvMBFdVJ68ByMD0c5pnBWZWVOKZq126/NGjyZ6Uc3v1T+jiqUfYmftnsYasLcSz28dmJ2zuro6LiiVsQFU/GttbmR3cWPsmUY6x4NNtXmt1s1p9BWCcVp/KDMtoaZyXnrMsju3VjW6TAx8sk9YNb0YzrX9L2e8wM55r0QNu8nK4t1A766/sY/3gb5AQEBAQEBAQEBAQEBAQEBAQEBAQNM3h+NqbPRwD/QIGp3U8z4wLjYq8Or0p/f1D2sB+MDUdlHOs8Xb8YG0+bgbDuQeHVMP1qW9oZT/eBvcBAQEBAQEBAQEBAQEBAQEBAQEBA0rahzqLT+2R7OX4QNfsTmYEtEMX6c919H+4sDS9in52v14G6MkDKbsNw6ur9rjX/QT7wIG/wEBAQEBAQEBAQEBAQEBAQEDzMDwtAiXgaVqG4rbD3u5+0wMS684FKw8OG/VZW9jA/hA0nYp+dJ9ce+BvzLzgXGy24dRQ371B6icfjA30PAmHgSDQJQEBAQEBAQEBAQEBA8JgRLQIF4FNngUbLsZPdzgaog5+33QLB15wLbWp8m/wBVvdA0TY7fOUP7Y98DpDrzgeBSCGA+iQ3sOYG6LcO+BVW2BUWyBVV4Ew0CUBAQEBAQEBAQPCYECYFNjAps0Cg7QLLW24VvSMe3lAxKJz9R90C0OnPXGPSeUC31KpwsC65IIwPjdnogc02c/BqAG6q+CPSDzgdRptstAatF4T+kef8AxArpWw52XAehf+IFzRrRkgEkDHM8oGTouzAvK3gXCNAqq0CopgTgICAgICAgeGBEwIGBTYwKLtAtbrsQMFtW9j0PQ5x2HECts+4Eq3YYFvrKqeI8TM3P/vWBbGylfo1g+liTA51vUvDrWsVQAwRmCjl0xn7IG57M1Hzao56gnr6YFO7adanBcZ/VB4m9g5wLvYtptckK4XA5sOHPgDzgbRp0xAva4FwpgVVMCqpgTBgTgICAgICBEwIEwKbGBScwLewwLO4QMbqacwLCi7zDHjPDWTniPIKfSewGBitVtioseFuM5P0AX90C3Ostb6FLeLkKPsyYFIbGa5+O3h4sAYUHAHr69YF5Vu+gAHxio6IWYoPBc4EDI6XZKLjCAeAEDM6SkL05QMjWIFZIFZYFVYFRYFQQJiBKAgICAgQMCBgQaBSYQKLrAoOkCg9MCjZplPIgGBZPsxB0UD1QIfAgOyBUTTY7IFdaIFRaYFZK4FwiwKyiBUUQKiwKggTECYgSED2AgICBEwIGBTMCDCBTKwKbLAplYECsCDJApmuA81AkK4EwkCoEgTVYFQCBMCBMCBMQJiBIQJiB7AQEBAiYEDAgYETApkQIEQIlYESsCJSB5wQHBA9CwJBYEgsCQECQECYECQgSECQgSECQgSgICB5A8MCJgQaBAwImBGBEwPIHkDyAgewPRAlA9geiBIQJQPRAkIEhAkIEoCAgf//Z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5885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5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Skolastiske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økonomer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meget</a:t>
            </a:r>
            <a:r>
              <a:rPr lang="en-US" sz="3200" b="1" dirty="0" smtClean="0"/>
              <a:t> op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åger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7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/>
              <a:t>Såkaldte ‘skolastiske’ økonomer brugte meget tid på at  definere og diskutere </a:t>
            </a:r>
            <a:r>
              <a:rPr lang="da-DK" sz="2800" dirty="0" smtClean="0"/>
              <a:t>lån og åger</a:t>
            </a:r>
            <a:endParaRPr lang="da-DK" sz="2800" dirty="0"/>
          </a:p>
          <a:p>
            <a:r>
              <a:rPr lang="da-DK" sz="2800" dirty="0"/>
              <a:t>San </a:t>
            </a:r>
            <a:r>
              <a:rPr lang="da-DK" sz="2800" dirty="0" err="1"/>
              <a:t>Bernadino</a:t>
            </a:r>
            <a:r>
              <a:rPr lang="da-DK" sz="2800" dirty="0"/>
              <a:t> di Siena (1380-1444); Sant Antonio da Firenze (1389-1459</a:t>
            </a:r>
            <a:r>
              <a:rPr lang="da-DK" sz="2800" dirty="0" smtClean="0"/>
              <a:t>) er prominent eksempler</a:t>
            </a:r>
          </a:p>
          <a:p>
            <a:endParaRPr lang="da-DK" sz="2800" dirty="0" smtClean="0"/>
          </a:p>
          <a:p>
            <a:endParaRPr lang="da-DK" sz="2800" dirty="0"/>
          </a:p>
          <a:p>
            <a:endParaRPr lang="da-DK" sz="2800" dirty="0" smtClean="0"/>
          </a:p>
          <a:p>
            <a:r>
              <a:rPr lang="da-DK" sz="2800" dirty="0" smtClean="0"/>
              <a:t>KUN lån kunne give anledning til åger</a:t>
            </a:r>
            <a:endParaRPr lang="da-DK" sz="2800" dirty="0"/>
          </a:p>
          <a:p>
            <a:r>
              <a:rPr lang="en-US" sz="2800" dirty="0" smtClean="0"/>
              <a:t>Men </a:t>
            </a:r>
            <a:r>
              <a:rPr lang="en-US" sz="2800" dirty="0" err="1" smtClean="0"/>
              <a:t>hvad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et </a:t>
            </a:r>
            <a:r>
              <a:rPr lang="en-US" sz="2800" dirty="0" err="1" smtClean="0"/>
              <a:t>lån</a:t>
            </a:r>
            <a:r>
              <a:rPr lang="en-US" sz="2800" dirty="0" smtClean="0"/>
              <a:t>?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hvad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rente</a:t>
            </a:r>
            <a:r>
              <a:rPr lang="en-US" sz="2800" dirty="0" smtClean="0"/>
              <a:t>?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hvad</a:t>
            </a:r>
            <a:r>
              <a:rPr lang="en-US" sz="2800" dirty="0" smtClean="0"/>
              <a:t> med </a:t>
            </a:r>
            <a:r>
              <a:rPr lang="en-US" sz="2800" dirty="0" err="1" smtClean="0"/>
              <a:t>alle</a:t>
            </a:r>
            <a:r>
              <a:rPr lang="en-US" sz="2800" dirty="0" smtClean="0"/>
              <a:t> de </a:t>
            </a:r>
            <a:r>
              <a:rPr lang="en-US" sz="2800" dirty="0" err="1" smtClean="0"/>
              <a:t>små</a:t>
            </a:r>
            <a:r>
              <a:rPr lang="en-US" sz="2800" dirty="0" smtClean="0"/>
              <a:t> tricks?</a:t>
            </a:r>
            <a:endParaRPr lang="en-US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17281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038274" cy="120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9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</a:t>
            </a:r>
            <a:r>
              <a:rPr lang="en-US" sz="3200" b="1" dirty="0" smtClean="0"/>
              <a:t>er </a:t>
            </a:r>
            <a:r>
              <a:rPr lang="en-US" sz="3200" b="1" dirty="0" err="1" smtClean="0"/>
              <a:t>var</a:t>
            </a:r>
            <a:r>
              <a:rPr lang="en-US" sz="3200" b="1" dirty="0" smtClean="0"/>
              <a:t> mange </a:t>
            </a:r>
            <a:r>
              <a:rPr lang="en-US" sz="3200" b="1" dirty="0" err="1" smtClean="0"/>
              <a:t>omgåelser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2484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err="1"/>
              <a:t>Prisen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100, men du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betale</a:t>
            </a:r>
            <a:r>
              <a:rPr lang="en-US" sz="2800" dirty="0"/>
              <a:t> 105 om en </a:t>
            </a:r>
            <a:r>
              <a:rPr lang="en-US" sz="2800" dirty="0" err="1" smtClean="0"/>
              <a:t>måned</a:t>
            </a:r>
            <a:r>
              <a:rPr lang="en-US" sz="2800" dirty="0" smtClean="0"/>
              <a:t>!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2800" dirty="0" smtClean="0"/>
              <a:t>ÅGER!</a:t>
            </a:r>
            <a:endParaRPr lang="en-US" sz="2800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Prisen er 105, men du slipper med 100, hvis du betaler nu!</a:t>
            </a:r>
          </a:p>
          <a:p>
            <a:pPr marL="0" indent="0" algn="ctr">
              <a:buNone/>
            </a:pPr>
            <a:r>
              <a:rPr lang="da-DK" dirty="0" smtClean="0"/>
              <a:t>ALT OK!</a:t>
            </a:r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42" y="3501008"/>
            <a:ext cx="2376264" cy="236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3790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6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</a:t>
            </a:r>
            <a:r>
              <a:rPr lang="en-US" sz="3200" b="1" dirty="0" smtClean="0"/>
              <a:t>er </a:t>
            </a:r>
            <a:r>
              <a:rPr lang="en-US" sz="3200" b="1" dirty="0" err="1" smtClean="0"/>
              <a:t>var</a:t>
            </a:r>
            <a:r>
              <a:rPr lang="en-US" sz="3200" b="1" dirty="0" smtClean="0"/>
              <a:t> mange </a:t>
            </a:r>
            <a:r>
              <a:rPr lang="en-US" sz="3200" b="1" dirty="0" err="1" smtClean="0"/>
              <a:t>omgåelser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“</a:t>
            </a:r>
            <a:r>
              <a:rPr lang="en-US" sz="2800" dirty="0" err="1"/>
              <a:t>Gaver</a:t>
            </a:r>
            <a:r>
              <a:rPr lang="en-US" sz="2800" dirty="0"/>
              <a:t>” </a:t>
            </a:r>
            <a:r>
              <a:rPr lang="en-US" sz="2800" dirty="0" err="1"/>
              <a:t>fra</a:t>
            </a:r>
            <a:r>
              <a:rPr lang="en-US" sz="2800" dirty="0"/>
              <a:t> </a:t>
            </a:r>
            <a:r>
              <a:rPr lang="en-US" sz="2800" dirty="0" err="1"/>
              <a:t>banken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 smtClean="0"/>
              <a:t>indskyderen</a:t>
            </a:r>
            <a:endParaRPr lang="en-US" sz="2800" dirty="0" smtClean="0"/>
          </a:p>
          <a:p>
            <a:r>
              <a:rPr lang="en-US" sz="2800" dirty="0" err="1" smtClean="0"/>
              <a:t>Køb</a:t>
            </a:r>
            <a:r>
              <a:rPr lang="en-US" sz="2800" dirty="0" smtClean="0"/>
              <a:t> </a:t>
            </a:r>
            <a:r>
              <a:rPr lang="en-US" sz="2800" dirty="0" err="1"/>
              <a:t>af</a:t>
            </a:r>
            <a:r>
              <a:rPr lang="en-US" sz="2800" dirty="0"/>
              <a:t> </a:t>
            </a:r>
            <a:r>
              <a:rPr lang="en-US" sz="2800" dirty="0" err="1"/>
              <a:t>fremtidige</a:t>
            </a:r>
            <a:r>
              <a:rPr lang="en-US" sz="2800" dirty="0"/>
              <a:t> </a:t>
            </a:r>
            <a:r>
              <a:rPr lang="en-US" sz="2800" dirty="0" err="1"/>
              <a:t>betalinger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livsforsikring</a:t>
            </a:r>
            <a:r>
              <a:rPr lang="en-US" sz="2800" dirty="0"/>
              <a:t> med </a:t>
            </a:r>
            <a:r>
              <a:rPr lang="en-US" sz="2800" dirty="0" err="1"/>
              <a:t>diskontering</a:t>
            </a:r>
            <a:r>
              <a:rPr lang="en-US" sz="2800" dirty="0"/>
              <a:t> (</a:t>
            </a:r>
            <a:r>
              <a:rPr lang="en-US" sz="2800" dirty="0" err="1"/>
              <a:t>det</a:t>
            </a:r>
            <a:r>
              <a:rPr lang="en-US" sz="2800" dirty="0"/>
              <a:t> </a:t>
            </a:r>
            <a:r>
              <a:rPr lang="en-US" sz="2800" dirty="0" err="1"/>
              <a:t>var</a:t>
            </a:r>
            <a:r>
              <a:rPr lang="en-US" sz="2800" dirty="0"/>
              <a:t> ok!)</a:t>
            </a:r>
          </a:p>
          <a:p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/>
              <a:t>så</a:t>
            </a:r>
            <a:r>
              <a:rPr lang="en-US" sz="2800" dirty="0"/>
              <a:t> en </a:t>
            </a:r>
            <a:r>
              <a:rPr lang="en-US" sz="2800" dirty="0" err="1"/>
              <a:t>af</a:t>
            </a:r>
            <a:r>
              <a:rPr lang="en-US" sz="2800" dirty="0"/>
              <a:t> de </a:t>
            </a:r>
            <a:r>
              <a:rPr lang="en-US" sz="2800" dirty="0" err="1"/>
              <a:t>mest</a:t>
            </a:r>
            <a:r>
              <a:rPr lang="en-US" sz="2800" dirty="0"/>
              <a:t> </a:t>
            </a:r>
            <a:r>
              <a:rPr lang="en-US" sz="2800" dirty="0" err="1"/>
              <a:t>kreative</a:t>
            </a:r>
            <a:r>
              <a:rPr lang="en-US" sz="2800" dirty="0"/>
              <a:t>: </a:t>
            </a:r>
            <a:r>
              <a:rPr lang="en-US" sz="2800" dirty="0" err="1"/>
              <a:t>Valutahandel</a:t>
            </a:r>
            <a:r>
              <a:rPr lang="en-US" sz="2800" dirty="0"/>
              <a:t>!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69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Valutahandel</a:t>
            </a:r>
            <a:r>
              <a:rPr lang="en-US" sz="3200" b="1" dirty="0"/>
              <a:t> </a:t>
            </a:r>
            <a:r>
              <a:rPr lang="en-US" sz="3200" b="1" dirty="0" err="1"/>
              <a:t>kan</a:t>
            </a:r>
            <a:r>
              <a:rPr lang="en-US" sz="3200" b="1" dirty="0"/>
              <a:t> </a:t>
            </a:r>
            <a:r>
              <a:rPr lang="en-US" sz="3200" b="1" dirty="0" err="1"/>
              <a:t>bruges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at </a:t>
            </a:r>
            <a:r>
              <a:rPr lang="en-US" sz="3200" b="1" dirty="0" err="1" smtClean="0"/>
              <a:t>skjule</a:t>
            </a:r>
            <a:r>
              <a:rPr lang="en-US" sz="3200" b="1" dirty="0" smtClean="0"/>
              <a:t> renter</a:t>
            </a:r>
            <a:endParaRPr lang="en-US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0506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Tænk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/>
              <a:t> </a:t>
            </a:r>
            <a:r>
              <a:rPr lang="en-US" sz="2800" dirty="0" err="1" smtClean="0"/>
              <a:t>eksempel</a:t>
            </a:r>
            <a:r>
              <a:rPr lang="en-US" sz="2800" dirty="0" smtClean="0"/>
              <a:t>, </a:t>
            </a:r>
            <a:r>
              <a:rPr lang="en-US" sz="2800" dirty="0" err="1" smtClean="0"/>
              <a:t>hvor</a:t>
            </a:r>
            <a:r>
              <a:rPr lang="en-US" sz="2800" dirty="0" smtClean="0"/>
              <a:t> 1 </a:t>
            </a:r>
            <a:r>
              <a:rPr lang="en-US" sz="2800" dirty="0"/>
              <a:t>f</a:t>
            </a:r>
            <a:r>
              <a:rPr lang="en-US" sz="2800" dirty="0" smtClean="0"/>
              <a:t>lorin = 2 </a:t>
            </a:r>
            <a:r>
              <a:rPr lang="en-US" sz="2800" dirty="0" err="1" smtClean="0"/>
              <a:t>pund</a:t>
            </a:r>
            <a:r>
              <a:rPr lang="en-US" sz="2800" dirty="0" smtClean="0"/>
              <a:t>, </a:t>
            </a:r>
            <a:r>
              <a:rPr lang="en-US" sz="2800" dirty="0" err="1" smtClean="0"/>
              <a:t>hvis</a:t>
            </a:r>
            <a:r>
              <a:rPr lang="en-US" sz="2800" dirty="0" smtClean="0"/>
              <a:t> man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levere</a:t>
            </a:r>
            <a:r>
              <a:rPr lang="en-US" sz="2800" dirty="0" smtClean="0"/>
              <a:t> med </a:t>
            </a:r>
            <a:r>
              <a:rPr lang="en-US" sz="2800" dirty="0" err="1" smtClean="0"/>
              <a:t>det</a:t>
            </a:r>
            <a:r>
              <a:rPr lang="en-US" sz="2800" dirty="0" smtClean="0"/>
              <a:t> </a:t>
            </a:r>
            <a:r>
              <a:rPr lang="en-US" sz="2800" dirty="0" err="1" smtClean="0"/>
              <a:t>samme</a:t>
            </a:r>
            <a:r>
              <a:rPr lang="en-US" sz="2800" dirty="0" smtClean="0"/>
              <a:t> (</a:t>
            </a:r>
            <a:r>
              <a:rPr lang="en-US" sz="2800" dirty="0" err="1" smtClean="0"/>
              <a:t>fiktive</a:t>
            </a:r>
            <a:r>
              <a:rPr lang="en-US" sz="2800" dirty="0" smtClean="0"/>
              <a:t> </a:t>
            </a:r>
            <a:r>
              <a:rPr lang="en-US" sz="2800" dirty="0" err="1" smtClean="0"/>
              <a:t>kurser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Men der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ikke</a:t>
            </a:r>
            <a:r>
              <a:rPr lang="en-US" sz="2800" dirty="0" smtClean="0"/>
              <a:t> </a:t>
            </a:r>
            <a:r>
              <a:rPr lang="en-US" sz="2800" dirty="0" err="1" smtClean="0"/>
              <a:t>lige</a:t>
            </a:r>
            <a:r>
              <a:rPr lang="en-US" sz="2800" dirty="0" smtClean="0"/>
              <a:t> internet, </a:t>
            </a:r>
            <a:r>
              <a:rPr lang="en-US" sz="2800" dirty="0" err="1" smtClean="0"/>
              <a:t>eller</a:t>
            </a:r>
            <a:r>
              <a:rPr lang="en-US" sz="2800" dirty="0" smtClean="0"/>
              <a:t> </a:t>
            </a:r>
            <a:r>
              <a:rPr lang="en-US" sz="2800" dirty="0" err="1" smtClean="0"/>
              <a:t>telefon</a:t>
            </a:r>
            <a:r>
              <a:rPr lang="en-US" sz="2800" dirty="0" smtClean="0"/>
              <a:t>, </a:t>
            </a:r>
            <a:r>
              <a:rPr lang="en-US" sz="2800" dirty="0" err="1" smtClean="0"/>
              <a:t>eller</a:t>
            </a:r>
            <a:r>
              <a:rPr lang="en-US" sz="2800" dirty="0" smtClean="0"/>
              <a:t>….</a:t>
            </a:r>
          </a:p>
          <a:p>
            <a:r>
              <a:rPr lang="en-US" sz="2800" dirty="0" err="1" smtClean="0"/>
              <a:t>Så</a:t>
            </a:r>
            <a:r>
              <a:rPr lang="en-US" sz="2800" dirty="0" smtClean="0"/>
              <a:t> der </a:t>
            </a:r>
            <a:r>
              <a:rPr lang="en-US" sz="2800" dirty="0" err="1" smtClean="0"/>
              <a:t>går</a:t>
            </a:r>
            <a:r>
              <a:rPr lang="en-US" sz="2800" dirty="0" smtClean="0"/>
              <a:t> en </a:t>
            </a:r>
            <a:r>
              <a:rPr lang="en-US" sz="2800" dirty="0" err="1" smtClean="0"/>
              <a:t>måneds</a:t>
            </a:r>
            <a:r>
              <a:rPr lang="en-US" sz="2800" dirty="0" smtClean="0"/>
              <a:t> </a:t>
            </a:r>
            <a:r>
              <a:rPr lang="en-US" sz="2800" dirty="0" err="1" smtClean="0"/>
              <a:t>tid</a:t>
            </a:r>
            <a:r>
              <a:rPr lang="en-US" sz="2800" dirty="0" smtClean="0"/>
              <a:t>, </a:t>
            </a:r>
            <a:r>
              <a:rPr lang="en-US" sz="2800" dirty="0" err="1" smtClean="0"/>
              <a:t>fra</a:t>
            </a:r>
            <a:r>
              <a:rPr lang="en-US" sz="2800" dirty="0" smtClean="0"/>
              <a:t> man </a:t>
            </a:r>
            <a:r>
              <a:rPr lang="en-US" sz="2800" dirty="0" err="1" smtClean="0"/>
              <a:t>har</a:t>
            </a:r>
            <a:r>
              <a:rPr lang="en-US" sz="2800" dirty="0" smtClean="0"/>
              <a:t> </a:t>
            </a:r>
            <a:r>
              <a:rPr lang="en-US" sz="2800" dirty="0" err="1" smtClean="0"/>
              <a:t>betalt</a:t>
            </a:r>
            <a:r>
              <a:rPr lang="en-US" sz="2800" dirty="0" smtClean="0"/>
              <a:t> 1 florin </a:t>
            </a:r>
            <a:r>
              <a:rPr lang="en-US" sz="2800" dirty="0" err="1" smtClean="0"/>
              <a:t>i</a:t>
            </a:r>
            <a:r>
              <a:rPr lang="en-US" sz="2800" dirty="0" smtClean="0"/>
              <a:t> Firenze </a:t>
            </a:r>
            <a:r>
              <a:rPr lang="en-US" sz="2800" dirty="0" err="1" smtClean="0"/>
              <a:t>til</a:t>
            </a:r>
            <a:r>
              <a:rPr lang="en-US" sz="2800" dirty="0" smtClean="0"/>
              <a:t> man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modtage</a:t>
            </a:r>
            <a:r>
              <a:rPr lang="en-US" sz="2800" dirty="0" smtClean="0"/>
              <a:t> 2 </a:t>
            </a:r>
            <a:r>
              <a:rPr lang="en-US" sz="2800" dirty="0" err="1" smtClean="0"/>
              <a:t>pund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London</a:t>
            </a:r>
          </a:p>
          <a:p>
            <a:r>
              <a:rPr lang="en-US" sz="2800" dirty="0" smtClean="0"/>
              <a:t> –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omvendt</a:t>
            </a:r>
            <a:r>
              <a:rPr lang="en-US" sz="2800" dirty="0" smtClean="0"/>
              <a:t>!</a:t>
            </a:r>
          </a:p>
          <a:p>
            <a:r>
              <a:rPr lang="en-US" sz="2800" dirty="0" err="1" smtClean="0"/>
              <a:t>Lidt</a:t>
            </a:r>
            <a:r>
              <a:rPr lang="en-US" sz="2800" dirty="0" smtClean="0"/>
              <a:t> </a:t>
            </a:r>
            <a:r>
              <a:rPr lang="en-US" sz="2800" dirty="0" err="1" smtClean="0"/>
              <a:t>som</a:t>
            </a:r>
            <a:r>
              <a:rPr lang="en-US" sz="2800" dirty="0" smtClean="0"/>
              <a:t> </a:t>
            </a:r>
            <a:r>
              <a:rPr lang="en-US" sz="2800" dirty="0" err="1" smtClean="0"/>
              <a:t>rejsechecks</a:t>
            </a:r>
            <a:r>
              <a:rPr lang="en-US" sz="2800" dirty="0" smtClean="0"/>
              <a:t> i (knap </a:t>
            </a:r>
            <a:r>
              <a:rPr lang="en-US" sz="2800" dirty="0" err="1" smtClean="0"/>
              <a:t>så</a:t>
            </a:r>
            <a:r>
              <a:rPr lang="en-US" sz="2800" dirty="0" smtClean="0"/>
              <a:t>) </a:t>
            </a:r>
            <a:r>
              <a:rPr lang="en-US" sz="2800" dirty="0" err="1" smtClean="0"/>
              <a:t>gamle</a:t>
            </a:r>
            <a:r>
              <a:rPr lang="en-US" sz="2800" dirty="0" smtClean="0"/>
              <a:t> </a:t>
            </a:r>
            <a:r>
              <a:rPr lang="en-US" sz="2800" dirty="0" err="1" smtClean="0"/>
              <a:t>dage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E52E53-6436-415F-B8A8-0DCB114EF7F8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2286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CTemplate2013">
  <a:themeElements>
    <a:clrScheme name="Custom 1">
      <a:dk1>
        <a:srgbClr val="2861A9"/>
      </a:dk1>
      <a:lt1>
        <a:sysClr val="window" lastClr="FFFFFF"/>
      </a:lt1>
      <a:dk2>
        <a:srgbClr val="052E65"/>
      </a:dk2>
      <a:lt2>
        <a:srgbClr val="C6E7FC"/>
      </a:lt2>
      <a:accent1>
        <a:srgbClr val="83D3FD"/>
      </a:accent1>
      <a:accent2>
        <a:srgbClr val="8FB5E4"/>
      </a:accent2>
      <a:accent3>
        <a:srgbClr val="5BD078"/>
      </a:accent3>
      <a:accent4>
        <a:srgbClr val="A5D028"/>
      </a:accent4>
      <a:accent5>
        <a:srgbClr val="F5C040"/>
      </a:accent5>
      <a:accent6>
        <a:srgbClr val="E4DF03"/>
      </a:accent6>
      <a:hlink>
        <a:srgbClr val="03D1E7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2861A9"/>
    </a:dk1>
    <a:lt1>
      <a:sysClr val="window" lastClr="FFFFFF"/>
    </a:lt1>
    <a:dk2>
      <a:srgbClr val="052E65"/>
    </a:dk2>
    <a:lt2>
      <a:srgbClr val="C6E7FC"/>
    </a:lt2>
    <a:accent1>
      <a:srgbClr val="83D3FD"/>
    </a:accent1>
    <a:accent2>
      <a:srgbClr val="8FB5E4"/>
    </a:accent2>
    <a:accent3>
      <a:srgbClr val="5BD078"/>
    </a:accent3>
    <a:accent4>
      <a:srgbClr val="A5D028"/>
    </a:accent4>
    <a:accent5>
      <a:srgbClr val="F5C040"/>
    </a:accent5>
    <a:accent6>
      <a:srgbClr val="E4DF03"/>
    </a:accent6>
    <a:hlink>
      <a:srgbClr val="03D1E7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36503A7B11445B1E2D427178FD89E" ma:contentTypeVersion="1" ma:contentTypeDescription="Create a new document." ma:contentTypeScope="" ma:versionID="98cebb50b7109c396a3c08395da82c2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F328A5-8B64-4F9B-8591-8A4B3549F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411E52-1A5F-4642-BAB1-4C1C063C1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425AD-840F-4C1F-8CE7-42D78FFB9817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1447</Words>
  <Application>Microsoft Office PowerPoint</Application>
  <PresentationFormat>Skærmshow (4:3)</PresentationFormat>
  <Paragraphs>192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FRICTemplate2013</vt:lpstr>
      <vt:lpstr>Hvorfor kan regulering ikke stoppe kriser?</vt:lpstr>
      <vt:lpstr>Regulering er nødvendig</vt:lpstr>
      <vt:lpstr>Hvorfor undgår vi ikke kriser?</vt:lpstr>
      <vt:lpstr>Tre lærerige eksempler</vt:lpstr>
      <vt:lpstr>1. I middelalder-Italien var rente = åger</vt:lpstr>
      <vt:lpstr>Skolastiske økonomer gik meget op i åger</vt:lpstr>
      <vt:lpstr>Der var mange omgåelser</vt:lpstr>
      <vt:lpstr>Der var mange omgåelser</vt:lpstr>
      <vt:lpstr>Valutahandel kan bruges til at skjule renter</vt:lpstr>
      <vt:lpstr>Valutahandel kan bruges til at skjule renter</vt:lpstr>
      <vt:lpstr>Valutahandel kan bruges til at skjule renter</vt:lpstr>
      <vt:lpstr>Og omgåelserne/fortolkningerne levede mens skolastikerne diskuterede</vt:lpstr>
      <vt:lpstr>Bacon om skolastikerne</vt:lpstr>
      <vt:lpstr>2. Regulation Q i USA</vt:lpstr>
      <vt:lpstr>Formål med Regulation Q i USA</vt:lpstr>
      <vt:lpstr>Regulation Q i USA</vt:lpstr>
      <vt:lpstr>I krisen var der et ‘run’ i money market funds</vt:lpstr>
      <vt:lpstr>Måske for meget at give Reg Q skylden…</vt:lpstr>
      <vt:lpstr>3. Politisk pres for gøre det lettere at købe en bolig</vt:lpstr>
      <vt:lpstr>Og kreativt blev det….</vt:lpstr>
      <vt:lpstr>Andre tiltag for at hjælpe fattige huskøbere</vt:lpstr>
      <vt:lpstr>Vi ved hvad der siden skete</vt:lpstr>
      <vt:lpstr> Vi ønsker nok ikke en verden uden kriser</vt:lpstr>
      <vt:lpstr>Fordele ved dynamik opvejer ulemper</vt:lpstr>
      <vt:lpstr>Vi risikerer at falde i søvn bag rattet</vt:lpstr>
      <vt:lpstr>Litteratur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Financial Frictions (FRIC)</dc:title>
  <dc:creator>Julie de Molade</dc:creator>
  <cp:lastModifiedBy>Ida Willumsen</cp:lastModifiedBy>
  <cp:revision>134</cp:revision>
  <cp:lastPrinted>2013-12-02T15:54:53Z</cp:lastPrinted>
  <dcterms:created xsi:type="dcterms:W3CDTF">2013-05-27T07:13:16Z</dcterms:created>
  <dcterms:modified xsi:type="dcterms:W3CDTF">2014-07-01T13:04:30Z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0x010100B2636503A7B11445B1E2D427178FD89E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