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02" r:id="rId21"/>
    <p:sldId id="275" r:id="rId22"/>
    <p:sldId id="276" r:id="rId23"/>
    <p:sldId id="277" r:id="rId24"/>
    <p:sldId id="278" r:id="rId25"/>
    <p:sldId id="279" r:id="rId26"/>
    <p:sldId id="280" r:id="rId27"/>
    <p:sldId id="281" r:id="rId28"/>
    <p:sldId id="282" r:id="rId29"/>
    <p:sldId id="296" r:id="rId30"/>
    <p:sldId id="283" r:id="rId31"/>
    <p:sldId id="284" r:id="rId32"/>
    <p:sldId id="297" r:id="rId33"/>
    <p:sldId id="285" r:id="rId34"/>
    <p:sldId id="298" r:id="rId35"/>
    <p:sldId id="301" r:id="rId36"/>
    <p:sldId id="286" r:id="rId37"/>
    <p:sldId id="287" r:id="rId38"/>
    <p:sldId id="288" r:id="rId39"/>
    <p:sldId id="289" r:id="rId40"/>
    <p:sldId id="299" r:id="rId41"/>
    <p:sldId id="300" r:id="rId42"/>
    <p:sldId id="291" r:id="rId43"/>
    <p:sldId id="293" r:id="rId44"/>
    <p:sldId id="290" r:id="rId45"/>
    <p:sldId id="294" r:id="rId46"/>
    <p:sldId id="295"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6" d="100"/>
          <a:sy n="46" d="100"/>
        </p:scale>
        <p:origin x="-516"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E3B84-F490-7C4F-A02D-7B8F469531D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5874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E3B84-F490-7C4F-A02D-7B8F469531D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75265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E3B84-F490-7C4F-A02D-7B8F469531D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135065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E3B84-F490-7C4F-A02D-7B8F469531D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324707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E3B84-F490-7C4F-A02D-7B8F469531D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158710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E3B84-F490-7C4F-A02D-7B8F469531D7}"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232897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E3B84-F490-7C4F-A02D-7B8F469531D7}" type="datetimeFigureOut">
              <a:rPr lang="en-US" smtClean="0"/>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165412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E3B84-F490-7C4F-A02D-7B8F469531D7}" type="datetimeFigureOut">
              <a:rPr lang="en-US" smtClean="0"/>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387899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E3B84-F490-7C4F-A02D-7B8F469531D7}" type="datetimeFigureOut">
              <a:rPr lang="en-US" smtClean="0"/>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2200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E3B84-F490-7C4F-A02D-7B8F469531D7}"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320910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E3B84-F490-7C4F-A02D-7B8F469531D7}"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BEADA-2611-424A-BD37-A9F550CD0DE1}" type="slidenum">
              <a:rPr lang="en-US" smtClean="0"/>
              <a:t>‹nr.›</a:t>
            </a:fld>
            <a:endParaRPr lang="en-US"/>
          </a:p>
        </p:txBody>
      </p:sp>
    </p:spTree>
    <p:extLst>
      <p:ext uri="{BB962C8B-B14F-4D97-AF65-F5344CB8AC3E}">
        <p14:creationId xmlns:p14="http://schemas.microsoft.com/office/powerpoint/2010/main" val="27407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E3B84-F490-7C4F-A02D-7B8F469531D7}" type="datetimeFigureOut">
              <a:rPr lang="en-US" smtClean="0"/>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BEADA-2611-424A-BD37-A9F550CD0DE1}" type="slidenum">
              <a:rPr lang="en-US" smtClean="0"/>
              <a:t>‹nr.›</a:t>
            </a:fld>
            <a:endParaRPr lang="en-US"/>
          </a:p>
        </p:txBody>
      </p:sp>
    </p:spTree>
    <p:extLst>
      <p:ext uri="{BB962C8B-B14F-4D97-AF65-F5344CB8AC3E}">
        <p14:creationId xmlns:p14="http://schemas.microsoft.com/office/powerpoint/2010/main" val="214537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2167" y="264583"/>
            <a:ext cx="4931833" cy="4462760"/>
          </a:xfrm>
          <a:prstGeom prst="rect">
            <a:avLst/>
          </a:prstGeom>
        </p:spPr>
        <p:txBody>
          <a:bodyPr wrap="square">
            <a:spAutoFit/>
          </a:bodyPr>
          <a:lstStyle/>
          <a:p>
            <a:r>
              <a:rPr lang="en-US" sz="3600" dirty="0"/>
              <a:t>Nuclear Deniers: Guilty Knowledge of Radiation from Hiroshima to Fukushima </a:t>
            </a:r>
            <a:endParaRPr lang="en-US" sz="3600" dirty="0" smtClean="0"/>
          </a:p>
          <a:p>
            <a:endParaRPr lang="en-US" sz="2800" dirty="0"/>
          </a:p>
          <a:p>
            <a:r>
              <a:rPr lang="en-US" sz="2800" dirty="0" smtClean="0"/>
              <a:t>Charles Perrow, Emeritus Professor, Yale University</a:t>
            </a:r>
          </a:p>
          <a:p>
            <a:r>
              <a:rPr lang="en-US" sz="2800" dirty="0" smtClean="0"/>
              <a:t>Visiting Professor, Stanford University</a:t>
            </a:r>
            <a:endParaRPr lang="en-US" sz="2800" dirty="0"/>
          </a:p>
        </p:txBody>
      </p:sp>
    </p:spTree>
    <p:extLst>
      <p:ext uri="{BB962C8B-B14F-4D97-AF65-F5344CB8AC3E}">
        <p14:creationId xmlns:p14="http://schemas.microsoft.com/office/powerpoint/2010/main" val="155671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999" y="306917"/>
            <a:ext cx="8138583" cy="1815882"/>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1956:  Nat. Acad. of Scientists: Nuclear scientists: low-level radiation not harmful.  </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Geneticists: all levels are harmful.</a:t>
            </a:r>
          </a:p>
          <a:p>
            <a:endParaRPr lang="en-US" sz="2800" dirty="0" smtClean="0"/>
          </a:p>
        </p:txBody>
      </p:sp>
      <p:sp>
        <p:nvSpPr>
          <p:cNvPr id="3" name="Rectangle 2"/>
          <p:cNvSpPr/>
          <p:nvPr/>
        </p:nvSpPr>
        <p:spPr>
          <a:xfrm>
            <a:off x="507999" y="1894417"/>
            <a:ext cx="6350001" cy="1384995"/>
          </a:xfrm>
          <a:prstGeom prst="rect">
            <a:avLst/>
          </a:prstGeom>
        </p:spPr>
        <p:txBody>
          <a:bodyPr wrap="square">
            <a:spAutoFit/>
          </a:bodyPr>
          <a:lstStyle/>
          <a:p>
            <a:r>
              <a:rPr lang="en-US" sz="2800" b="1" dirty="0" smtClean="0"/>
              <a:t>2005 </a:t>
            </a:r>
            <a:r>
              <a:rPr lang="en-US" sz="2800" dirty="0" smtClean="0"/>
              <a:t>BEIR VII:  any dose harmful; extensive health effects other than cancer including genetic generational changes.</a:t>
            </a:r>
            <a:endParaRPr lang="en-US" sz="2800" b="1" dirty="0"/>
          </a:p>
        </p:txBody>
      </p:sp>
    </p:spTree>
    <p:extLst>
      <p:ext uri="{BB962C8B-B14F-4D97-AF65-F5344CB8AC3E}">
        <p14:creationId xmlns:p14="http://schemas.microsoft.com/office/powerpoint/2010/main" val="3934499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999" y="306917"/>
            <a:ext cx="8138583" cy="1815882"/>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1956:  Nat. Acad. of Scientists: Nuclear scientists: low-level radiation not harmful.  </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Geneticists: all levels are harmful.</a:t>
            </a:r>
          </a:p>
          <a:p>
            <a:endParaRPr lang="en-US" sz="2800" dirty="0" smtClean="0"/>
          </a:p>
        </p:txBody>
      </p:sp>
      <p:sp>
        <p:nvSpPr>
          <p:cNvPr id="3" name="Rectangle 2"/>
          <p:cNvSpPr/>
          <p:nvPr/>
        </p:nvSpPr>
        <p:spPr>
          <a:xfrm>
            <a:off x="507999" y="1894417"/>
            <a:ext cx="6350001" cy="1815882"/>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2005 BEIR VII:  any dose harmful; extensive health effects other than cancer including genetic generational changes.</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extBox 3"/>
          <p:cNvSpPr txBox="1"/>
          <p:nvPr/>
        </p:nvSpPr>
        <p:spPr>
          <a:xfrm>
            <a:off x="582082" y="4127500"/>
            <a:ext cx="8064499" cy="1384995"/>
          </a:xfrm>
          <a:prstGeom prst="rect">
            <a:avLst/>
          </a:prstGeom>
          <a:noFill/>
        </p:spPr>
        <p:txBody>
          <a:bodyPr wrap="square" rtlCol="0">
            <a:spAutoFit/>
          </a:bodyPr>
          <a:lstStyle/>
          <a:p>
            <a:r>
              <a:rPr lang="en-US" sz="2800" dirty="0"/>
              <a:t>Radiation-related excess deaths: 2,850 to 3,800</a:t>
            </a:r>
          </a:p>
          <a:p>
            <a:r>
              <a:rPr lang="en-US" sz="2800" dirty="0" smtClean="0"/>
              <a:t>Bomb death rate from immediate effects: </a:t>
            </a:r>
          </a:p>
          <a:p>
            <a:r>
              <a:rPr lang="en-US" sz="2800" dirty="0"/>
              <a:t>	</a:t>
            </a:r>
            <a:r>
              <a:rPr lang="en-US" sz="2800" dirty="0" smtClean="0"/>
              <a:t>about 200,000</a:t>
            </a:r>
          </a:p>
        </p:txBody>
      </p:sp>
    </p:spTree>
    <p:extLst>
      <p:ext uri="{BB962C8B-B14F-4D97-AF65-F5344CB8AC3E}">
        <p14:creationId xmlns:p14="http://schemas.microsoft.com/office/powerpoint/2010/main" val="175795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1916" y="539750"/>
            <a:ext cx="7313083" cy="2246769"/>
          </a:xfrm>
          <a:prstGeom prst="rect">
            <a:avLst/>
          </a:prstGeom>
          <a:noFill/>
        </p:spPr>
        <p:txBody>
          <a:bodyPr wrap="square" rtlCol="0">
            <a:spAutoFit/>
          </a:bodyPr>
          <a:lstStyle/>
          <a:p>
            <a:r>
              <a:rPr lang="en-US" sz="2800" dirty="0" smtClean="0"/>
              <a:t>Nuclear bomb fuel processing plants</a:t>
            </a:r>
          </a:p>
          <a:p>
            <a:endParaRPr lang="en-US" sz="2800" dirty="0"/>
          </a:p>
          <a:p>
            <a:r>
              <a:rPr lang="en-US" sz="2800" b="1" dirty="0" smtClean="0"/>
              <a:t>1957</a:t>
            </a:r>
            <a:r>
              <a:rPr lang="en-US" sz="2800" dirty="0" smtClean="0"/>
              <a:t>  Windscale, UK.  Large areas of Wales contaminated.  No announcement.</a:t>
            </a:r>
          </a:p>
          <a:p>
            <a:endParaRPr lang="en-US" sz="2800" b="1" dirty="0" smtClean="0"/>
          </a:p>
        </p:txBody>
      </p:sp>
    </p:spTree>
    <p:extLst>
      <p:ext uri="{BB962C8B-B14F-4D97-AF65-F5344CB8AC3E}">
        <p14:creationId xmlns:p14="http://schemas.microsoft.com/office/powerpoint/2010/main" val="4196098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1916" y="539750"/>
            <a:ext cx="7313083" cy="2246769"/>
          </a:xfrm>
          <a:prstGeom prst="rect">
            <a:avLst/>
          </a:prstGeom>
          <a:noFill/>
        </p:spPr>
        <p:txBody>
          <a:bodyPr wrap="square" rtlCol="0">
            <a:spAutoFit/>
          </a:bodyPr>
          <a:lstStyle/>
          <a:p>
            <a:r>
              <a:rPr lang="en-US" sz="2800" dirty="0" smtClean="0"/>
              <a:t>Nuclear bomb fuel processing plants</a:t>
            </a:r>
          </a:p>
          <a:p>
            <a:endParaRPr lang="en-US" sz="2800" dirty="0"/>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1957  Windscale, UK.  Large areas of Wales contaminated.  No announcement.</a:t>
            </a:r>
          </a:p>
          <a:p>
            <a:endParaRPr lang="en-US" sz="2800" b="1" dirty="0" smtClean="0"/>
          </a:p>
        </p:txBody>
      </p:sp>
      <p:sp>
        <p:nvSpPr>
          <p:cNvPr id="3" name="Rectangle 2"/>
          <p:cNvSpPr/>
          <p:nvPr/>
        </p:nvSpPr>
        <p:spPr>
          <a:xfrm>
            <a:off x="941917" y="2455333"/>
            <a:ext cx="6328834" cy="1384995"/>
          </a:xfrm>
          <a:prstGeom prst="rect">
            <a:avLst/>
          </a:prstGeom>
        </p:spPr>
        <p:txBody>
          <a:bodyPr wrap="square">
            <a:spAutoFit/>
          </a:bodyPr>
          <a:lstStyle/>
          <a:p>
            <a:r>
              <a:rPr lang="en-US" sz="2800" b="1" dirty="0" smtClean="0"/>
              <a:t>1957  </a:t>
            </a:r>
            <a:r>
              <a:rPr lang="en-US" sz="2800" dirty="0" smtClean="0"/>
              <a:t>Chelyabinsk, Soviet Union, Ural Mountains.  Nearly one half a million people irradiated. Secret for 30 years. </a:t>
            </a:r>
            <a:endParaRPr lang="en-US" sz="2800" b="1" dirty="0"/>
          </a:p>
        </p:txBody>
      </p:sp>
    </p:spTree>
    <p:extLst>
      <p:ext uri="{BB962C8B-B14F-4D97-AF65-F5344CB8AC3E}">
        <p14:creationId xmlns:p14="http://schemas.microsoft.com/office/powerpoint/2010/main" val="1497684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49" y="285750"/>
            <a:ext cx="7916333" cy="5693867"/>
          </a:xfrm>
          <a:prstGeom prst="rect">
            <a:avLst/>
          </a:prstGeom>
          <a:noFill/>
        </p:spPr>
        <p:txBody>
          <a:bodyPr wrap="square" rtlCol="0">
            <a:spAutoFit/>
          </a:bodyPr>
          <a:lstStyle/>
          <a:p>
            <a:r>
              <a:rPr lang="en-US" sz="2800" dirty="0" smtClean="0"/>
              <a:t>Accepting nuclear</a:t>
            </a:r>
          </a:p>
          <a:p>
            <a:endParaRPr lang="en-US" sz="2800" dirty="0" smtClean="0"/>
          </a:p>
          <a:p>
            <a:r>
              <a:rPr lang="en-US" sz="2800" b="1" dirty="0" smtClean="0"/>
              <a:t>1953: </a:t>
            </a:r>
            <a:r>
              <a:rPr lang="en-US" sz="2800" dirty="0" smtClean="0"/>
              <a:t>US National Security Council: </a:t>
            </a:r>
            <a:endParaRPr lang="en-US" sz="2800" b="1" dirty="0"/>
          </a:p>
          <a:p>
            <a:r>
              <a:rPr lang="en-US" sz="2800" dirty="0" smtClean="0"/>
              <a:t> </a:t>
            </a:r>
          </a:p>
          <a:p>
            <a:r>
              <a:rPr lang="en-US" sz="2800" dirty="0" smtClean="0">
                <a:effectLst/>
                <a:latin typeface="Times New Roman"/>
                <a:ea typeface="ＭＳ 明朝"/>
              </a:rPr>
              <a:t>"The President and Secretary [John Foster] Dulles were in complete agreement that somehow or other the </a:t>
            </a:r>
            <a:r>
              <a:rPr lang="en-US" sz="2800" i="1" dirty="0" err="1" smtClean="0">
                <a:effectLst/>
                <a:latin typeface="Times New Roman"/>
                <a:ea typeface="ＭＳ 明朝"/>
              </a:rPr>
              <a:t>tabu</a:t>
            </a:r>
            <a:r>
              <a:rPr lang="en-US" sz="2800" dirty="0" smtClean="0">
                <a:effectLst/>
                <a:latin typeface="Times New Roman"/>
                <a:ea typeface="ＭＳ 明朝"/>
              </a:rPr>
              <a:t> [sic] which surrounds the use of atomic weapons would have to be </a:t>
            </a:r>
            <a:r>
              <a:rPr lang="en-US" sz="2800" i="1" dirty="0" smtClean="0">
                <a:effectLst/>
                <a:latin typeface="Times New Roman"/>
                <a:ea typeface="ＭＳ 明朝"/>
              </a:rPr>
              <a:t>destroyed</a:t>
            </a:r>
            <a:r>
              <a:rPr lang="en-US" sz="2800" dirty="0" smtClean="0">
                <a:effectLst/>
                <a:latin typeface="Times New Roman"/>
                <a:ea typeface="ＭＳ 明朝"/>
              </a:rPr>
              <a:t>.” </a:t>
            </a:r>
          </a:p>
          <a:p>
            <a:endParaRPr lang="en-US" sz="2800" dirty="0" smtClean="0">
              <a:effectLst/>
              <a:latin typeface="Times New Roman"/>
              <a:ea typeface="ＭＳ 明朝"/>
            </a:endParaRPr>
          </a:p>
          <a:p>
            <a:r>
              <a:rPr lang="en-US" sz="2800" dirty="0" smtClean="0">
                <a:effectLst/>
                <a:latin typeface="Times New Roman"/>
                <a:ea typeface="ＭＳ 明朝"/>
              </a:rPr>
              <a:t>	“ While Secretary Dulles admitted that in the present state of world opinion we could not use an A-bomb, we should make every effort now to </a:t>
            </a:r>
            <a:r>
              <a:rPr lang="en-US" sz="2800" i="1" dirty="0" smtClean="0">
                <a:effectLst/>
                <a:latin typeface="Times New Roman"/>
                <a:ea typeface="ＭＳ 明朝"/>
              </a:rPr>
              <a:t>dissipate this feeling</a:t>
            </a:r>
            <a:r>
              <a:rPr lang="en-US" sz="2800" dirty="0" smtClean="0">
                <a:effectLst/>
                <a:latin typeface="Times New Roman"/>
                <a:ea typeface="ＭＳ 明朝"/>
              </a:rPr>
              <a:t>."</a:t>
            </a:r>
            <a:r>
              <a:rPr lang="en-US" sz="2800" dirty="0" smtClean="0">
                <a:effectLst/>
              </a:rPr>
              <a:t> </a:t>
            </a:r>
            <a:endParaRPr lang="en-US" sz="2800" b="1" dirty="0"/>
          </a:p>
        </p:txBody>
      </p:sp>
    </p:spTree>
    <p:extLst>
      <p:ext uri="{BB962C8B-B14F-4D97-AF65-F5344CB8AC3E}">
        <p14:creationId xmlns:p14="http://schemas.microsoft.com/office/powerpoint/2010/main" val="139573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583" y="222250"/>
            <a:ext cx="8350250" cy="4401205"/>
          </a:xfrm>
          <a:prstGeom prst="rect">
            <a:avLst/>
          </a:prstGeom>
          <a:noFill/>
        </p:spPr>
        <p:txBody>
          <a:bodyPr wrap="square" rtlCol="0">
            <a:spAutoFit/>
          </a:bodyPr>
          <a:lstStyle/>
          <a:p>
            <a:r>
              <a:rPr lang="en-US" sz="2800" b="1" dirty="0" smtClean="0"/>
              <a:t>1953 </a:t>
            </a:r>
            <a:r>
              <a:rPr lang="en-US" sz="2800" dirty="0" smtClean="0"/>
              <a:t>AEC Chair:</a:t>
            </a:r>
          </a:p>
          <a:p>
            <a:endParaRPr lang="en-US" sz="2800" dirty="0"/>
          </a:p>
          <a:p>
            <a:r>
              <a:rPr lang="en-US" sz="2800" dirty="0" smtClean="0"/>
              <a:t> </a:t>
            </a:r>
            <a:r>
              <a:rPr lang="en-US" sz="2800" dirty="0" smtClean="0">
                <a:effectLst/>
                <a:latin typeface="Times New Roman"/>
                <a:ea typeface="ＭＳ 明朝"/>
              </a:rPr>
              <a:t>“highlight the peaceful applications of nuclear explosive devices and thereby create a climate of world opinion that is </a:t>
            </a:r>
            <a:r>
              <a:rPr lang="en-US" sz="2800" i="1" dirty="0" smtClean="0">
                <a:effectLst/>
                <a:latin typeface="Times New Roman"/>
                <a:ea typeface="ＭＳ 明朝"/>
              </a:rPr>
              <a:t>more favorable to weapons development and tests.”</a:t>
            </a:r>
            <a:r>
              <a:rPr lang="en-US" sz="2800" dirty="0" smtClean="0">
                <a:effectLst/>
                <a:latin typeface="Times New Roman"/>
                <a:ea typeface="ＭＳ 明朝"/>
              </a:rPr>
              <a:t> </a:t>
            </a:r>
          </a:p>
          <a:p>
            <a:endParaRPr lang="en-US" sz="2800" dirty="0" smtClean="0">
              <a:effectLst/>
              <a:latin typeface="Times New Roman"/>
              <a:ea typeface="ＭＳ 明朝"/>
            </a:endParaRPr>
          </a:p>
          <a:p>
            <a:r>
              <a:rPr lang="en-US" sz="2800" dirty="0" smtClean="0">
                <a:effectLst/>
                <a:latin typeface="Times New Roman"/>
                <a:ea typeface="ＭＳ 明朝"/>
              </a:rPr>
              <a:t>As a DOD official put it in 1953:  "The </a:t>
            </a:r>
            <a:r>
              <a:rPr lang="en-US" sz="2800" i="1" dirty="0" smtClean="0">
                <a:effectLst/>
                <a:latin typeface="Times New Roman"/>
                <a:ea typeface="ＭＳ 明朝"/>
              </a:rPr>
              <a:t>atomic bomb</a:t>
            </a:r>
            <a:r>
              <a:rPr lang="en-US" sz="2800" dirty="0" smtClean="0">
                <a:effectLst/>
                <a:latin typeface="Times New Roman"/>
                <a:ea typeface="ＭＳ 明朝"/>
              </a:rPr>
              <a:t> will be </a:t>
            </a:r>
            <a:r>
              <a:rPr lang="en-US" sz="2800" i="1" dirty="0" smtClean="0">
                <a:effectLst/>
                <a:latin typeface="Times New Roman"/>
                <a:ea typeface="ＭＳ 明朝"/>
              </a:rPr>
              <a:t>accepted</a:t>
            </a:r>
            <a:r>
              <a:rPr lang="en-US" sz="2800" dirty="0" smtClean="0">
                <a:effectLst/>
                <a:latin typeface="Times New Roman"/>
                <a:ea typeface="ＭＳ 明朝"/>
              </a:rPr>
              <a:t> far more readily if at the same time atomic energy is being used for constructive ends</a:t>
            </a:r>
            <a:r>
              <a:rPr lang="en-US" sz="2800" dirty="0" smtClean="0">
                <a:effectLst/>
              </a:rPr>
              <a:t> </a:t>
            </a:r>
            <a:endParaRPr lang="en-US" sz="2800" b="1" dirty="0"/>
          </a:p>
        </p:txBody>
      </p:sp>
    </p:spTree>
    <p:extLst>
      <p:ext uri="{BB962C8B-B14F-4D97-AF65-F5344CB8AC3E}">
        <p14:creationId xmlns:p14="http://schemas.microsoft.com/office/powerpoint/2010/main" val="387916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583" y="222250"/>
            <a:ext cx="8350250" cy="612475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1953 AEC Chair:</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“highlight the peaceful applications of nuclear explosive devices and thereby create a climate of world opinion that is </a:t>
            </a:r>
            <a:r>
              <a:rPr lang="en-US" sz="2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more favorable to weapons development and tests.”</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 </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As a DOD official put it in 1953:  "The </a:t>
            </a:r>
            <a:r>
              <a:rPr lang="en-US" sz="2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atomic bomb</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 will be </a:t>
            </a:r>
            <a:r>
              <a:rPr lang="en-US" sz="2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accepted</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 far more readily if at the same time atomic energy is being used for constructive ends.”</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endParaRPr>
          </a:p>
          <a:p>
            <a:r>
              <a:rPr lang="en-US" sz="2800" dirty="0" smtClean="0">
                <a:effectLst/>
              </a:rPr>
              <a:t> </a:t>
            </a:r>
            <a:r>
              <a:rPr lang="en-US" sz="2800" dirty="0" smtClean="0">
                <a:effectLst/>
                <a:latin typeface="Times New Roman"/>
                <a:ea typeface="ＭＳ 明朝"/>
              </a:rPr>
              <a:t>In 1953 the State Department warned that the civilian nuclear power industry could be seriously damaged because of the “</a:t>
            </a:r>
            <a:r>
              <a:rPr lang="en-US" sz="2800" i="1" dirty="0" smtClean="0">
                <a:effectLst/>
                <a:latin typeface="Times New Roman"/>
                <a:ea typeface="ＭＳ 明朝"/>
              </a:rPr>
              <a:t>mistaken impression</a:t>
            </a:r>
            <a:r>
              <a:rPr lang="en-US" sz="2800" dirty="0" smtClean="0">
                <a:effectLst/>
                <a:latin typeface="Times New Roman"/>
                <a:ea typeface="ＭＳ 明朝"/>
              </a:rPr>
              <a:t>” that low-level radiation is hazardous. </a:t>
            </a:r>
            <a:endParaRPr lang="en-US" sz="2800" b="1" dirty="0"/>
          </a:p>
        </p:txBody>
      </p:sp>
    </p:spTree>
    <p:extLst>
      <p:ext uri="{BB962C8B-B14F-4D97-AF65-F5344CB8AC3E}">
        <p14:creationId xmlns:p14="http://schemas.microsoft.com/office/powerpoint/2010/main" val="2830693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583" y="317501"/>
            <a:ext cx="8191500" cy="1815882"/>
          </a:xfrm>
          <a:prstGeom prst="rect">
            <a:avLst/>
          </a:prstGeom>
        </p:spPr>
        <p:txBody>
          <a:bodyPr wrap="square">
            <a:spAutoFit/>
          </a:bodyPr>
          <a:lstStyle/>
          <a:p>
            <a:r>
              <a:rPr lang="en-US" sz="2800" b="1" dirty="0" smtClean="0">
                <a:effectLst/>
                <a:latin typeface="Times New Roman"/>
                <a:ea typeface="ＭＳ 明朝"/>
              </a:rPr>
              <a:t>1959: </a:t>
            </a:r>
            <a:r>
              <a:rPr lang="en-US" sz="2800" dirty="0" smtClean="0">
                <a:effectLst/>
                <a:latin typeface="Times New Roman"/>
                <a:ea typeface="ＭＳ 明朝"/>
              </a:rPr>
              <a:t>International Atomic Energy Association (IAEA)</a:t>
            </a:r>
          </a:p>
          <a:p>
            <a:r>
              <a:rPr lang="en-US" sz="2800" dirty="0" smtClean="0">
                <a:latin typeface="Times New Roman"/>
                <a:ea typeface="ＭＳ 明朝"/>
              </a:rPr>
              <a:t>and the World Health Organization (WHO)</a:t>
            </a:r>
          </a:p>
          <a:p>
            <a:r>
              <a:rPr lang="en-US" sz="2800" dirty="0" smtClean="0">
                <a:effectLst/>
                <a:latin typeface="Times New Roman"/>
                <a:ea typeface="ＭＳ 明朝"/>
              </a:rPr>
              <a:t>agree not to release radiation effects data the other has not agreed to.   </a:t>
            </a:r>
            <a:endParaRPr lang="en-US" sz="2800" dirty="0"/>
          </a:p>
        </p:txBody>
      </p:sp>
    </p:spTree>
    <p:extLst>
      <p:ext uri="{BB962C8B-B14F-4D97-AF65-F5344CB8AC3E}">
        <p14:creationId xmlns:p14="http://schemas.microsoft.com/office/powerpoint/2010/main" val="43637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583" y="317501"/>
            <a:ext cx="8191500" cy="3539431"/>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1959: International Atomic Energy Association (IAEA)</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and the World Health Organization (WHO)</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agree not to release radiation effects data the other has not agreed to.   </a:t>
            </a:r>
          </a:p>
          <a:p>
            <a:endParaRPr lang="en-US" sz="2800" dirty="0">
              <a:latin typeface="Times New Roman"/>
              <a:ea typeface="ＭＳ 明朝"/>
            </a:endParaRPr>
          </a:p>
          <a:p>
            <a:r>
              <a:rPr lang="en-US" sz="2800" dirty="0" smtClean="0">
                <a:latin typeface="Times New Roman"/>
                <a:ea typeface="ＭＳ 明朝"/>
              </a:rPr>
              <a:t>IAEA: to promote nuclear power, oversee its safety, and study the effects of radiation – conflicting mandates</a:t>
            </a:r>
            <a:endParaRPr lang="en-US" sz="2800" dirty="0"/>
          </a:p>
        </p:txBody>
      </p:sp>
    </p:spTree>
    <p:extLst>
      <p:ext uri="{BB962C8B-B14F-4D97-AF65-F5344CB8AC3E}">
        <p14:creationId xmlns:p14="http://schemas.microsoft.com/office/powerpoint/2010/main" val="3210806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250" y="243417"/>
            <a:ext cx="8276167" cy="1815882"/>
          </a:xfrm>
          <a:prstGeom prst="rect">
            <a:avLst/>
          </a:prstGeom>
          <a:noFill/>
        </p:spPr>
        <p:txBody>
          <a:bodyPr wrap="square" rtlCol="0">
            <a:spAutoFit/>
          </a:bodyPr>
          <a:lstStyle/>
          <a:p>
            <a:r>
              <a:rPr lang="en-US" sz="2800" b="1" dirty="0" smtClean="0"/>
              <a:t>1979: </a:t>
            </a:r>
            <a:r>
              <a:rPr lang="en-US" sz="2800" dirty="0" smtClean="0"/>
              <a:t>Three Mile Island, Harrisburg, PA</a:t>
            </a:r>
          </a:p>
          <a:p>
            <a:endParaRPr lang="en-US" sz="2800" b="1" dirty="0"/>
          </a:p>
          <a:p>
            <a:r>
              <a:rPr lang="en-US" sz="2800" dirty="0" smtClean="0"/>
              <a:t>Negligible radiation declared</a:t>
            </a:r>
          </a:p>
          <a:p>
            <a:endParaRPr lang="en-US" sz="2800" dirty="0"/>
          </a:p>
        </p:txBody>
      </p:sp>
    </p:spTree>
    <p:extLst>
      <p:ext uri="{BB962C8B-B14F-4D97-AF65-F5344CB8AC3E}">
        <p14:creationId xmlns:p14="http://schemas.microsoft.com/office/powerpoint/2010/main" val="3993791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3417" y="635000"/>
            <a:ext cx="5344583" cy="5632312"/>
          </a:xfrm>
          <a:prstGeom prst="rect">
            <a:avLst/>
          </a:prstGeom>
        </p:spPr>
        <p:txBody>
          <a:bodyPr wrap="square">
            <a:spAutoFit/>
          </a:bodyPr>
          <a:lstStyle/>
          <a:p>
            <a:r>
              <a:rPr lang="en-US" sz="3600" dirty="0"/>
              <a:t>radiation from </a:t>
            </a:r>
            <a:endParaRPr lang="en-US" sz="3600" dirty="0" smtClean="0"/>
          </a:p>
          <a:p>
            <a:pPr marL="285750" indent="-285750">
              <a:buFont typeface="Arial"/>
              <a:buChar char="•"/>
            </a:pPr>
            <a:r>
              <a:rPr lang="en-US" sz="3600" dirty="0" smtClean="0"/>
              <a:t>atomic </a:t>
            </a:r>
            <a:r>
              <a:rPr lang="en-US" sz="3600" dirty="0"/>
              <a:t>bombs, </a:t>
            </a:r>
            <a:endParaRPr lang="en-US" sz="3600" dirty="0" smtClean="0"/>
          </a:p>
          <a:p>
            <a:pPr marL="285750" indent="-285750">
              <a:buFont typeface="Arial"/>
              <a:buChar char="•"/>
            </a:pPr>
            <a:r>
              <a:rPr lang="en-US" sz="3600" dirty="0" smtClean="0"/>
              <a:t>nuclear </a:t>
            </a:r>
            <a:r>
              <a:rPr lang="en-US" sz="3600" dirty="0"/>
              <a:t>processing plants, and </a:t>
            </a:r>
            <a:endParaRPr lang="en-US" sz="3600" dirty="0" smtClean="0"/>
          </a:p>
          <a:p>
            <a:pPr marL="285750" indent="-285750">
              <a:buFont typeface="Arial"/>
              <a:buChar char="•"/>
            </a:pPr>
            <a:r>
              <a:rPr lang="en-US" sz="3600" dirty="0" smtClean="0"/>
              <a:t>nuclear </a:t>
            </a:r>
            <a:r>
              <a:rPr lang="en-US" sz="3600" dirty="0"/>
              <a:t>power plants </a:t>
            </a:r>
            <a:endParaRPr lang="en-US" sz="3600" dirty="0" smtClean="0"/>
          </a:p>
          <a:p>
            <a:pPr marL="285750" indent="-285750">
              <a:buFont typeface="Arial"/>
              <a:buChar char="•"/>
            </a:pPr>
            <a:endParaRPr lang="en-US" sz="3600" dirty="0" smtClean="0"/>
          </a:p>
          <a:p>
            <a:r>
              <a:rPr lang="en-US" sz="3600" dirty="0" smtClean="0"/>
              <a:t>in </a:t>
            </a:r>
            <a:r>
              <a:rPr lang="en-US" sz="3600" dirty="0"/>
              <a:t>several countries: </a:t>
            </a:r>
            <a:endParaRPr lang="en-US" sz="3600" dirty="0" smtClean="0"/>
          </a:p>
          <a:p>
            <a:r>
              <a:rPr lang="en-US" sz="3600" dirty="0" smtClean="0"/>
              <a:t>Japan</a:t>
            </a:r>
            <a:r>
              <a:rPr lang="en-US" sz="3600" dirty="0"/>
              <a:t>, the USA, the Soviet Union, the UK, Germany and France</a:t>
            </a:r>
            <a:r>
              <a:rPr lang="en-US" sz="3600" dirty="0" smtClean="0">
                <a:effectLst/>
              </a:rPr>
              <a:t> </a:t>
            </a:r>
            <a:endParaRPr lang="en-US" sz="3600" dirty="0"/>
          </a:p>
        </p:txBody>
      </p:sp>
    </p:spTree>
    <p:extLst>
      <p:ext uri="{BB962C8B-B14F-4D97-AF65-F5344CB8AC3E}">
        <p14:creationId xmlns:p14="http://schemas.microsoft.com/office/powerpoint/2010/main" val="785631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250" y="243417"/>
            <a:ext cx="8276167" cy="310854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1979: Three Mile Island, Harrisburg, PA</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Negligible radiation declared</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t>1990</a:t>
            </a:r>
            <a:r>
              <a:rPr lang="en-US" sz="2800" dirty="0" smtClean="0"/>
              <a:t>  Columbia University: radiation too low to account for observed increases in cancer.</a:t>
            </a:r>
          </a:p>
          <a:p>
            <a:r>
              <a:rPr lang="en-US" sz="2800" dirty="0" smtClean="0"/>
              <a:t>Stress cited.  </a:t>
            </a:r>
            <a:endParaRPr lang="en-US" sz="2800" dirty="0"/>
          </a:p>
        </p:txBody>
      </p:sp>
    </p:spTree>
    <p:extLst>
      <p:ext uri="{BB962C8B-B14F-4D97-AF65-F5344CB8AC3E}">
        <p14:creationId xmlns:p14="http://schemas.microsoft.com/office/powerpoint/2010/main" val="381834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250" y="243417"/>
            <a:ext cx="8276167" cy="612475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1979: Three Mile Island, Harrisburg, PA</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Negligible radiation declared</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1990:  Columbia University: radiation too low to account for observed increases in cancer.</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Stress cited.  </a:t>
            </a:r>
          </a:p>
          <a:p>
            <a:endParaRPr lang="en-US" sz="2800" dirty="0"/>
          </a:p>
          <a:p>
            <a:r>
              <a:rPr lang="en-US" sz="2800" b="1" dirty="0" smtClean="0"/>
              <a:t>1997: </a:t>
            </a:r>
            <a:r>
              <a:rPr lang="en-US" sz="2800" dirty="0" smtClean="0"/>
              <a:t>University of California, Berkeley: </a:t>
            </a:r>
          </a:p>
          <a:p>
            <a:r>
              <a:rPr lang="en-US" sz="2800" dirty="0" smtClean="0">
                <a:effectLst/>
                <a:latin typeface="Times New Roman"/>
                <a:ea typeface="ＭＳ 明朝"/>
              </a:rPr>
              <a:t>“Accident doses were positively associated with cancer incidence. Associations were largest for leukemia, intermediate for lung cancer, and smallest for all cancers combined; larger for longer than for shorter latency; and larger with adjustment for socioeconomic variables.”</a:t>
            </a:r>
            <a:r>
              <a:rPr lang="en-US" sz="2800" dirty="0" smtClean="0">
                <a:effectLst/>
              </a:rPr>
              <a:t> </a:t>
            </a:r>
            <a:endParaRPr lang="en-US" sz="2800" b="1" dirty="0"/>
          </a:p>
        </p:txBody>
      </p:sp>
    </p:spTree>
    <p:extLst>
      <p:ext uri="{BB962C8B-B14F-4D97-AF65-F5344CB8AC3E}">
        <p14:creationId xmlns:p14="http://schemas.microsoft.com/office/powerpoint/2010/main" val="3378304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500" y="412750"/>
            <a:ext cx="7747000" cy="3539431"/>
          </a:xfrm>
          <a:prstGeom prst="rect">
            <a:avLst/>
          </a:prstGeom>
          <a:noFill/>
        </p:spPr>
        <p:txBody>
          <a:bodyPr wrap="square" rtlCol="0">
            <a:spAutoFit/>
          </a:bodyPr>
          <a:lstStyle/>
          <a:p>
            <a:r>
              <a:rPr lang="en-US" sz="2800" b="1" dirty="0" smtClean="0"/>
              <a:t>1987:  </a:t>
            </a:r>
            <a:r>
              <a:rPr lang="en-US" sz="2800" dirty="0" smtClean="0"/>
              <a:t>Chernobyl, USSR</a:t>
            </a:r>
          </a:p>
          <a:p>
            <a:endParaRPr lang="en-US" sz="2800" dirty="0" smtClean="0"/>
          </a:p>
          <a:p>
            <a:r>
              <a:rPr lang="en-US" sz="2800" dirty="0" smtClean="0"/>
              <a:t>Not announced for 2 days; late evacuation; no warnings on food; radiation sickness not allowed as diagnosis, etc. </a:t>
            </a:r>
          </a:p>
          <a:p>
            <a:endParaRPr lang="en-US" sz="2800" dirty="0">
              <a:effectLst/>
              <a:latin typeface="Times New Roman"/>
              <a:ea typeface="ＭＳ 明朝"/>
            </a:endParaRPr>
          </a:p>
          <a:p>
            <a:r>
              <a:rPr lang="en-US" sz="2800" dirty="0" smtClean="0">
                <a:effectLst/>
                <a:latin typeface="Times New Roman"/>
                <a:ea typeface="ＭＳ 明朝"/>
              </a:rPr>
              <a:t>The radioactive cloud spread over Belarus, the Ukraine and parts of Russia, and then Europe. </a:t>
            </a:r>
            <a:endParaRPr lang="en-US" sz="2800" dirty="0"/>
          </a:p>
        </p:txBody>
      </p:sp>
    </p:spTree>
    <p:extLst>
      <p:ext uri="{BB962C8B-B14F-4D97-AF65-F5344CB8AC3E}">
        <p14:creationId xmlns:p14="http://schemas.microsoft.com/office/powerpoint/2010/main" val="386572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416" y="211667"/>
            <a:ext cx="8106833" cy="4832093"/>
          </a:xfrm>
          <a:prstGeom prst="rect">
            <a:avLst/>
          </a:prstGeom>
          <a:noFill/>
        </p:spPr>
        <p:txBody>
          <a:bodyPr wrap="square" rtlCol="0">
            <a:spAutoFit/>
          </a:bodyPr>
          <a:lstStyle/>
          <a:p>
            <a:r>
              <a:rPr lang="en-US" sz="2800" dirty="0" smtClean="0"/>
              <a:t>Chernobyl deaths:</a:t>
            </a:r>
          </a:p>
          <a:p>
            <a:endParaRPr lang="en-US" sz="2800" dirty="0"/>
          </a:p>
          <a:p>
            <a:r>
              <a:rPr lang="en-US" sz="2800" dirty="0" smtClean="0">
                <a:effectLst/>
                <a:latin typeface="Times New Roman"/>
                <a:ea typeface="ＭＳ 明朝"/>
              </a:rPr>
              <a:t>United Nations </a:t>
            </a:r>
            <a:r>
              <a:rPr lang="en-US" sz="2800" dirty="0" smtClean="0">
                <a:effectLst/>
                <a:latin typeface="Times New Roman"/>
                <a:ea typeface="Times New Roman"/>
              </a:rPr>
              <a:t>Scientific Committee on the Effects of Atomic Radiation (UNSCEAR): </a:t>
            </a:r>
            <a:r>
              <a:rPr lang="en-US" sz="2800" b="1" dirty="0" smtClean="0">
                <a:effectLst/>
                <a:latin typeface="Times New Roman"/>
                <a:ea typeface="Times New Roman"/>
              </a:rPr>
              <a:t>64</a:t>
            </a:r>
            <a:r>
              <a:rPr lang="en-US" sz="2800" dirty="0" smtClean="0">
                <a:effectLst/>
                <a:latin typeface="Times New Roman"/>
                <a:ea typeface="Times New Roman"/>
              </a:rPr>
              <a:t> (workforce only)</a:t>
            </a:r>
            <a:r>
              <a:rPr lang="en-US" sz="2800" dirty="0" smtClean="0">
                <a:effectLst/>
              </a:rPr>
              <a:t> </a:t>
            </a:r>
          </a:p>
          <a:p>
            <a:endParaRPr lang="en-US" sz="2800" dirty="0"/>
          </a:p>
          <a:p>
            <a:r>
              <a:rPr lang="en-US" sz="2800" dirty="0" smtClean="0"/>
              <a:t>UN Chernobyl Forum (UNSCEAR,  IAEA, WHO) </a:t>
            </a:r>
            <a:r>
              <a:rPr lang="en-US" sz="2800" b="1" dirty="0" smtClean="0"/>
              <a:t>4,000</a:t>
            </a:r>
            <a:r>
              <a:rPr lang="en-US" sz="2800" dirty="0" smtClean="0"/>
              <a:t> deaths among the “liquidators.” </a:t>
            </a:r>
          </a:p>
          <a:p>
            <a:endParaRPr lang="en-US" sz="2800" dirty="0"/>
          </a:p>
          <a:p>
            <a:r>
              <a:rPr lang="en-US" sz="2800" dirty="0" smtClean="0"/>
              <a:t>Another report </a:t>
            </a:r>
            <a:r>
              <a:rPr lang="en-US" sz="2800" dirty="0" smtClean="0">
                <a:effectLst/>
                <a:latin typeface="Times New Roman"/>
                <a:ea typeface="ＭＳ 明朝"/>
              </a:rPr>
              <a:t>estimates an additional </a:t>
            </a:r>
            <a:r>
              <a:rPr lang="en-US" sz="2800" b="1" dirty="0" smtClean="0">
                <a:effectLst/>
                <a:latin typeface="Times New Roman"/>
                <a:ea typeface="ＭＳ 明朝"/>
              </a:rPr>
              <a:t>5,000</a:t>
            </a:r>
            <a:r>
              <a:rPr lang="en-US" sz="2800" dirty="0" smtClean="0">
                <a:effectLst/>
                <a:latin typeface="Times New Roman"/>
                <a:ea typeface="ＭＳ 明朝"/>
              </a:rPr>
              <a:t> deaths among the 6 million living in the contaminated areas of Ukraine, Belarus and Russia, giving us </a:t>
            </a:r>
            <a:r>
              <a:rPr lang="en-US" sz="2800" b="1" dirty="0" smtClean="0">
                <a:effectLst/>
                <a:latin typeface="Times New Roman"/>
                <a:ea typeface="ＭＳ 明朝"/>
              </a:rPr>
              <a:t>9,000</a:t>
            </a:r>
            <a:r>
              <a:rPr lang="en-US" sz="2800" dirty="0" smtClean="0">
                <a:effectLst/>
                <a:latin typeface="Times New Roman"/>
                <a:ea typeface="ＭＳ 明朝"/>
              </a:rPr>
              <a:t>.</a:t>
            </a:r>
            <a:r>
              <a:rPr lang="en-US" sz="2800" dirty="0" smtClean="0">
                <a:effectLst/>
              </a:rPr>
              <a:t> </a:t>
            </a:r>
            <a:endParaRPr lang="en-US" sz="2800" dirty="0"/>
          </a:p>
        </p:txBody>
      </p:sp>
    </p:spTree>
    <p:extLst>
      <p:ext uri="{BB962C8B-B14F-4D97-AF65-F5344CB8AC3E}">
        <p14:creationId xmlns:p14="http://schemas.microsoft.com/office/powerpoint/2010/main" val="3084744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4417" y="275167"/>
            <a:ext cx="7990416" cy="3539431"/>
          </a:xfrm>
          <a:prstGeom prst="rect">
            <a:avLst/>
          </a:prstGeom>
          <a:noFill/>
        </p:spPr>
        <p:txBody>
          <a:bodyPr wrap="square" rtlCol="0">
            <a:spAutoFit/>
          </a:bodyPr>
          <a:lstStyle/>
          <a:p>
            <a:r>
              <a:rPr lang="en-US" sz="2800" dirty="0" smtClean="0"/>
              <a:t>Chernobyl deaths continued:</a:t>
            </a:r>
          </a:p>
          <a:p>
            <a:endParaRPr lang="en-US" sz="2800" dirty="0"/>
          </a:p>
          <a:p>
            <a:r>
              <a:rPr lang="en-US" sz="2800" dirty="0" smtClean="0"/>
              <a:t>Union of Concerned Scientists: </a:t>
            </a:r>
            <a:r>
              <a:rPr lang="en-US" sz="2800" b="1" dirty="0" smtClean="0"/>
              <a:t>50,000</a:t>
            </a:r>
            <a:r>
              <a:rPr lang="en-US" sz="2800" dirty="0" smtClean="0"/>
              <a:t> excess cancer cases and </a:t>
            </a:r>
            <a:r>
              <a:rPr lang="en-US" sz="2800" b="1" dirty="0" smtClean="0"/>
              <a:t>25,000</a:t>
            </a:r>
            <a:r>
              <a:rPr lang="en-US" sz="2800" dirty="0" smtClean="0"/>
              <a:t> excess deaths.</a:t>
            </a:r>
          </a:p>
          <a:p>
            <a:endParaRPr lang="en-US" sz="2800" dirty="0"/>
          </a:p>
          <a:p>
            <a:r>
              <a:rPr lang="en-US" sz="2800" dirty="0" smtClean="0"/>
              <a:t>Greenpeace: </a:t>
            </a:r>
            <a:r>
              <a:rPr lang="en-US" sz="2800" b="1" dirty="0" smtClean="0"/>
              <a:t>200,000</a:t>
            </a:r>
            <a:endParaRPr lang="en-US" sz="2800" dirty="0" smtClean="0"/>
          </a:p>
          <a:p>
            <a:endParaRPr lang="en-US" sz="2800" dirty="0"/>
          </a:p>
          <a:p>
            <a:r>
              <a:rPr lang="en-US" sz="2800" dirty="0" smtClean="0"/>
              <a:t>Russia scientists: </a:t>
            </a:r>
            <a:r>
              <a:rPr lang="en-US" sz="2800" b="1" dirty="0" smtClean="0"/>
              <a:t>950,000 </a:t>
            </a:r>
            <a:r>
              <a:rPr lang="en-US" sz="2800" dirty="0" smtClean="0"/>
              <a:t>premature cancer deaths</a:t>
            </a:r>
            <a:endParaRPr lang="en-US" sz="2800" dirty="0"/>
          </a:p>
        </p:txBody>
      </p:sp>
    </p:spTree>
    <p:extLst>
      <p:ext uri="{BB962C8B-B14F-4D97-AF65-F5344CB8AC3E}">
        <p14:creationId xmlns:p14="http://schemas.microsoft.com/office/powerpoint/2010/main" val="3010727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667" y="296333"/>
            <a:ext cx="8202083" cy="4401205"/>
          </a:xfrm>
          <a:prstGeom prst="rect">
            <a:avLst/>
          </a:prstGeom>
          <a:noFill/>
        </p:spPr>
        <p:txBody>
          <a:bodyPr wrap="square" rtlCol="0">
            <a:spAutoFit/>
          </a:bodyPr>
          <a:lstStyle/>
          <a:p>
            <a:r>
              <a:rPr lang="en-US" sz="2800" dirty="0" smtClean="0"/>
              <a:t>IAEA:  Not victims, but survivors.  Calling them victims:</a:t>
            </a:r>
          </a:p>
          <a:p>
            <a:endParaRPr lang="en-US" sz="2800" dirty="0"/>
          </a:p>
          <a:p>
            <a:r>
              <a:rPr lang="en-US" sz="2800" dirty="0" smtClean="0">
                <a:effectLst/>
                <a:latin typeface="Times New Roman"/>
                <a:ea typeface="ＭＳ 明朝"/>
              </a:rPr>
              <a:t>“</a:t>
            </a:r>
            <a:r>
              <a:rPr lang="en-US" sz="2800" dirty="0" smtClean="0">
                <a:effectLst/>
                <a:latin typeface="Times New Roman"/>
                <a:ea typeface="Times New Roman"/>
              </a:rPr>
              <a:t>has led them to perceive themselves as helpless, weak and lacking control over their future. This, in turn, has led either to over cautious behavior and exaggerated health concerns, or to reckless conduct, such as consumption of mushrooms, berries and game from areas still designated as highly contaminated, overuse of alcohol and tobacco, and unprotected promiscuous sexual activity.</a:t>
            </a:r>
            <a:r>
              <a:rPr lang="en-US" sz="2800" dirty="0" smtClean="0">
                <a:effectLst/>
              </a:rPr>
              <a:t> </a:t>
            </a:r>
            <a:endParaRPr lang="en-US" sz="2800" dirty="0"/>
          </a:p>
        </p:txBody>
      </p:sp>
    </p:spTree>
    <p:extLst>
      <p:ext uri="{BB962C8B-B14F-4D97-AF65-F5344CB8AC3E}">
        <p14:creationId xmlns:p14="http://schemas.microsoft.com/office/powerpoint/2010/main" val="822997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667" y="296333"/>
            <a:ext cx="8202083" cy="612475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IAEA:  Not victims, but survivors.  Calling them victims:</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has led them to perceive themselves as helpless, weak and lacking control over their future. This, in turn, has led either to over cautious behavior and exaggerated health concerns, or to reckless conduct, such as consumption of mushrooms, berries and game from areas still designated as highly contaminated, overuse of alcohol and tobacco, and unprotected promiscuous sexual activity.</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2800" dirty="0"/>
          </a:p>
          <a:p>
            <a:r>
              <a:rPr lang="en-US" sz="2800" dirty="0" smtClean="0">
                <a:effectLst/>
                <a:latin typeface="Times New Roman"/>
                <a:ea typeface="Times New Roman"/>
              </a:rPr>
              <a:t>we might ask how wise it is to build systems whose failure will prompt citizens in the affected area to engage in such destructive behavior.</a:t>
            </a:r>
            <a:r>
              <a:rPr lang="en-US" sz="2800" dirty="0" smtClean="0">
                <a:effectLst/>
              </a:rPr>
              <a:t> </a:t>
            </a:r>
            <a:endParaRPr lang="en-US" sz="2800" dirty="0"/>
          </a:p>
        </p:txBody>
      </p:sp>
    </p:spTree>
    <p:extLst>
      <p:ext uri="{BB962C8B-B14F-4D97-AF65-F5344CB8AC3E}">
        <p14:creationId xmlns:p14="http://schemas.microsoft.com/office/powerpoint/2010/main" val="1647460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285751"/>
            <a:ext cx="7969250" cy="3539431"/>
          </a:xfrm>
          <a:prstGeom prst="rect">
            <a:avLst/>
          </a:prstGeom>
        </p:spPr>
        <p:txBody>
          <a:bodyPr wrap="square">
            <a:spAutoFit/>
          </a:bodyPr>
          <a:lstStyle/>
          <a:p>
            <a:r>
              <a:rPr lang="en-US" sz="2800" dirty="0" smtClean="0">
                <a:effectLst/>
                <a:latin typeface="Times New Roman"/>
                <a:ea typeface="Times New Roman"/>
              </a:rPr>
              <a:t>What if the plants behaved well?</a:t>
            </a:r>
          </a:p>
          <a:p>
            <a:endParaRPr lang="en-US" sz="2800" dirty="0">
              <a:latin typeface="Times New Roman"/>
              <a:ea typeface="Times New Roman"/>
            </a:endParaRPr>
          </a:p>
          <a:p>
            <a:r>
              <a:rPr lang="en-US" sz="2800" dirty="0" smtClean="0">
                <a:latin typeface="Times New Roman"/>
                <a:ea typeface="Times New Roman"/>
              </a:rPr>
              <a:t>Children at highest risk.  </a:t>
            </a:r>
            <a:r>
              <a:rPr lang="en-US" sz="2800" b="1" dirty="0" smtClean="0">
                <a:latin typeface="Times New Roman"/>
                <a:ea typeface="Times New Roman"/>
              </a:rPr>
              <a:t>2002 </a:t>
            </a:r>
            <a:r>
              <a:rPr lang="en-US" sz="2800" dirty="0" smtClean="0">
                <a:latin typeface="Times New Roman"/>
                <a:ea typeface="Times New Roman"/>
              </a:rPr>
              <a:t>study of 8 US nuclear plants closed in 1987.  Strontium 90 in milk drops sharply, as did birth defects and infant deaths.</a:t>
            </a:r>
            <a:endParaRPr lang="en-US" sz="2800" dirty="0" smtClean="0">
              <a:effectLst/>
              <a:latin typeface="Times New Roman"/>
              <a:ea typeface="Times New Roman"/>
            </a:endParaRPr>
          </a:p>
          <a:p>
            <a:endParaRPr lang="en-US" sz="2800" dirty="0">
              <a:latin typeface="Times New Roman"/>
              <a:ea typeface="Times New Roman"/>
            </a:endParaRPr>
          </a:p>
          <a:p>
            <a:endParaRPr lang="en-US" sz="2800" dirty="0">
              <a:latin typeface="Times New Roman"/>
              <a:ea typeface="Times New Roman"/>
            </a:endParaRPr>
          </a:p>
          <a:p>
            <a:r>
              <a:rPr lang="en-US" sz="2800" dirty="0" smtClean="0">
                <a:effectLst/>
                <a:latin typeface="Times New Roman"/>
                <a:ea typeface="Times New Roman"/>
              </a:rPr>
              <a:t> </a:t>
            </a:r>
            <a:endParaRPr lang="en-US" sz="2800" dirty="0"/>
          </a:p>
        </p:txBody>
      </p:sp>
    </p:spTree>
    <p:extLst>
      <p:ext uri="{BB962C8B-B14F-4D97-AF65-F5344CB8AC3E}">
        <p14:creationId xmlns:p14="http://schemas.microsoft.com/office/powerpoint/2010/main" val="2871568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285751"/>
            <a:ext cx="7969250" cy="6555642"/>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What if the plants behaved well?</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Children at highest risk.  2002 study of 8 US nuclear plants closed in 1987.  Strontium 90 in milk drops sharply, as did birth defects and infant deaths.</a:t>
            </a:r>
          </a:p>
          <a:p>
            <a:endParaRPr lang="en-US" sz="2800" dirty="0">
              <a:effectLst/>
              <a:latin typeface="Times New Roman"/>
              <a:ea typeface="Times New Roman"/>
            </a:endParaRPr>
          </a:p>
          <a:p>
            <a:r>
              <a:rPr lang="en-US" sz="2800" dirty="0" smtClean="0">
                <a:latin typeface="Times New Roman"/>
                <a:ea typeface="Times New Roman"/>
              </a:rPr>
              <a:t>Biggest effect is childhood leukemia (CL)</a:t>
            </a:r>
          </a:p>
          <a:p>
            <a:endParaRPr lang="en-US" sz="2800" dirty="0" smtClean="0">
              <a:effectLst/>
              <a:latin typeface="Times New Roman"/>
              <a:ea typeface="Times New Roman"/>
            </a:endParaRPr>
          </a:p>
          <a:p>
            <a:r>
              <a:rPr lang="en-US" sz="2800" dirty="0" smtClean="0">
                <a:latin typeface="Times New Roman"/>
                <a:ea typeface="Times New Roman"/>
              </a:rPr>
              <a:t>Germany, 2007 study found CL twice as likely near all 16 nuclear power plants.  Could not determine cause.</a:t>
            </a:r>
          </a:p>
          <a:p>
            <a:endParaRPr lang="en-US" sz="2800" dirty="0">
              <a:effectLst/>
              <a:latin typeface="Times New Roman"/>
              <a:ea typeface="Times New Roman"/>
            </a:endParaRPr>
          </a:p>
          <a:p>
            <a:endParaRPr lang="en-US" sz="2800" dirty="0">
              <a:latin typeface="Times New Roman"/>
              <a:ea typeface="Times New Roman"/>
            </a:endParaRPr>
          </a:p>
          <a:p>
            <a:endParaRPr lang="en-US" sz="2800" dirty="0">
              <a:latin typeface="Times New Roman"/>
              <a:ea typeface="Times New Roman"/>
            </a:endParaRPr>
          </a:p>
          <a:p>
            <a:r>
              <a:rPr lang="en-US" sz="2800" dirty="0" smtClean="0">
                <a:effectLst/>
                <a:latin typeface="Times New Roman"/>
                <a:ea typeface="Times New Roman"/>
              </a:rPr>
              <a:t> </a:t>
            </a:r>
            <a:endParaRPr lang="en-US" sz="2800" dirty="0"/>
          </a:p>
        </p:txBody>
      </p:sp>
    </p:spTree>
    <p:extLst>
      <p:ext uri="{BB962C8B-B14F-4D97-AF65-F5344CB8AC3E}">
        <p14:creationId xmlns:p14="http://schemas.microsoft.com/office/powerpoint/2010/main" val="2335333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285751"/>
            <a:ext cx="7969250" cy="8279189"/>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What if the plants behaved well?</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Children at highest risk.  2002 study of 8 US nuclear plants closed in 1987.  Strontium 90 in milk drops sharply, as did birth defects and infant deaths.</a:t>
            </a:r>
          </a:p>
          <a:p>
            <a:endParaRPr lang="en-US" sz="2800" dirty="0">
              <a:effectLst/>
              <a:latin typeface="Times New Roman"/>
              <a:ea typeface="Times New Roman"/>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Biggest effect is childhood leukemia (CL)</a:t>
            </a:r>
          </a:p>
          <a:p>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Germany, 2007 study found CL twice as likely near all 16 nuclear power plants.  Could not determine cause.</a:t>
            </a:r>
          </a:p>
          <a:p>
            <a:endParaRPr lang="en-US" sz="2800" dirty="0">
              <a:effectLst/>
              <a:latin typeface="Times New Roman"/>
              <a:ea typeface="Times New Roman"/>
            </a:endParaRPr>
          </a:p>
          <a:p>
            <a:r>
              <a:rPr lang="en-US" sz="2800" dirty="0" smtClean="0">
                <a:latin typeface="Times New Roman"/>
                <a:ea typeface="Times New Roman"/>
              </a:rPr>
              <a:t>French 2012 study: similar results for 54 nuclear power plants.  Cannot attribute to gaseous discharges.</a:t>
            </a:r>
            <a:endParaRPr lang="en-US" sz="2800" dirty="0">
              <a:effectLst/>
              <a:latin typeface="Times New Roman"/>
              <a:ea typeface="Times New Roman"/>
            </a:endParaRPr>
          </a:p>
          <a:p>
            <a:endParaRPr lang="en-US" sz="2800" dirty="0" smtClean="0">
              <a:effectLst/>
              <a:latin typeface="Times New Roman"/>
              <a:ea typeface="Times New Roman"/>
            </a:endParaRPr>
          </a:p>
          <a:p>
            <a:endParaRPr lang="en-US" sz="2800" dirty="0">
              <a:latin typeface="Times New Roman"/>
              <a:ea typeface="Times New Roman"/>
            </a:endParaRPr>
          </a:p>
          <a:p>
            <a:endParaRPr lang="en-US" sz="2800" dirty="0">
              <a:latin typeface="Times New Roman"/>
              <a:ea typeface="Times New Roman"/>
            </a:endParaRPr>
          </a:p>
          <a:p>
            <a:r>
              <a:rPr lang="en-US" sz="2800" dirty="0" smtClean="0">
                <a:effectLst/>
                <a:latin typeface="Times New Roman"/>
                <a:ea typeface="Times New Roman"/>
              </a:rPr>
              <a:t> </a:t>
            </a:r>
            <a:endParaRPr lang="en-US" sz="2800" dirty="0"/>
          </a:p>
        </p:txBody>
      </p:sp>
    </p:spTree>
    <p:extLst>
      <p:ext uri="{BB962C8B-B14F-4D97-AF65-F5344CB8AC3E}">
        <p14:creationId xmlns:p14="http://schemas.microsoft.com/office/powerpoint/2010/main" val="300037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49" y="190501"/>
            <a:ext cx="7440084" cy="523220"/>
          </a:xfrm>
          <a:prstGeom prst="rect">
            <a:avLst/>
          </a:prstGeom>
        </p:spPr>
        <p:txBody>
          <a:bodyPr wrap="square">
            <a:spAutoFit/>
          </a:bodyPr>
          <a:lstStyle/>
          <a:p>
            <a:r>
              <a:rPr lang="en-US" sz="2800" dirty="0"/>
              <a:t>The bombing of Hiroshima and Nagasaki in 1945 </a:t>
            </a:r>
          </a:p>
        </p:txBody>
      </p:sp>
    </p:spTree>
    <p:extLst>
      <p:ext uri="{BB962C8B-B14F-4D97-AF65-F5344CB8AC3E}">
        <p14:creationId xmlns:p14="http://schemas.microsoft.com/office/powerpoint/2010/main" val="834875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66" y="264583"/>
            <a:ext cx="8202083" cy="5693867"/>
          </a:xfrm>
          <a:prstGeom prst="rect">
            <a:avLst/>
          </a:prstGeom>
          <a:noFill/>
        </p:spPr>
        <p:txBody>
          <a:bodyPr wrap="square" rtlCol="0">
            <a:spAutoFit/>
          </a:bodyPr>
          <a:lstStyle/>
          <a:p>
            <a:r>
              <a:rPr lang="en-US" sz="2800" b="1" dirty="0" smtClean="0"/>
              <a:t>2011: </a:t>
            </a:r>
            <a:r>
              <a:rPr lang="en-US" sz="2800" dirty="0" smtClean="0"/>
              <a:t>Fukushima’s rosy predictions:</a:t>
            </a:r>
          </a:p>
          <a:p>
            <a:endParaRPr lang="en-US" sz="2800" dirty="0"/>
          </a:p>
          <a:p>
            <a:r>
              <a:rPr lang="en-US" sz="2800" dirty="0" smtClean="0">
                <a:effectLst/>
                <a:latin typeface="Times New Roman"/>
                <a:ea typeface="Times New Roman"/>
              </a:rPr>
              <a:t>Nuclear Energy Institute declared  two months after the accident, that ‘</a:t>
            </a:r>
            <a:r>
              <a:rPr lang="en-US" sz="2800" i="1" dirty="0" smtClean="0">
                <a:effectLst/>
                <a:latin typeface="Times New Roman"/>
                <a:ea typeface="Times New Roman"/>
              </a:rPr>
              <a:t>no health effects</a:t>
            </a:r>
            <a:r>
              <a:rPr lang="en-US" sz="2800" dirty="0" smtClean="0">
                <a:effectLst/>
                <a:latin typeface="Times New Roman"/>
                <a:ea typeface="Times New Roman"/>
              </a:rPr>
              <a:t> are expected among the Japanese people as a result of the events at Fukushima.’</a:t>
            </a:r>
          </a:p>
          <a:p>
            <a:endParaRPr lang="en-US" sz="2800" dirty="0">
              <a:latin typeface="Times New Roman"/>
              <a:ea typeface="Times New Roman"/>
            </a:endParaRPr>
          </a:p>
          <a:p>
            <a:r>
              <a:rPr lang="en-US" sz="2800" dirty="0" smtClean="0">
                <a:effectLst/>
                <a:latin typeface="Times New Roman"/>
                <a:ea typeface="Times New Roman"/>
              </a:rPr>
              <a:t> The Fukushima Medical University in February, 2012, reported only about 29 people were expected to have doses over 10 </a:t>
            </a:r>
            <a:r>
              <a:rPr lang="en-US" sz="2800" dirty="0" err="1" smtClean="0">
                <a:effectLst/>
                <a:latin typeface="Times New Roman"/>
                <a:ea typeface="Times New Roman"/>
              </a:rPr>
              <a:t>millisieverts</a:t>
            </a:r>
            <a:r>
              <a:rPr lang="en-US" sz="2800" dirty="0" smtClean="0">
                <a:effectLst/>
                <a:latin typeface="Times New Roman"/>
                <a:ea typeface="Times New Roman"/>
              </a:rPr>
              <a:t> (</a:t>
            </a:r>
            <a:r>
              <a:rPr lang="en-US" sz="2800" dirty="0" err="1" smtClean="0">
                <a:effectLst/>
                <a:latin typeface="Times New Roman"/>
                <a:ea typeface="Times New Roman"/>
              </a:rPr>
              <a:t>mSv</a:t>
            </a:r>
            <a:r>
              <a:rPr lang="en-US" sz="2800" dirty="0" smtClean="0">
                <a:effectLst/>
                <a:latin typeface="Times New Roman"/>
                <a:ea typeface="Times New Roman"/>
              </a:rPr>
              <a:t>), and </a:t>
            </a:r>
            <a:r>
              <a:rPr lang="en-US" sz="2800" i="1" dirty="0" smtClean="0">
                <a:effectLst/>
                <a:latin typeface="Times New Roman"/>
                <a:ea typeface="Times New Roman"/>
              </a:rPr>
              <a:t>the highest recorded does was 23 </a:t>
            </a:r>
            <a:r>
              <a:rPr lang="en-US" sz="2800" i="1" dirty="0" err="1" smtClean="0">
                <a:effectLst/>
                <a:latin typeface="Times New Roman"/>
                <a:ea typeface="Times New Roman"/>
              </a:rPr>
              <a:t>mSv</a:t>
            </a:r>
            <a:r>
              <a:rPr lang="en-US" sz="2800" i="1" dirty="0" smtClean="0">
                <a:effectLst/>
                <a:latin typeface="Times New Roman"/>
                <a:ea typeface="Times New Roman"/>
              </a:rPr>
              <a:t>, </a:t>
            </a:r>
            <a:r>
              <a:rPr lang="en-US" sz="2800" dirty="0" smtClean="0">
                <a:effectLst/>
                <a:latin typeface="Times New Roman"/>
                <a:ea typeface="Times New Roman"/>
              </a:rPr>
              <a:t>well below the 100-mSv exposure level that might lead to a slight increase in cancer risk. </a:t>
            </a:r>
            <a:endParaRPr lang="en-US" sz="2800" dirty="0" smtClean="0">
              <a:effectLst/>
              <a:latin typeface="Times New Roman"/>
              <a:ea typeface="ＭＳ 明朝"/>
            </a:endParaRPr>
          </a:p>
          <a:p>
            <a:endParaRPr lang="en-US" sz="2800" dirty="0"/>
          </a:p>
        </p:txBody>
      </p:sp>
    </p:spTree>
    <p:extLst>
      <p:ext uri="{BB962C8B-B14F-4D97-AF65-F5344CB8AC3E}">
        <p14:creationId xmlns:p14="http://schemas.microsoft.com/office/powerpoint/2010/main" val="1975893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211667"/>
            <a:ext cx="8223249" cy="3970318"/>
          </a:xfrm>
          <a:prstGeom prst="rect">
            <a:avLst/>
          </a:prstGeom>
        </p:spPr>
        <p:txBody>
          <a:bodyPr wrap="square">
            <a:spAutoFit/>
          </a:bodyPr>
          <a:lstStyle/>
          <a:p>
            <a:r>
              <a:rPr lang="en-US" sz="2800" i="1" dirty="0"/>
              <a:t>Scientific American</a:t>
            </a:r>
            <a:r>
              <a:rPr lang="en-US" sz="2800" dirty="0"/>
              <a:t> (republished in </a:t>
            </a:r>
            <a:r>
              <a:rPr lang="en-US" sz="2800" i="1" dirty="0"/>
              <a:t>Nature</a:t>
            </a:r>
            <a:r>
              <a:rPr lang="en-US" sz="2800" dirty="0" smtClean="0"/>
              <a:t>):</a:t>
            </a:r>
          </a:p>
          <a:p>
            <a:endParaRPr lang="en-US" sz="2800" dirty="0">
              <a:effectLst/>
            </a:endParaRPr>
          </a:p>
          <a:p>
            <a:r>
              <a:rPr lang="en-US" sz="2800" dirty="0" smtClean="0"/>
              <a:t>	</a:t>
            </a:r>
            <a:r>
              <a:rPr lang="en-US" sz="2800" dirty="0" smtClean="0">
                <a:effectLst/>
              </a:rPr>
              <a:t> </a:t>
            </a:r>
            <a:r>
              <a:rPr lang="en-US" sz="2800" dirty="0" smtClean="0">
                <a:effectLst/>
                <a:latin typeface="Times New Roman"/>
                <a:ea typeface="ＭＳ 明朝"/>
              </a:rPr>
              <a:t>Those exposed, one expert said, “are probably getting better care than they were before” the accident.</a:t>
            </a:r>
          </a:p>
          <a:p>
            <a:endParaRPr lang="en-US" sz="2800" dirty="0" smtClean="0">
              <a:effectLst/>
              <a:latin typeface="Times New Roman"/>
              <a:ea typeface="ＭＳ 明朝"/>
            </a:endParaRPr>
          </a:p>
          <a:p>
            <a:r>
              <a:rPr lang="en-US" sz="2800" dirty="0" smtClean="0">
                <a:effectLst/>
                <a:latin typeface="Times New Roman"/>
                <a:ea typeface="ＭＳ 明朝"/>
              </a:rPr>
              <a:t>	“Mental health is the most significant issue” said a professor of gerontology in Japan. </a:t>
            </a:r>
            <a:endParaRPr lang="en-US" sz="2800" dirty="0">
              <a:latin typeface="Times New Roman"/>
              <a:ea typeface="ＭＳ 明朝"/>
            </a:endParaRPr>
          </a:p>
          <a:p>
            <a:endParaRPr lang="en-US" sz="2800" dirty="0" smtClean="0">
              <a:effectLst/>
              <a:latin typeface="Times New Roman"/>
              <a:ea typeface="ＭＳ 明朝"/>
            </a:endParaRPr>
          </a:p>
          <a:p>
            <a:r>
              <a:rPr lang="en-US" sz="2800" dirty="0">
                <a:latin typeface="Times New Roman"/>
                <a:ea typeface="ＭＳ 明朝"/>
              </a:rPr>
              <a:t>	</a:t>
            </a:r>
            <a:endParaRPr lang="en-US" sz="2800" dirty="0"/>
          </a:p>
        </p:txBody>
      </p:sp>
    </p:spTree>
    <p:extLst>
      <p:ext uri="{BB962C8B-B14F-4D97-AF65-F5344CB8AC3E}">
        <p14:creationId xmlns:p14="http://schemas.microsoft.com/office/powerpoint/2010/main" val="2952206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211667"/>
            <a:ext cx="8223249" cy="6555642"/>
          </a:xfrm>
          <a:prstGeom prst="rect">
            <a:avLst/>
          </a:prstGeom>
        </p:spPr>
        <p:txBody>
          <a:bodyPr wrap="square">
            <a:spAutoFit/>
          </a:bodyPr>
          <a:lstStyle/>
          <a:p>
            <a:r>
              <a:rPr lang="en-US"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Scientific American</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(republished in </a:t>
            </a:r>
            <a:r>
              <a:rPr lang="en-US"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Nature</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Those exposed, one expert said, “are probably getting better care than they were before” the accident.</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	“Mental health is the most significant issue” said a professor of gerontology in Japan. </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endParaRPr>
          </a:p>
          <a:p>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endParaRPr>
          </a:p>
          <a:p>
            <a:r>
              <a:rPr lang="en-US" sz="2800" dirty="0">
                <a:latin typeface="Times New Roman"/>
                <a:ea typeface="ＭＳ 明朝"/>
              </a:rPr>
              <a:t>	</a:t>
            </a:r>
            <a:r>
              <a:rPr lang="en-US" sz="2800" dirty="0" smtClean="0">
                <a:effectLst/>
                <a:latin typeface="Times New Roman"/>
                <a:ea typeface="ＭＳ 明朝"/>
              </a:rPr>
              <a:t> </a:t>
            </a:r>
            <a:r>
              <a:rPr lang="en-US" sz="2800" dirty="0" smtClean="0">
                <a:effectLst/>
                <a:latin typeface="Times New Roman"/>
                <a:ea typeface="Times New Roman"/>
              </a:rPr>
              <a:t>"In terms of the health impact, the radiation is negligible," he said. "The radiation will cause very few, close to no deaths."</a:t>
            </a:r>
            <a:r>
              <a:rPr lang="en-US" sz="2800" dirty="0" smtClean="0">
                <a:effectLst/>
              </a:rPr>
              <a:t> (Prof. at Columbia University)</a:t>
            </a:r>
          </a:p>
          <a:p>
            <a:endParaRPr lang="en-US" sz="2800" dirty="0"/>
          </a:p>
          <a:p>
            <a:r>
              <a:rPr lang="en-US" sz="2800" dirty="0" smtClean="0">
                <a:effectLst/>
                <a:latin typeface="Times New Roman"/>
                <a:ea typeface="Times New Roman"/>
              </a:rPr>
              <a:t>	"Much of the damage was really psychological—the stress of not knowing, of being relocated." (Berkeley professor)</a:t>
            </a:r>
            <a:endParaRPr lang="en-US" sz="2800" dirty="0"/>
          </a:p>
        </p:txBody>
      </p:sp>
    </p:spTree>
    <p:extLst>
      <p:ext uri="{BB962C8B-B14F-4D97-AF65-F5344CB8AC3E}">
        <p14:creationId xmlns:p14="http://schemas.microsoft.com/office/powerpoint/2010/main" val="261178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583" y="328083"/>
            <a:ext cx="8064500" cy="3108544"/>
          </a:xfrm>
          <a:prstGeom prst="rect">
            <a:avLst/>
          </a:prstGeom>
          <a:noFill/>
        </p:spPr>
        <p:txBody>
          <a:bodyPr wrap="square" rtlCol="0">
            <a:spAutoFit/>
          </a:bodyPr>
          <a:lstStyle/>
          <a:p>
            <a:r>
              <a:rPr lang="en-US" sz="2800" dirty="0" smtClean="0"/>
              <a:t>No point in making studies:</a:t>
            </a:r>
          </a:p>
          <a:p>
            <a:endParaRPr lang="en-US" sz="2800" dirty="0"/>
          </a:p>
          <a:p>
            <a:r>
              <a:rPr lang="en-US" sz="2800" dirty="0" smtClean="0"/>
              <a:t>Columbia U. radiologist: “40% of everybody will get cancer…</a:t>
            </a:r>
            <a:r>
              <a:rPr lang="en-US" sz="2800" dirty="0" smtClean="0">
                <a:effectLst/>
                <a:latin typeface="Times New Roman"/>
                <a:ea typeface="Times New Roman"/>
              </a:rPr>
              <a:t>It doesn’t seem to me that it’s possible to do an epidemiological study that will see an increased risk.”</a:t>
            </a:r>
            <a:r>
              <a:rPr lang="en-US" sz="2800" dirty="0" smtClean="0">
                <a:effectLst/>
              </a:rPr>
              <a:t> </a:t>
            </a:r>
            <a:r>
              <a:rPr lang="en-US" sz="2800" dirty="0" smtClean="0"/>
              <a:t> </a:t>
            </a:r>
          </a:p>
          <a:p>
            <a:endParaRPr lang="en-US" sz="2800" dirty="0" smtClean="0"/>
          </a:p>
        </p:txBody>
      </p:sp>
    </p:spTree>
    <p:extLst>
      <p:ext uri="{BB962C8B-B14F-4D97-AF65-F5344CB8AC3E}">
        <p14:creationId xmlns:p14="http://schemas.microsoft.com/office/powerpoint/2010/main" val="1922879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583" y="328083"/>
            <a:ext cx="8064500" cy="4832093"/>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 point in making studies:</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Columbia U. radiologist: “40% of everybody will get cancer…</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It doesn’t seem to me that it’s possible to do an epidemiological study that will see an increased risk.”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2800" dirty="0" smtClean="0"/>
          </a:p>
          <a:p>
            <a:r>
              <a:rPr lang="en-US" sz="2800" dirty="0" smtClean="0"/>
              <a:t>Head of US agency on protection and measurement: “</a:t>
            </a:r>
            <a:r>
              <a:rPr lang="en-US" sz="2800" dirty="0"/>
              <a:t>There’s no opportunity for conducting epidemiological studies that have any chance of success.’</a:t>
            </a:r>
            <a:r>
              <a:rPr lang="en-US" sz="2800" dirty="0" smtClean="0"/>
              <a:t>’</a:t>
            </a:r>
          </a:p>
        </p:txBody>
      </p:sp>
    </p:spTree>
    <p:extLst>
      <p:ext uri="{BB962C8B-B14F-4D97-AF65-F5344CB8AC3E}">
        <p14:creationId xmlns:p14="http://schemas.microsoft.com/office/powerpoint/2010/main" val="2711471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583" y="328083"/>
            <a:ext cx="8064500" cy="612475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 point in making studies:</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Columbia U. radiologist: “40% of everybody will get cancer…</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It doesn’t seem to me that it’s possible to do an epidemiological study that will see an increased risk.”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2800" dirty="0" smtClean="0"/>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Head of US agency on protection and measurement: “</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There’s no opportunity for conducting epidemiological studies that have any chance of success.’</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r>
              <a:rPr lang="en-US" sz="2800" dirty="0" smtClean="0">
                <a:effectLst/>
              </a:rPr>
              <a:t> </a:t>
            </a:r>
            <a:r>
              <a:rPr lang="en-US" sz="2800" dirty="0" smtClean="0">
                <a:effectLst/>
                <a:latin typeface="Times New Roman"/>
                <a:ea typeface="Times New Roman"/>
              </a:rPr>
              <a:t>“The doses are just too low,’’ he said. “If you were to do a proposal, it would not pass a scientific review.’’ </a:t>
            </a:r>
            <a:endParaRPr lang="en-US" sz="2800" dirty="0"/>
          </a:p>
          <a:p>
            <a:endParaRPr lang="en-US" sz="2800" dirty="0"/>
          </a:p>
        </p:txBody>
      </p:sp>
    </p:spTree>
    <p:extLst>
      <p:ext uri="{BB962C8B-B14F-4D97-AF65-F5344CB8AC3E}">
        <p14:creationId xmlns:p14="http://schemas.microsoft.com/office/powerpoint/2010/main" val="2141202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499" y="222250"/>
            <a:ext cx="8180917" cy="2677656"/>
          </a:xfrm>
          <a:prstGeom prst="rect">
            <a:avLst/>
          </a:prstGeom>
          <a:noFill/>
        </p:spPr>
        <p:txBody>
          <a:bodyPr wrap="square" rtlCol="0">
            <a:spAutoFit/>
          </a:bodyPr>
          <a:lstStyle/>
          <a:p>
            <a:r>
              <a:rPr lang="en-US" sz="2800" dirty="0" smtClean="0"/>
              <a:t>British sociologist:</a:t>
            </a:r>
          </a:p>
          <a:p>
            <a:r>
              <a:rPr lang="en-US" sz="2800" dirty="0" smtClean="0"/>
              <a:t>  </a:t>
            </a:r>
          </a:p>
          <a:p>
            <a:r>
              <a:rPr lang="en-US" sz="2800" dirty="0">
                <a:latin typeface="Times New Roman"/>
                <a:ea typeface="Times New Roman"/>
              </a:rPr>
              <a:t>T</a:t>
            </a:r>
            <a:r>
              <a:rPr lang="en-US" sz="2800" dirty="0" smtClean="0">
                <a:effectLst/>
                <a:latin typeface="Times New Roman"/>
                <a:ea typeface="Times New Roman"/>
              </a:rPr>
              <a:t>he accident “actually represent a compelling case for [nuclear power] expansion, as even these old fashioned reactors have withstood the worse that nature could throw at them.”</a:t>
            </a:r>
            <a:r>
              <a:rPr lang="en-US" sz="2800" dirty="0" smtClean="0">
                <a:effectLst/>
              </a:rPr>
              <a:t> </a:t>
            </a:r>
            <a:endParaRPr lang="en-US" sz="2800" dirty="0"/>
          </a:p>
        </p:txBody>
      </p:sp>
    </p:spTree>
    <p:extLst>
      <p:ext uri="{BB962C8B-B14F-4D97-AF65-F5344CB8AC3E}">
        <p14:creationId xmlns:p14="http://schemas.microsoft.com/office/powerpoint/2010/main" val="2632909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499" y="222250"/>
            <a:ext cx="8180917" cy="4401205"/>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British sociologist: </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the accident “actually represent a compelling case for [nuclear power] expansion, as even these old fashioned reactors have withstood the worse that nature could throw at them.”</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dirty="0" smtClean="0"/>
              <a:t>Unit 4 spent storage pool 100 feet up in a shaky, damaged building with high radioactivity, with as much Cesium 137 as at Chernobyl.  </a:t>
            </a:r>
            <a:endParaRPr lang="en-US" sz="2800" dirty="0"/>
          </a:p>
        </p:txBody>
      </p:sp>
    </p:spTree>
    <p:extLst>
      <p:ext uri="{BB962C8B-B14F-4D97-AF65-F5344CB8AC3E}">
        <p14:creationId xmlns:p14="http://schemas.microsoft.com/office/powerpoint/2010/main" val="3634600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499" y="222250"/>
            <a:ext cx="8180917" cy="5693867"/>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British sociologist:  </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the accident “actually represent a compelling case for [nuclear power] expansion, as even these old fashioned reactors have withstood the worse that nature could throw at them.”</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Unit 4 spent storage pool 100 feet up in a shaky, damaged building with high radioactivity, with as much Cesium 137 as at Chernobyl.  </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dirty="0" smtClean="0"/>
              <a:t>US government grant to MIT to examine </a:t>
            </a:r>
            <a:r>
              <a:rPr lang="en-US" sz="2800" dirty="0"/>
              <a:t>the "difficulties in gaining the broad social acceptance" of nuclear power.</a:t>
            </a:r>
            <a:r>
              <a:rPr lang="en-US" sz="2800" dirty="0" smtClean="0">
                <a:effectLst/>
              </a:rPr>
              <a:t> </a:t>
            </a:r>
            <a:endParaRPr lang="en-US" sz="2800" dirty="0"/>
          </a:p>
        </p:txBody>
      </p:sp>
    </p:spTree>
    <p:extLst>
      <p:ext uri="{BB962C8B-B14F-4D97-AF65-F5344CB8AC3E}">
        <p14:creationId xmlns:p14="http://schemas.microsoft.com/office/powerpoint/2010/main" val="1470420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832" y="349250"/>
            <a:ext cx="8307917" cy="2677656"/>
          </a:xfrm>
          <a:prstGeom prst="rect">
            <a:avLst/>
          </a:prstGeom>
          <a:noFill/>
        </p:spPr>
        <p:txBody>
          <a:bodyPr wrap="square" rtlCol="0">
            <a:spAutoFit/>
          </a:bodyPr>
          <a:lstStyle/>
          <a:p>
            <a:r>
              <a:rPr lang="en-US" sz="2800" dirty="0" smtClean="0"/>
              <a:t>Some doubts: </a:t>
            </a:r>
          </a:p>
          <a:p>
            <a:endParaRPr lang="en-US" sz="2800" dirty="0"/>
          </a:p>
          <a:p>
            <a:r>
              <a:rPr lang="en-US" sz="2800" dirty="0" smtClean="0">
                <a:effectLst/>
                <a:latin typeface="Times New Roman"/>
                <a:ea typeface="Times New Roman"/>
              </a:rPr>
              <a:t>the external exposures over a 90 day period were between 20 -64 times the natural background radiation, or the equivalent of 300-950 chest ex-rays. </a:t>
            </a:r>
          </a:p>
          <a:p>
            <a:endParaRPr lang="en-US" sz="2800" dirty="0">
              <a:latin typeface="Times New Roman"/>
              <a:ea typeface="Times New Roman"/>
            </a:endParaRPr>
          </a:p>
        </p:txBody>
      </p:sp>
    </p:spTree>
    <p:extLst>
      <p:ext uri="{BB962C8B-B14F-4D97-AF65-F5344CB8AC3E}">
        <p14:creationId xmlns:p14="http://schemas.microsoft.com/office/powerpoint/2010/main" val="307730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49" y="190501"/>
            <a:ext cx="7440084" cy="2246769"/>
          </a:xfrm>
          <a:prstGeom prst="rect">
            <a:avLst/>
          </a:prstGeom>
        </p:spPr>
        <p:txBody>
          <a:bodyPr wrap="square">
            <a:spAutoFit/>
          </a:bodyPr>
          <a:lstStyle/>
          <a:p>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bombing of Hiroshima and Nagasaki in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1945</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dirty="0" smtClean="0"/>
              <a:t> </a:t>
            </a:r>
            <a:r>
              <a:rPr lang="en-US" sz="2800" dirty="0" smtClean="0">
                <a:effectLst/>
                <a:latin typeface="Times New Roman"/>
                <a:ea typeface="Times New Roman"/>
              </a:rPr>
              <a:t>“No Radioactivity in Hiroshima Ruin”</a:t>
            </a:r>
          </a:p>
          <a:p>
            <a:endParaRPr lang="en-US" sz="2800" dirty="0">
              <a:latin typeface="Times New Roman"/>
              <a:ea typeface="Times New Roman"/>
            </a:endParaRPr>
          </a:p>
          <a:p>
            <a:r>
              <a:rPr lang="en-US" sz="2800" dirty="0" smtClean="0">
                <a:effectLst/>
                <a:latin typeface="Times New Roman"/>
                <a:ea typeface="Times New Roman"/>
              </a:rPr>
              <a:t> “Survey Rules out Nagasaki Dangers” </a:t>
            </a:r>
            <a:endParaRPr lang="en-US" sz="2800" dirty="0"/>
          </a:p>
        </p:txBody>
      </p:sp>
    </p:spTree>
    <p:extLst>
      <p:ext uri="{BB962C8B-B14F-4D97-AF65-F5344CB8AC3E}">
        <p14:creationId xmlns:p14="http://schemas.microsoft.com/office/powerpoint/2010/main" val="20180005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832" y="349250"/>
            <a:ext cx="8307917" cy="4832093"/>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Some doubts: </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the external exposures over a 90 day period were between 20 -64 times the natural background radiation, or the equivalent of 300-950 chest ex-rays. </a:t>
            </a:r>
          </a:p>
          <a:p>
            <a:endParaRPr lang="en-US" sz="2800" dirty="0">
              <a:latin typeface="Times New Roman"/>
              <a:ea typeface="Times New Roman"/>
            </a:endParaRPr>
          </a:p>
          <a:p>
            <a:r>
              <a:rPr lang="en-US" sz="2800" dirty="0"/>
              <a:t>The 70,000 people who spent a year in contaminated land outside of the evacuated area were exposed to an external radioactivity 100 times higher than normal background radiation in that first year. </a:t>
            </a:r>
            <a:endParaRPr lang="en-US" sz="2800" dirty="0" smtClean="0"/>
          </a:p>
          <a:p>
            <a:endParaRPr lang="en-US" sz="2800" dirty="0"/>
          </a:p>
        </p:txBody>
      </p:sp>
    </p:spTree>
    <p:extLst>
      <p:ext uri="{BB962C8B-B14F-4D97-AF65-F5344CB8AC3E}">
        <p14:creationId xmlns:p14="http://schemas.microsoft.com/office/powerpoint/2010/main" val="1387669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832" y="349250"/>
            <a:ext cx="8307917" cy="612475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Some doubts: </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the external exposures over a 90 day period were between 20 -64 times the natural background radiation, or the equivalent of 300-950 chest ex-rays. </a:t>
            </a:r>
          </a:p>
          <a:p>
            <a:endParaRPr lang="en-US" sz="2800" dirty="0">
              <a:latin typeface="Times New Roman"/>
              <a:ea typeface="Times New Roman"/>
            </a:endParaRPr>
          </a:p>
          <a:p>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70,000 people who spent a year in contaminated land outside of the evacuated area were exposed to an external radioactivity 100 times higher than normal background radiation in that first year. </a:t>
            </a:r>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dirty="0"/>
              <a:t>a rough estimate of a cancer rate of 2%, with 1,400 people expected to contract cancer due to the additional radiation from fallout </a:t>
            </a:r>
            <a:r>
              <a:rPr lang="en-US" sz="2800" i="1" dirty="0"/>
              <a:t>during the year</a:t>
            </a:r>
            <a:r>
              <a:rPr lang="en-US" sz="2800" dirty="0"/>
              <a:t>. </a:t>
            </a:r>
          </a:p>
        </p:txBody>
      </p:sp>
    </p:spTree>
    <p:extLst>
      <p:ext uri="{BB962C8B-B14F-4D97-AF65-F5344CB8AC3E}">
        <p14:creationId xmlns:p14="http://schemas.microsoft.com/office/powerpoint/2010/main" val="816095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833" y="518583"/>
            <a:ext cx="7884584" cy="2677656"/>
          </a:xfrm>
          <a:prstGeom prst="rect">
            <a:avLst/>
          </a:prstGeom>
        </p:spPr>
        <p:txBody>
          <a:bodyPr wrap="square">
            <a:spAutoFit/>
          </a:bodyPr>
          <a:lstStyle/>
          <a:p>
            <a:r>
              <a:rPr lang="en-US" sz="2800" dirty="0" smtClean="0"/>
              <a:t>a child living in one village and spending about 8 hours of the day outside and 16 hours inside would be exposed to about 148 </a:t>
            </a:r>
            <a:r>
              <a:rPr lang="en-US" sz="2800" dirty="0" err="1" smtClean="0"/>
              <a:t>mSv</a:t>
            </a:r>
            <a:r>
              <a:rPr lang="en-US" sz="2800" dirty="0" smtClean="0"/>
              <a:t> in the course of a year - 100 times the natural background radiation in Japan. This contradicts the WHO report of only 10-50 </a:t>
            </a:r>
            <a:r>
              <a:rPr lang="en-US" sz="2800" dirty="0" err="1" smtClean="0"/>
              <a:t>mSv</a:t>
            </a:r>
            <a:r>
              <a:rPr lang="en-US" sz="2800" dirty="0" smtClean="0"/>
              <a:t>.</a:t>
            </a:r>
          </a:p>
        </p:txBody>
      </p:sp>
    </p:spTree>
    <p:extLst>
      <p:ext uri="{BB962C8B-B14F-4D97-AF65-F5344CB8AC3E}">
        <p14:creationId xmlns:p14="http://schemas.microsoft.com/office/powerpoint/2010/main" val="1480663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833" y="518583"/>
            <a:ext cx="7884584" cy="5262980"/>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child living in one village and spending about 8 hours of the day outside and 16 hours inside would be exposed to about 148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mSv</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in the course of a year - 100 times the natural background radiation in Japan. This contradicts the WHO report of only 10-50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mSv</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endParaRPr lang="en-US" sz="2800" dirty="0"/>
          </a:p>
          <a:p>
            <a:r>
              <a:rPr lang="en-US" sz="2800" dirty="0" smtClean="0">
                <a:effectLst/>
                <a:latin typeface="Times New Roman"/>
                <a:ea typeface="ＭＳ 明朝"/>
              </a:rPr>
              <a:t>Over 35% of young people tested have thyroid cysts (</a:t>
            </a:r>
            <a:r>
              <a:rPr lang="en-US" sz="2800" dirty="0" smtClean="0">
                <a:effectLst/>
                <a:latin typeface="Times New Roman"/>
                <a:ea typeface="Times New Roman"/>
              </a:rPr>
              <a:t>a fluid-filled sac</a:t>
            </a:r>
            <a:r>
              <a:rPr lang="en-US" sz="2800" dirty="0" smtClean="0">
                <a:effectLst/>
                <a:latin typeface="Times New Roman"/>
                <a:ea typeface="ＭＳ 明朝"/>
              </a:rPr>
              <a:t>)  or nodules (a solid tumor which could be carcinogenetic) according to a survey conducted in March of 2011</a:t>
            </a:r>
            <a:r>
              <a:rPr lang="en-US" sz="2800" dirty="0" smtClean="0">
                <a:effectLst/>
              </a:rPr>
              <a:t> </a:t>
            </a:r>
          </a:p>
          <a:p>
            <a:endParaRPr lang="en-US" sz="2800" dirty="0" smtClean="0"/>
          </a:p>
        </p:txBody>
      </p:sp>
    </p:spTree>
    <p:extLst>
      <p:ext uri="{BB962C8B-B14F-4D97-AF65-F5344CB8AC3E}">
        <p14:creationId xmlns:p14="http://schemas.microsoft.com/office/powerpoint/2010/main" val="3981362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9083" y="381001"/>
            <a:ext cx="8085667" cy="6555642"/>
          </a:xfrm>
          <a:prstGeom prst="rect">
            <a:avLst/>
          </a:prstGeom>
        </p:spPr>
        <p:txBody>
          <a:bodyPr wrap="square">
            <a:spAutoFit/>
          </a:bodyPr>
          <a:lstStyle/>
          <a:p>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child living in one village and spending about 8 hours of the day outside and 16 hours inside would be exposed to about 148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mSv</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in the course of a year - 100 times the natural background radiation in Japan. This contradicts the WHO report of only 10-50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mSv</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Over 35% of young people tested have thyroid cysts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a fluid-filled sac</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ＭＳ 明朝"/>
              </a:rPr>
              <a:t>)  or nodules (a solid tumor which could be carcinogenetic) according to a survey conducted in March of 2011</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2800" dirty="0"/>
          </a:p>
          <a:p>
            <a:r>
              <a:rPr lang="en-US" sz="2800" dirty="0" smtClean="0">
                <a:effectLst/>
                <a:latin typeface="Times New Roman"/>
                <a:ea typeface="ＭＳ 明朝"/>
              </a:rPr>
              <a:t>51% of the 527 children checked in after September, 2011, had internal exposures to cesium-137, and evidence of high-level exposure to gamma rays was detected </a:t>
            </a:r>
            <a:endParaRPr lang="en-US" sz="2800" dirty="0"/>
          </a:p>
        </p:txBody>
      </p:sp>
    </p:spTree>
    <p:extLst>
      <p:ext uri="{BB962C8B-B14F-4D97-AF65-F5344CB8AC3E}">
        <p14:creationId xmlns:p14="http://schemas.microsoft.com/office/powerpoint/2010/main" val="8661810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332" y="381000"/>
            <a:ext cx="8244417" cy="3539431"/>
          </a:xfrm>
          <a:prstGeom prst="rect">
            <a:avLst/>
          </a:prstGeom>
          <a:noFill/>
        </p:spPr>
        <p:txBody>
          <a:bodyPr wrap="square" rtlCol="0">
            <a:spAutoFit/>
          </a:bodyPr>
          <a:lstStyle/>
          <a:p>
            <a:r>
              <a:rPr lang="en-US" sz="2800" dirty="0" smtClean="0"/>
              <a:t>Conclusions: Fukushima not much different</a:t>
            </a:r>
          </a:p>
          <a:p>
            <a:pPr marL="457200" indent="-457200">
              <a:buFont typeface="Arial"/>
              <a:buChar char="•"/>
            </a:pPr>
            <a:r>
              <a:rPr lang="en-US" sz="2800" dirty="0" smtClean="0"/>
              <a:t>Atomic bomb and testing denials</a:t>
            </a:r>
          </a:p>
          <a:p>
            <a:pPr marL="457200" indent="-457200">
              <a:buFont typeface="Arial"/>
              <a:buChar char="•"/>
            </a:pPr>
            <a:r>
              <a:rPr lang="en-US" sz="2800" dirty="0" smtClean="0"/>
              <a:t>Secrecy surrounding Windscale and Chernobyl.</a:t>
            </a:r>
          </a:p>
          <a:p>
            <a:pPr marL="457200" indent="-457200">
              <a:buFont typeface="Arial"/>
              <a:buChar char="•"/>
            </a:pPr>
            <a:r>
              <a:rPr lang="en-US" sz="2800" dirty="0" smtClean="0"/>
              <a:t>Fallout from TMI more serious than allowed</a:t>
            </a:r>
          </a:p>
          <a:p>
            <a:pPr marL="457200" indent="-457200">
              <a:buFont typeface="Arial"/>
              <a:buChar char="•"/>
            </a:pPr>
            <a:r>
              <a:rPr lang="en-US" sz="2800" dirty="0" smtClean="0"/>
              <a:t>Multiple denials about Chernobyl</a:t>
            </a:r>
          </a:p>
          <a:p>
            <a:pPr marL="457200" indent="-457200">
              <a:buFont typeface="Arial"/>
              <a:buChar char="•"/>
            </a:pPr>
            <a:r>
              <a:rPr lang="en-US" sz="2800" dirty="0" smtClean="0"/>
              <a:t>Radiation from normal operation plants denied</a:t>
            </a:r>
          </a:p>
          <a:p>
            <a:endParaRPr lang="en-US" sz="2800" dirty="0"/>
          </a:p>
          <a:p>
            <a:endParaRPr lang="en-US" sz="2800" dirty="0"/>
          </a:p>
        </p:txBody>
      </p:sp>
    </p:spTree>
    <p:extLst>
      <p:ext uri="{BB962C8B-B14F-4D97-AF65-F5344CB8AC3E}">
        <p14:creationId xmlns:p14="http://schemas.microsoft.com/office/powerpoint/2010/main" val="31868813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414" y="486833"/>
            <a:ext cx="8244417" cy="6124754"/>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Conclusions: Fukushima not much different</a:t>
            </a:r>
          </a:p>
          <a:p>
            <a:pPr marL="457200" indent="-457200">
              <a:buFont typeface="Arial"/>
              <a:buChar cha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Atomic bomb and testing denials</a:t>
            </a:r>
          </a:p>
          <a:p>
            <a:pPr marL="457200" indent="-457200">
              <a:buFont typeface="Arial"/>
              <a:buChar cha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Secrecy surrounding Windscale and Chernobyl.</a:t>
            </a:r>
          </a:p>
          <a:p>
            <a:pPr marL="457200" indent="-457200">
              <a:buFont typeface="Arial"/>
              <a:buChar cha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Fallout from TMI more serious than allowed</a:t>
            </a:r>
          </a:p>
          <a:p>
            <a:pPr marL="457200" indent="-457200">
              <a:buFont typeface="Arial"/>
              <a:buChar cha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Multiple denials about Chernobyl</a:t>
            </a:r>
          </a:p>
          <a:p>
            <a:pPr marL="457200" indent="-457200">
              <a:buFont typeface="Arial"/>
              <a:buChar cha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Radiation from normal operation of plants denied</a:t>
            </a:r>
          </a:p>
          <a:p>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dirty="0" smtClean="0"/>
              <a:t>Vast investments at stake by weapons and power industries.</a:t>
            </a:r>
          </a:p>
          <a:p>
            <a:r>
              <a:rPr lang="en-US" sz="2800" dirty="0" smtClean="0"/>
              <a:t>Grant money to scientists for whitewashing</a:t>
            </a:r>
          </a:p>
          <a:p>
            <a:r>
              <a:rPr lang="en-US" sz="2800" dirty="0" smtClean="0"/>
              <a:t>Scientific ambiguity persists as  </a:t>
            </a:r>
          </a:p>
          <a:p>
            <a:r>
              <a:rPr lang="en-US" sz="2800" dirty="0" smtClean="0"/>
              <a:t> “no harm in low-level radiation” is replaced by</a:t>
            </a:r>
          </a:p>
          <a:p>
            <a:r>
              <a:rPr lang="en-US" sz="2800" dirty="0" smtClean="0"/>
              <a:t> “too low to measure any harm.”</a:t>
            </a:r>
            <a:endParaRPr lang="en-US" sz="2800" dirty="0"/>
          </a:p>
          <a:p>
            <a:endParaRPr lang="en-US" sz="2800" dirty="0"/>
          </a:p>
        </p:txBody>
      </p:sp>
    </p:spTree>
    <p:extLst>
      <p:ext uri="{BB962C8B-B14F-4D97-AF65-F5344CB8AC3E}">
        <p14:creationId xmlns:p14="http://schemas.microsoft.com/office/powerpoint/2010/main" val="2903969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49" y="190501"/>
            <a:ext cx="7440084" cy="3539431"/>
          </a:xfrm>
          <a:prstGeom prst="rect">
            <a:avLst/>
          </a:prstGeom>
        </p:spPr>
        <p:txBody>
          <a:bodyPr wrap="square">
            <a:spAutoFit/>
          </a:bodyPr>
          <a:lstStyle/>
          <a:p>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bombing of Hiroshima and Nagasaki in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1945</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“No Radioactivity in Hiroshima Ruin”</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rPr>
              <a:t> “Survey Rules out Nagasaki Dangers”</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endParaRPr>
          </a:p>
          <a:p>
            <a:r>
              <a:rPr lang="en-US" sz="2800" dirty="0" smtClean="0">
                <a:effectLst/>
                <a:latin typeface="Times New Roman"/>
                <a:ea typeface="Times New Roman"/>
              </a:rPr>
              <a:t> “Radioactivity after atomic bomb is only 1000</a:t>
            </a:r>
            <a:r>
              <a:rPr lang="en-US" sz="2800" baseline="30000" dirty="0" smtClean="0">
                <a:effectLst/>
                <a:latin typeface="Times New Roman"/>
                <a:ea typeface="Times New Roman"/>
              </a:rPr>
              <a:t>th</a:t>
            </a:r>
            <a:r>
              <a:rPr lang="en-US" sz="2800" dirty="0" smtClean="0">
                <a:effectLst/>
                <a:latin typeface="Times New Roman"/>
                <a:ea typeface="Times New Roman"/>
              </a:rPr>
              <a:t> of that from luminous dial watch.”</a:t>
            </a:r>
            <a:r>
              <a:rPr lang="en-US" sz="2800" dirty="0" smtClean="0">
                <a:effectLst/>
              </a:rPr>
              <a:t> </a:t>
            </a:r>
            <a:endParaRPr lang="en-US" sz="2800" dirty="0"/>
          </a:p>
        </p:txBody>
      </p:sp>
    </p:spTree>
    <p:extLst>
      <p:ext uri="{BB962C8B-B14F-4D97-AF65-F5344CB8AC3E}">
        <p14:creationId xmlns:p14="http://schemas.microsoft.com/office/powerpoint/2010/main" val="774784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333" y="95250"/>
            <a:ext cx="7048500" cy="1384995"/>
          </a:xfrm>
          <a:prstGeom prst="rect">
            <a:avLst/>
          </a:prstGeom>
        </p:spPr>
        <p:txBody>
          <a:bodyPr wrap="square">
            <a:spAutoFit/>
          </a:bodyPr>
          <a:lstStyle/>
          <a:p>
            <a:r>
              <a:rPr lang="en-US" sz="2800" b="1" dirty="0" smtClean="0"/>
              <a:t>1953</a:t>
            </a:r>
            <a:r>
              <a:rPr lang="en-US" sz="2800" dirty="0" smtClean="0"/>
              <a:t>:  AEC: low</a:t>
            </a:r>
            <a:r>
              <a:rPr lang="en-US" sz="2800" dirty="0"/>
              <a:t>-level exposure to radiation “can be continued indefinitely without any detectable bodily change.</a:t>
            </a:r>
            <a:r>
              <a:rPr lang="en-US" sz="2800" dirty="0" smtClean="0"/>
              <a:t>”</a:t>
            </a:r>
            <a:endParaRPr lang="en-US" sz="2800" dirty="0"/>
          </a:p>
        </p:txBody>
      </p:sp>
    </p:spTree>
    <p:extLst>
      <p:ext uri="{BB962C8B-B14F-4D97-AF65-F5344CB8AC3E}">
        <p14:creationId xmlns:p14="http://schemas.microsoft.com/office/powerpoint/2010/main" val="298067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333" y="95250"/>
            <a:ext cx="7048500" cy="2677656"/>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1953:  AEC: low</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-level exposure to radiation “can be continued indefinitely without any detectable bodily change.</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t>1954:  </a:t>
            </a:r>
            <a:r>
              <a:rPr lang="en-US" sz="2800" dirty="0" smtClean="0"/>
              <a:t>H-bomb explosion in Marshall Islands;</a:t>
            </a:r>
          </a:p>
          <a:p>
            <a:r>
              <a:rPr lang="en-US" sz="2800" dirty="0" smtClean="0"/>
              <a:t>Residents and fishermen exposed</a:t>
            </a:r>
            <a:endParaRPr lang="en-US" sz="2800" dirty="0"/>
          </a:p>
        </p:txBody>
      </p:sp>
    </p:spTree>
    <p:extLst>
      <p:ext uri="{BB962C8B-B14F-4D97-AF65-F5344CB8AC3E}">
        <p14:creationId xmlns:p14="http://schemas.microsoft.com/office/powerpoint/2010/main" val="1445126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333" y="95250"/>
            <a:ext cx="7048500" cy="3970318"/>
          </a:xfrm>
          <a:prstGeom prst="rect">
            <a:avLst/>
          </a:prstGeom>
        </p:spPr>
        <p:txBody>
          <a:bodyPr wrap="square">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1953:  AEC: low</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-level exposure to radiation “can be continued indefinitely without any detectable bodily change.</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1954:  H-bomb explosion in Marshall Islands;</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Residents and fishermen exposed</a:t>
            </a:r>
          </a:p>
          <a:p>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sz="2800" dirty="0" smtClean="0">
                <a:effectLst/>
                <a:latin typeface="Times New Roman"/>
                <a:ea typeface="Times New Roman"/>
              </a:rPr>
              <a:t>“…they are more like us than the mice."</a:t>
            </a:r>
            <a:endParaRPr lang="en-US" sz="2800" dirty="0" smtClean="0">
              <a:effectLst/>
              <a:latin typeface="Times New Roman"/>
              <a:ea typeface="ＭＳ 明朝"/>
            </a:endParaRPr>
          </a:p>
          <a:p>
            <a:endParaRPr lang="en-US" sz="2800" dirty="0"/>
          </a:p>
        </p:txBody>
      </p:sp>
    </p:spTree>
    <p:extLst>
      <p:ext uri="{BB962C8B-B14F-4D97-AF65-F5344CB8AC3E}">
        <p14:creationId xmlns:p14="http://schemas.microsoft.com/office/powerpoint/2010/main" val="4024963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999" y="306917"/>
            <a:ext cx="8138583" cy="1815882"/>
          </a:xfrm>
          <a:prstGeom prst="rect">
            <a:avLst/>
          </a:prstGeom>
          <a:noFill/>
        </p:spPr>
        <p:txBody>
          <a:bodyPr wrap="square" rtlCol="0">
            <a:spAutoFit/>
          </a:bodyPr>
          <a:lstStyle/>
          <a:p>
            <a:r>
              <a:rPr lang="en-US" sz="2800" b="1" dirty="0" smtClean="0"/>
              <a:t>1956: </a:t>
            </a:r>
            <a:r>
              <a:rPr lang="en-US" sz="2800" dirty="0" smtClean="0"/>
              <a:t> Nat. Acad. of Scientists: </a:t>
            </a:r>
          </a:p>
          <a:p>
            <a:r>
              <a:rPr lang="en-US" sz="2800" dirty="0" smtClean="0"/>
              <a:t>Nuclear scientists: low-level radiation not harmful.  </a:t>
            </a:r>
          </a:p>
          <a:p>
            <a:r>
              <a:rPr lang="en-US" sz="2800" dirty="0" smtClean="0"/>
              <a:t>Geneticists: all levels are harmful.</a:t>
            </a:r>
          </a:p>
          <a:p>
            <a:endParaRPr lang="en-US" sz="2800" dirty="0" smtClean="0"/>
          </a:p>
        </p:txBody>
      </p:sp>
    </p:spTree>
    <p:extLst>
      <p:ext uri="{BB962C8B-B14F-4D97-AF65-F5344CB8AC3E}">
        <p14:creationId xmlns:p14="http://schemas.microsoft.com/office/powerpoint/2010/main" val="2833753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3345</TotalTime>
  <Words>2304</Words>
  <Application>Microsoft Office PowerPoint</Application>
  <PresentationFormat>Skærmshow (4:3)</PresentationFormat>
  <Paragraphs>243</Paragraphs>
  <Slides>46</Slides>
  <Notes>0</Notes>
  <HiddenSlides>0</HiddenSlides>
  <MMClips>0</MMClips>
  <ScaleCrop>false</ScaleCrop>
  <HeadingPairs>
    <vt:vector size="4" baseType="variant">
      <vt:variant>
        <vt:lpstr>Tema</vt:lpstr>
      </vt:variant>
      <vt:variant>
        <vt:i4>1</vt:i4>
      </vt:variant>
      <vt:variant>
        <vt:lpstr>Diastitler</vt:lpstr>
      </vt:variant>
      <vt:variant>
        <vt:i4>46</vt:i4>
      </vt:variant>
    </vt:vector>
  </HeadingPairs>
  <TitlesOfParts>
    <vt:vector size="47" baseType="lpstr">
      <vt:lpstr>Office Theme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install</cp:lastModifiedBy>
  <cp:revision>36</cp:revision>
  <dcterms:created xsi:type="dcterms:W3CDTF">2012-08-28T01:12:14Z</dcterms:created>
  <dcterms:modified xsi:type="dcterms:W3CDTF">2014-03-24T10:45:09Z</dcterms:modified>
</cp:coreProperties>
</file>